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81" r:id="rId3"/>
    <p:sldId id="282" r:id="rId4"/>
    <p:sldId id="283" r:id="rId5"/>
    <p:sldId id="274" r:id="rId6"/>
    <p:sldId id="301" r:id="rId7"/>
    <p:sldId id="302" r:id="rId8"/>
    <p:sldId id="303" r:id="rId9"/>
    <p:sldId id="270" r:id="rId10"/>
    <p:sldId id="256" r:id="rId11"/>
    <p:sldId id="263" r:id="rId12"/>
    <p:sldId id="304" r:id="rId13"/>
    <p:sldId id="265" r:id="rId14"/>
    <p:sldId id="266" r:id="rId15"/>
    <p:sldId id="297" r:id="rId16"/>
    <p:sldId id="298" r:id="rId17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7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45D5-691A-4BB7-8E71-75D73D4FEBF5}" type="datetimeFigureOut">
              <a:rPr lang="bg-BG" smtClean="0"/>
              <a:t>27.5.2017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5618-B09B-48AD-AF7F-F83423FF0F0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5244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45D5-691A-4BB7-8E71-75D73D4FEBF5}" type="datetimeFigureOut">
              <a:rPr lang="bg-BG" smtClean="0"/>
              <a:t>27.5.2017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5618-B09B-48AD-AF7F-F83423FF0F0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86838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45D5-691A-4BB7-8E71-75D73D4FEBF5}" type="datetimeFigureOut">
              <a:rPr lang="bg-BG" smtClean="0"/>
              <a:t>27.5.2017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5618-B09B-48AD-AF7F-F83423FF0F0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3061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45D5-691A-4BB7-8E71-75D73D4FEBF5}" type="datetimeFigureOut">
              <a:rPr lang="bg-BG" smtClean="0"/>
              <a:t>27.5.2017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5618-B09B-48AD-AF7F-F83423FF0F0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34283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45D5-691A-4BB7-8E71-75D73D4FEBF5}" type="datetimeFigureOut">
              <a:rPr lang="bg-BG" smtClean="0"/>
              <a:t>27.5.2017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5618-B09B-48AD-AF7F-F83423FF0F0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3403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45D5-691A-4BB7-8E71-75D73D4FEBF5}" type="datetimeFigureOut">
              <a:rPr lang="bg-BG" smtClean="0"/>
              <a:t>27.5.2017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5618-B09B-48AD-AF7F-F83423FF0F0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604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45D5-691A-4BB7-8E71-75D73D4FEBF5}" type="datetimeFigureOut">
              <a:rPr lang="bg-BG" smtClean="0"/>
              <a:t>27.5.2017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5618-B09B-48AD-AF7F-F83423FF0F0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31332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45D5-691A-4BB7-8E71-75D73D4FEBF5}" type="datetimeFigureOut">
              <a:rPr lang="bg-BG" smtClean="0"/>
              <a:t>27.5.2017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5618-B09B-48AD-AF7F-F83423FF0F0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84713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45D5-691A-4BB7-8E71-75D73D4FEBF5}" type="datetimeFigureOut">
              <a:rPr lang="bg-BG" smtClean="0"/>
              <a:t>27.5.2017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5618-B09B-48AD-AF7F-F83423FF0F0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50068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45D5-691A-4BB7-8E71-75D73D4FEBF5}" type="datetimeFigureOut">
              <a:rPr lang="bg-BG" smtClean="0"/>
              <a:t>27.5.2017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5618-B09B-48AD-AF7F-F83423FF0F0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68786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45D5-691A-4BB7-8E71-75D73D4FEBF5}" type="datetimeFigureOut">
              <a:rPr lang="bg-BG" smtClean="0"/>
              <a:t>27.5.2017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5618-B09B-48AD-AF7F-F83423FF0F0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13832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745D5-691A-4BB7-8E71-75D73D4FEBF5}" type="datetimeFigureOut">
              <a:rPr lang="bg-BG" smtClean="0"/>
              <a:t>27.5.2017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45618-B09B-48AD-AF7F-F83423FF0F0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3774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2.png"/><Relationship Id="rId5" Type="http://schemas.openxmlformats.org/officeDocument/2006/relationships/image" Target="../media/image50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nfin.bg/bg/page/17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ТЕМА № </a:t>
            </a:r>
            <a:r>
              <a:rPr lang="en-US" sz="3200" dirty="0" smtClean="0">
                <a:solidFill>
                  <a:schemeClr val="accent2"/>
                </a:solidFill>
              </a:rPr>
              <a:t>10</a:t>
            </a:r>
            <a:r>
              <a:rPr lang="ru-RU" sz="3200" smtClean="0">
                <a:solidFill>
                  <a:schemeClr val="accent2"/>
                </a:solidFill>
              </a:rPr>
              <a:t>:</a:t>
            </a:r>
            <a:br>
              <a:rPr lang="ru-RU" sz="3200" smtClean="0">
                <a:solidFill>
                  <a:schemeClr val="accent2"/>
                </a:solidFill>
              </a:rPr>
            </a:br>
            <a:r>
              <a:rPr lang="ru-RU" sz="3200" smtClean="0">
                <a:solidFill>
                  <a:schemeClr val="accent2"/>
                </a:solidFill>
              </a:rPr>
              <a:t>Данъчно облагане на доходите, </a:t>
            </a:r>
            <a:br>
              <a:rPr lang="ru-RU" sz="3200" smtClean="0">
                <a:solidFill>
                  <a:schemeClr val="accent2"/>
                </a:solidFill>
              </a:rPr>
            </a:br>
            <a:r>
              <a:rPr lang="ru-RU" sz="3200" smtClean="0">
                <a:solidFill>
                  <a:schemeClr val="accent2"/>
                </a:solidFill>
              </a:rPr>
              <a:t>богатството и сделките</a:t>
            </a:r>
            <a:endParaRPr lang="bg-BG" sz="3200" dirty="0" smtClean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5113337"/>
          </a:xfrm>
        </p:spPr>
        <p:txBody>
          <a:bodyPr rtlCol="0">
            <a:normAutofit fontScale="70000" lnSpcReduction="200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Лекция Трета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Структура на темата: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sz="2400" dirty="0" smtClean="0"/>
              <a:t>Класификации на данъците (и таксите):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bg-BG" sz="2000" dirty="0" smtClean="0"/>
              <a:t>по ОИСР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bg-BG" sz="2000" dirty="0" smtClean="0"/>
              <a:t>Данъчна система в Р България: 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sz="1600" dirty="0" smtClean="0"/>
              <a:t>Републикански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sz="1600" dirty="0" smtClean="0"/>
              <a:t>Местни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bg-BG" sz="2400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sz="2400" dirty="0" smtClean="0"/>
              <a:t>Проблеми (аспекти) при избора на система за данъчна облагане: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bg-BG" sz="2000" dirty="0" smtClean="0"/>
              <a:t>Пропорционална </a:t>
            </a:r>
            <a:r>
              <a:rPr lang="en-US" sz="2000" dirty="0" err="1" smtClean="0"/>
              <a:t>vs</a:t>
            </a:r>
            <a:r>
              <a:rPr lang="bg-BG" sz="2000" dirty="0" smtClean="0"/>
              <a:t> прогресивна система: </a:t>
            </a:r>
            <a:r>
              <a:rPr lang="bg-BG" sz="1600" dirty="0" smtClean="0"/>
              <a:t>„за“ и „против“ плоския данък 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bg-BG" sz="2000" dirty="0" smtClean="0"/>
              <a:t>Дефиниране на данъчната база: Богатство или доход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bg-BG" sz="2000" dirty="0" smtClean="0"/>
              <a:t>Селективно облагане на стоките и услугите: ефекти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bg-BG" sz="2000" dirty="0" smtClean="0"/>
              <a:t>Данъчно облагане и икономическо поведение (данъчни ефекти: косвени):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sz="1600" dirty="0" smtClean="0"/>
              <a:t>Модел „свободно време – предлагане на труд“, графична интерпретация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sz="1600" dirty="0" smtClean="0"/>
              <a:t>Модел „сегашно потребление – бъдещо потребление“, графична интерпретация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sz="1600" dirty="0" smtClean="0"/>
              <a:t>Модел „риск – инвестиране“, числов пример (табличен).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bg-BG" sz="2400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sz="2400" dirty="0" smtClean="0"/>
              <a:t>Функции на данъците върху дохода, имуществото и сделките. Модели. </a:t>
            </a:r>
          </a:p>
          <a:p>
            <a:pPr marL="457200" lvl="1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bg-BG" sz="2000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sz="2400" dirty="0" smtClean="0"/>
              <a:t>Оптимизация – микро / макро подходи. Международни споразумения: действие.</a:t>
            </a:r>
            <a:endParaRPr lang="bg-BG" sz="2000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bg-BG" sz="2400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bg-BG" sz="24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14799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Идентификатор – </a:t>
            </a:r>
            <a:r>
              <a:rPr lang="bg-BG" dirty="0" smtClean="0"/>
              <a:t>ИПС 08010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3340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2376264" cy="360040"/>
          </a:xfrm>
        </p:spPr>
        <p:txBody>
          <a:bodyPr>
            <a:noAutofit/>
          </a:bodyPr>
          <a:lstStyle/>
          <a:p>
            <a:r>
              <a:rPr lang="bg-BG" sz="1200" dirty="0"/>
              <a:t>Идентификатор – </a:t>
            </a:r>
            <a:r>
              <a:rPr lang="bg-BG" sz="1200" dirty="0" smtClean="0"/>
              <a:t>ИПС</a:t>
            </a:r>
            <a:r>
              <a:rPr lang="en-US" sz="1200" dirty="0" smtClean="0"/>
              <a:t> </a:t>
            </a:r>
            <a:r>
              <a:rPr lang="bg-BG" sz="1200" dirty="0" smtClean="0"/>
              <a:t>08001</a:t>
            </a:r>
            <a:r>
              <a:rPr lang="bg-BG" sz="1200" dirty="0"/>
              <a:t/>
            </a:r>
            <a:br>
              <a:rPr lang="bg-BG" sz="1200" dirty="0"/>
            </a:br>
            <a:endParaRPr lang="bg-BG" sz="1200" dirty="0"/>
          </a:p>
        </p:txBody>
      </p:sp>
      <p:sp>
        <p:nvSpPr>
          <p:cNvPr id="4" name="Rectangle 3"/>
          <p:cNvSpPr/>
          <p:nvPr/>
        </p:nvSpPr>
        <p:spPr>
          <a:xfrm>
            <a:off x="2915816" y="1124744"/>
            <a:ext cx="3312368" cy="8640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>
                <a:solidFill>
                  <a:srgbClr val="C00000"/>
                </a:solidFill>
              </a:rPr>
              <a:t>Данъчно облагане на корпоративния доход</a:t>
            </a:r>
          </a:p>
          <a:p>
            <a:pPr algn="ctr"/>
            <a:r>
              <a:rPr lang="bg-BG" dirty="0" smtClean="0">
                <a:solidFill>
                  <a:srgbClr val="C00000"/>
                </a:solidFill>
              </a:rPr>
              <a:t>(концептуални подходи)</a:t>
            </a:r>
            <a:endParaRPr lang="bg-BG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1640" y="2492896"/>
            <a:ext cx="2880320" cy="86409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„Абсолютистки“ възглед</a:t>
            </a:r>
            <a:endParaRPr lang="bg-BG" dirty="0"/>
          </a:p>
        </p:txBody>
      </p:sp>
      <p:sp>
        <p:nvSpPr>
          <p:cNvPr id="6" name="Rectangle 5"/>
          <p:cNvSpPr/>
          <p:nvPr/>
        </p:nvSpPr>
        <p:spPr>
          <a:xfrm>
            <a:off x="4932040" y="2492896"/>
            <a:ext cx="2880320" cy="8640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„Интеграционистки“ възглед</a:t>
            </a:r>
            <a:endParaRPr lang="bg-BG" dirty="0"/>
          </a:p>
        </p:txBody>
      </p:sp>
      <p:sp>
        <p:nvSpPr>
          <p:cNvPr id="7" name="Oval 6"/>
          <p:cNvSpPr/>
          <p:nvPr/>
        </p:nvSpPr>
        <p:spPr>
          <a:xfrm>
            <a:off x="1383769" y="5301208"/>
            <a:ext cx="2160240" cy="72008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На данъчното задължение</a:t>
            </a:r>
            <a:endParaRPr lang="bg-BG" dirty="0"/>
          </a:p>
        </p:txBody>
      </p:sp>
      <p:sp>
        <p:nvSpPr>
          <p:cNvPr id="8" name="Oval 7"/>
          <p:cNvSpPr/>
          <p:nvPr/>
        </p:nvSpPr>
        <p:spPr>
          <a:xfrm>
            <a:off x="4211960" y="5301208"/>
            <a:ext cx="2160240" cy="72008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На данъчната ставка</a:t>
            </a:r>
            <a:endParaRPr lang="bg-BG" dirty="0"/>
          </a:p>
        </p:txBody>
      </p:sp>
      <p:sp>
        <p:nvSpPr>
          <p:cNvPr id="10" name="Rounded Rectangle 9"/>
          <p:cNvSpPr/>
          <p:nvPr/>
        </p:nvSpPr>
        <p:spPr>
          <a:xfrm>
            <a:off x="735697" y="3758885"/>
            <a:ext cx="1728192" cy="86409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Класически подход</a:t>
            </a:r>
            <a:endParaRPr lang="bg-BG" dirty="0"/>
          </a:p>
        </p:txBody>
      </p:sp>
      <p:sp>
        <p:nvSpPr>
          <p:cNvPr id="12" name="Rounded Rectangle 11"/>
          <p:cNvSpPr/>
          <p:nvPr/>
        </p:nvSpPr>
        <p:spPr>
          <a:xfrm>
            <a:off x="2915816" y="3758885"/>
            <a:ext cx="1728192" cy="86409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Система на поделяне</a:t>
            </a:r>
          </a:p>
          <a:p>
            <a:pPr algn="ctr"/>
            <a:endParaRPr lang="bg-BG" dirty="0"/>
          </a:p>
        </p:txBody>
      </p:sp>
      <p:cxnSp>
        <p:nvCxnSpPr>
          <p:cNvPr id="14" name="Elbow Connector 13"/>
          <p:cNvCxnSpPr>
            <a:stCxn id="4" idx="2"/>
            <a:endCxn id="5" idx="3"/>
          </p:cNvCxnSpPr>
          <p:nvPr/>
        </p:nvCxnSpPr>
        <p:spPr>
          <a:xfrm rot="5400000">
            <a:off x="3923928" y="2276872"/>
            <a:ext cx="936104" cy="360040"/>
          </a:xfrm>
          <a:prstGeom prst="bent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4" idx="2"/>
            <a:endCxn id="6" idx="1"/>
          </p:cNvCxnSpPr>
          <p:nvPr/>
        </p:nvCxnSpPr>
        <p:spPr>
          <a:xfrm rot="16200000" flipH="1">
            <a:off x="4283968" y="2276872"/>
            <a:ext cx="936104" cy="36004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0" idx="0"/>
          </p:cNvCxnSpPr>
          <p:nvPr/>
        </p:nvCxnSpPr>
        <p:spPr>
          <a:xfrm>
            <a:off x="1599793" y="3356992"/>
            <a:ext cx="0" cy="40189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2" idx="0"/>
          </p:cNvCxnSpPr>
          <p:nvPr/>
        </p:nvCxnSpPr>
        <p:spPr>
          <a:xfrm>
            <a:off x="3779912" y="3356992"/>
            <a:ext cx="0" cy="40189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7" idx="0"/>
          </p:cNvCxnSpPr>
          <p:nvPr/>
        </p:nvCxnSpPr>
        <p:spPr>
          <a:xfrm flipH="1">
            <a:off x="2463889" y="4633190"/>
            <a:ext cx="1008112" cy="66801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8" idx="0"/>
          </p:cNvCxnSpPr>
          <p:nvPr/>
        </p:nvCxnSpPr>
        <p:spPr>
          <a:xfrm>
            <a:off x="4139952" y="4633190"/>
            <a:ext cx="1152128" cy="66801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350482"/>
              </p:ext>
            </p:extLst>
          </p:nvPr>
        </p:nvGraphicFramePr>
        <p:xfrm>
          <a:off x="735698" y="749300"/>
          <a:ext cx="7724734" cy="5488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871"/>
                <a:gridCol w="5064866"/>
                <a:gridCol w="692386"/>
                <a:gridCol w="726771"/>
                <a:gridCol w="711840"/>
              </a:tblGrid>
              <a:tr h="399825">
                <a:tc gridSpan="5"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Класическа</a:t>
                      </a:r>
                      <a:r>
                        <a:rPr lang="bg-BG" baseline="0" dirty="0" smtClean="0"/>
                        <a:t> система за данъчно облагане на доходите</a:t>
                      </a:r>
                      <a:endParaRPr lang="bg-B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</a:tr>
              <a:tr h="399825">
                <a:tc>
                  <a:txBody>
                    <a:bodyPr/>
                    <a:lstStyle/>
                    <a:p>
                      <a:pPr algn="ctr"/>
                      <a:r>
                        <a:rPr lang="bg-BG" sz="1000" dirty="0" smtClean="0"/>
                        <a:t>р.№</a:t>
                      </a:r>
                      <a:endParaRPr lang="bg-BG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 smtClean="0"/>
                        <a:t>Етап 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Изчисления </a:t>
                      </a:r>
                      <a:endParaRPr lang="bg-B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bg-B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bg-BG" dirty="0"/>
                    </a:p>
                  </a:txBody>
                  <a:tcPr/>
                </a:tc>
              </a:tr>
              <a:tr h="399825">
                <a:tc>
                  <a:txBody>
                    <a:bodyPr/>
                    <a:lstStyle/>
                    <a:p>
                      <a:r>
                        <a:rPr lang="bg-BG" b="1" dirty="0" smtClean="0"/>
                        <a:t>А.</a:t>
                      </a:r>
                      <a:endParaRPr lang="bg-BG" b="1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bg-BG" dirty="0" smtClean="0"/>
                        <a:t>Облагане на равнище корпорация</a:t>
                      </a:r>
                      <a:endParaRPr lang="bg-B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</a:tr>
              <a:tr h="399825">
                <a:tc>
                  <a:txBody>
                    <a:bodyPr/>
                    <a:lstStyle/>
                    <a:p>
                      <a:pPr algn="r"/>
                      <a:r>
                        <a:rPr lang="bg-BG" dirty="0" smtClean="0"/>
                        <a:t>1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Печалба преди корп.облагане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300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</a:tr>
              <a:tr h="399825">
                <a:tc>
                  <a:txBody>
                    <a:bodyPr/>
                    <a:lstStyle/>
                    <a:p>
                      <a:pPr algn="r"/>
                      <a:r>
                        <a:rPr lang="bg-BG" dirty="0" smtClean="0"/>
                        <a:t>2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Корп.данък в р-р на 40%  (р1хр2)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120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</a:tr>
              <a:tr h="399825">
                <a:tc>
                  <a:txBody>
                    <a:bodyPr/>
                    <a:lstStyle/>
                    <a:p>
                      <a:r>
                        <a:rPr lang="bg-BG" b="1" dirty="0" smtClean="0"/>
                        <a:t>Б.</a:t>
                      </a:r>
                      <a:endParaRPr lang="bg-BG" b="1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bg-BG" dirty="0" smtClean="0"/>
                        <a:t>Облагане на равнище акционери</a:t>
                      </a:r>
                      <a:endParaRPr lang="bg-B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</a:tr>
              <a:tr h="690109">
                <a:tc>
                  <a:txBody>
                    <a:bodyPr/>
                    <a:lstStyle/>
                    <a:p>
                      <a:pPr algn="r"/>
                      <a:r>
                        <a:rPr lang="bg-BG" dirty="0" smtClean="0"/>
                        <a:t>3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Процент</a:t>
                      </a:r>
                      <a:r>
                        <a:rPr lang="bg-BG" baseline="0" dirty="0" smtClean="0"/>
                        <a:t> за облагане на дохода (прогрогресивно данъчно облагане)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30%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40%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50%</a:t>
                      </a:r>
                      <a:endParaRPr lang="bg-BG" dirty="0"/>
                    </a:p>
                  </a:txBody>
                  <a:tcPr/>
                </a:tc>
              </a:tr>
              <a:tr h="399825">
                <a:tc>
                  <a:txBody>
                    <a:bodyPr/>
                    <a:lstStyle/>
                    <a:p>
                      <a:pPr algn="r"/>
                      <a:r>
                        <a:rPr lang="bg-BG" dirty="0" smtClean="0"/>
                        <a:t>4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Доход от дивиденти (р1-р2) (дан.база)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180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180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180</a:t>
                      </a:r>
                      <a:endParaRPr lang="bg-BG" dirty="0"/>
                    </a:p>
                  </a:txBody>
                  <a:tcPr/>
                </a:tc>
              </a:tr>
              <a:tr h="399825">
                <a:tc>
                  <a:txBody>
                    <a:bodyPr/>
                    <a:lstStyle/>
                    <a:p>
                      <a:pPr algn="r"/>
                      <a:r>
                        <a:rPr lang="bg-BG" dirty="0" smtClean="0"/>
                        <a:t>5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Подоходен данък (р3хр4) (дан.задължение)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54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72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90</a:t>
                      </a:r>
                      <a:endParaRPr lang="bg-BG" dirty="0"/>
                    </a:p>
                  </a:txBody>
                  <a:tcPr/>
                </a:tc>
              </a:tr>
              <a:tr h="399825">
                <a:tc>
                  <a:txBody>
                    <a:bodyPr/>
                    <a:lstStyle/>
                    <a:p>
                      <a:r>
                        <a:rPr lang="bg-BG" b="1" dirty="0" smtClean="0"/>
                        <a:t>В.</a:t>
                      </a:r>
                      <a:endParaRPr lang="bg-BG" b="1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bg-BG" dirty="0" smtClean="0"/>
                        <a:t>Комбинирана данъчна тежест</a:t>
                      </a:r>
                      <a:endParaRPr lang="bg-B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</a:tr>
              <a:tr h="399825">
                <a:tc>
                  <a:txBody>
                    <a:bodyPr/>
                    <a:lstStyle/>
                    <a:p>
                      <a:pPr algn="r"/>
                      <a:r>
                        <a:rPr lang="bg-BG" dirty="0" smtClean="0"/>
                        <a:t>6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Общ данък (р2+р5)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174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192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210</a:t>
                      </a:r>
                      <a:endParaRPr lang="bg-BG" dirty="0"/>
                    </a:p>
                  </a:txBody>
                  <a:tcPr/>
                </a:tc>
              </a:tr>
              <a:tr h="399825">
                <a:tc>
                  <a:txBody>
                    <a:bodyPr/>
                    <a:lstStyle/>
                    <a:p>
                      <a:pPr algn="r"/>
                      <a:r>
                        <a:rPr lang="bg-BG" dirty="0" smtClean="0"/>
                        <a:t>7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Ефективен процент на облагане (р6/р1)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58%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64%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70%</a:t>
                      </a:r>
                      <a:endParaRPr lang="bg-BG" dirty="0"/>
                    </a:p>
                  </a:txBody>
                  <a:tcPr/>
                </a:tc>
              </a:tr>
              <a:tr h="399825">
                <a:tc>
                  <a:txBody>
                    <a:bodyPr/>
                    <a:lstStyle/>
                    <a:p>
                      <a:pPr algn="r"/>
                      <a:r>
                        <a:rPr lang="bg-BG" dirty="0" smtClean="0"/>
                        <a:t>8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Свръх-тежест (свръх-облагане)</a:t>
                      </a:r>
                      <a:r>
                        <a:rPr lang="bg-BG" baseline="0" dirty="0" smtClean="0"/>
                        <a:t> </a:t>
                      </a:r>
                      <a:r>
                        <a:rPr lang="en-US" baseline="0" dirty="0" smtClean="0"/>
                        <a:t>[</a:t>
                      </a:r>
                      <a:r>
                        <a:rPr lang="bg-BG" baseline="0" dirty="0" smtClean="0"/>
                        <a:t>(р7-р3)/р3</a:t>
                      </a:r>
                      <a:r>
                        <a:rPr lang="en-US" baseline="0" dirty="0" smtClean="0"/>
                        <a:t>]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93%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60%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40%</a:t>
                      </a:r>
                      <a:endParaRPr lang="bg-BG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ИПС 080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44408" y="1166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4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8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12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36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5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56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78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78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8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84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108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2962672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1600" dirty="0" smtClean="0"/>
              <a:t>Идентификатор – ИПС 08004 </a:t>
            </a:r>
            <a:r>
              <a:rPr lang="bg-BG" sz="1600" smtClean="0"/>
              <a:t>- 4</a:t>
            </a:r>
            <a:r>
              <a:rPr lang="bg-BG" sz="1600" dirty="0" smtClean="0"/>
              <a:t/>
            </a:r>
            <a:br>
              <a:rPr lang="bg-BG" sz="1600" dirty="0" smtClean="0"/>
            </a:br>
            <a:endParaRPr lang="bg-BG" sz="1600" dirty="0"/>
          </a:p>
        </p:txBody>
      </p:sp>
      <p:sp>
        <p:nvSpPr>
          <p:cNvPr id="5" name="Oval 4"/>
          <p:cNvSpPr/>
          <p:nvPr/>
        </p:nvSpPr>
        <p:spPr>
          <a:xfrm>
            <a:off x="5508104" y="274638"/>
            <a:ext cx="3096344" cy="129614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Система на поделена данъчна</a:t>
            </a:r>
          </a:p>
          <a:p>
            <a:pPr algn="ctr"/>
            <a:r>
              <a:rPr lang="bg-BG" dirty="0" smtClean="0"/>
              <a:t>ставка</a:t>
            </a:r>
            <a:endParaRPr lang="bg-BG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544054"/>
              </p:ext>
            </p:extLst>
          </p:nvPr>
        </p:nvGraphicFramePr>
        <p:xfrm>
          <a:off x="735698" y="749300"/>
          <a:ext cx="7724736" cy="5163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392"/>
                <a:gridCol w="4629323"/>
                <a:gridCol w="632846"/>
                <a:gridCol w="664274"/>
                <a:gridCol w="664274"/>
                <a:gridCol w="650627"/>
              </a:tblGrid>
              <a:tr h="399825">
                <a:tc gridSpan="6">
                  <a:txBody>
                    <a:bodyPr/>
                    <a:lstStyle/>
                    <a:p>
                      <a:pPr algn="ctr"/>
                      <a:r>
                        <a:rPr lang="bg-BG" baseline="0" dirty="0" smtClean="0"/>
                        <a:t>Система на поделена данъчна ставка</a:t>
                      </a:r>
                      <a:endParaRPr lang="bg-B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</a:tr>
              <a:tr h="399825">
                <a:tc>
                  <a:txBody>
                    <a:bodyPr/>
                    <a:lstStyle/>
                    <a:p>
                      <a:pPr algn="ctr"/>
                      <a:r>
                        <a:rPr lang="bg-BG" sz="1000" dirty="0" smtClean="0"/>
                        <a:t>р.№</a:t>
                      </a:r>
                      <a:endParaRPr lang="bg-BG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 smtClean="0"/>
                        <a:t>Етап 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Изчисления </a:t>
                      </a:r>
                      <a:endParaRPr lang="bg-B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bg-B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bg-BG" dirty="0"/>
                    </a:p>
                  </a:txBody>
                  <a:tcPr/>
                </a:tc>
              </a:tr>
              <a:tr h="399825">
                <a:tc>
                  <a:txBody>
                    <a:bodyPr/>
                    <a:lstStyle/>
                    <a:p>
                      <a:r>
                        <a:rPr lang="bg-BG" b="1" dirty="0" smtClean="0"/>
                        <a:t>А.</a:t>
                      </a:r>
                      <a:endParaRPr lang="bg-BG" b="1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bg-BG" dirty="0" smtClean="0"/>
                        <a:t>Облагане на равнище корпорация</a:t>
                      </a:r>
                      <a:endParaRPr lang="bg-B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</a:tr>
              <a:tr h="399825">
                <a:tc>
                  <a:txBody>
                    <a:bodyPr/>
                    <a:lstStyle/>
                    <a:p>
                      <a:pPr algn="r"/>
                      <a:r>
                        <a:rPr lang="bg-BG" dirty="0" smtClean="0"/>
                        <a:t>1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Печалба преди корп.облагане</a:t>
                      </a:r>
                      <a:endParaRPr lang="bg-BG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300</a:t>
                      </a:r>
                      <a:endParaRPr lang="bg-B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300</a:t>
                      </a:r>
                      <a:endParaRPr lang="bg-B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</a:tr>
              <a:tr h="399825">
                <a:tc>
                  <a:txBody>
                    <a:bodyPr/>
                    <a:lstStyle/>
                    <a:p>
                      <a:pPr algn="r"/>
                      <a:r>
                        <a:rPr lang="bg-BG" dirty="0" smtClean="0"/>
                        <a:t>2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Корп.данък в р-р на (р1хр2)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40%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120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0 %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0</a:t>
                      </a:r>
                      <a:endParaRPr lang="bg-BG" dirty="0"/>
                    </a:p>
                  </a:txBody>
                  <a:tcPr/>
                </a:tc>
              </a:tr>
              <a:tr h="399825">
                <a:tc>
                  <a:txBody>
                    <a:bodyPr/>
                    <a:lstStyle/>
                    <a:p>
                      <a:r>
                        <a:rPr lang="bg-BG" b="1" dirty="0" smtClean="0"/>
                        <a:t>Б.</a:t>
                      </a:r>
                      <a:endParaRPr lang="bg-BG" b="1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bg-BG" dirty="0" smtClean="0"/>
                        <a:t>Облагане на равнище акционери</a:t>
                      </a:r>
                      <a:endParaRPr lang="bg-B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</a:tr>
              <a:tr h="352758">
                <a:tc>
                  <a:txBody>
                    <a:bodyPr/>
                    <a:lstStyle/>
                    <a:p>
                      <a:pPr algn="r"/>
                      <a:r>
                        <a:rPr lang="bg-BG" dirty="0" smtClean="0"/>
                        <a:t>3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Процент</a:t>
                      </a:r>
                      <a:r>
                        <a:rPr lang="bg-BG" baseline="0" dirty="0" smtClean="0"/>
                        <a:t> за облагане на дохода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30%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 smtClean="0"/>
                        <a:t>70%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</a:tr>
              <a:tr h="399825">
                <a:tc>
                  <a:txBody>
                    <a:bodyPr/>
                    <a:lstStyle/>
                    <a:p>
                      <a:pPr algn="r"/>
                      <a:r>
                        <a:rPr lang="bg-BG" dirty="0" smtClean="0"/>
                        <a:t>4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Доход от дивиденти (р1-р2) (дан.база)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180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300</a:t>
                      </a:r>
                      <a:endParaRPr lang="bg-BG" dirty="0"/>
                    </a:p>
                  </a:txBody>
                  <a:tcPr/>
                </a:tc>
              </a:tr>
              <a:tr h="399825">
                <a:tc>
                  <a:txBody>
                    <a:bodyPr/>
                    <a:lstStyle/>
                    <a:p>
                      <a:pPr algn="r"/>
                      <a:r>
                        <a:rPr lang="bg-BG" dirty="0" smtClean="0"/>
                        <a:t>5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Подоходен данък (р3хр4) (дан.задължение)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54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210</a:t>
                      </a:r>
                      <a:endParaRPr lang="bg-BG" dirty="0"/>
                    </a:p>
                  </a:txBody>
                  <a:tcPr/>
                </a:tc>
              </a:tr>
              <a:tr h="399825">
                <a:tc>
                  <a:txBody>
                    <a:bodyPr/>
                    <a:lstStyle/>
                    <a:p>
                      <a:r>
                        <a:rPr lang="bg-BG" b="1" dirty="0" smtClean="0"/>
                        <a:t>В.</a:t>
                      </a:r>
                      <a:endParaRPr lang="bg-BG" b="1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bg-BG" dirty="0" smtClean="0"/>
                        <a:t>Комбинирана данъчна тежест</a:t>
                      </a:r>
                      <a:endParaRPr lang="bg-B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</a:tr>
              <a:tr h="399825">
                <a:tc>
                  <a:txBody>
                    <a:bodyPr/>
                    <a:lstStyle/>
                    <a:p>
                      <a:pPr algn="r"/>
                      <a:r>
                        <a:rPr lang="bg-BG" dirty="0" smtClean="0"/>
                        <a:t>6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Общ данък (р2+р5)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174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210</a:t>
                      </a:r>
                      <a:endParaRPr lang="bg-BG" dirty="0"/>
                    </a:p>
                  </a:txBody>
                  <a:tcPr/>
                </a:tc>
              </a:tr>
              <a:tr h="399825">
                <a:tc>
                  <a:txBody>
                    <a:bodyPr/>
                    <a:lstStyle/>
                    <a:p>
                      <a:pPr algn="r"/>
                      <a:r>
                        <a:rPr lang="bg-BG" dirty="0" smtClean="0"/>
                        <a:t>7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Ефективен процент на облагане (р6/р1)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 smtClean="0"/>
                        <a:t>58%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 smtClean="0"/>
                        <a:t>70%</a:t>
                      </a:r>
                    </a:p>
                  </a:txBody>
                  <a:tcPr/>
                </a:tc>
              </a:tr>
              <a:tr h="399825">
                <a:tc>
                  <a:txBody>
                    <a:bodyPr/>
                    <a:lstStyle/>
                    <a:p>
                      <a:pPr algn="r"/>
                      <a:r>
                        <a:rPr lang="bg-BG" dirty="0" smtClean="0"/>
                        <a:t>8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Свръх-тежест (свръх-облагане)</a:t>
                      </a:r>
                      <a:r>
                        <a:rPr lang="bg-BG" baseline="0" dirty="0" smtClean="0"/>
                        <a:t> </a:t>
                      </a:r>
                      <a:r>
                        <a:rPr lang="en-US" baseline="0" dirty="0" smtClean="0"/>
                        <a:t>[</a:t>
                      </a:r>
                      <a:r>
                        <a:rPr lang="bg-BG" baseline="0" dirty="0" smtClean="0"/>
                        <a:t>(р7-р3)/р3</a:t>
                      </a:r>
                      <a:r>
                        <a:rPr lang="en-US" baseline="0" dirty="0" smtClean="0"/>
                        <a:t>]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 smtClean="0"/>
                        <a:t>93%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 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0%</a:t>
                      </a:r>
                      <a:endParaRPr lang="bg-BG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ИПС 08004-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39952" y="127518"/>
            <a:ext cx="609600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164288" y="2348880"/>
            <a:ext cx="648072" cy="43204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40%</a:t>
            </a:r>
            <a:endParaRPr lang="bg-BG" dirty="0"/>
          </a:p>
        </p:txBody>
      </p:sp>
      <p:sp>
        <p:nvSpPr>
          <p:cNvPr id="9" name="Rectangle 8"/>
          <p:cNvSpPr/>
          <p:nvPr/>
        </p:nvSpPr>
        <p:spPr>
          <a:xfrm>
            <a:off x="7164288" y="3152733"/>
            <a:ext cx="648072" cy="43204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50%</a:t>
            </a:r>
            <a:endParaRPr lang="bg-BG" dirty="0"/>
          </a:p>
        </p:txBody>
      </p:sp>
      <p:sp>
        <p:nvSpPr>
          <p:cNvPr id="10" name="Rectangle 9"/>
          <p:cNvSpPr/>
          <p:nvPr/>
        </p:nvSpPr>
        <p:spPr>
          <a:xfrm>
            <a:off x="7812360" y="2348880"/>
            <a:ext cx="648072" cy="43204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120</a:t>
            </a:r>
            <a:endParaRPr lang="bg-BG" dirty="0"/>
          </a:p>
        </p:txBody>
      </p:sp>
      <p:sp>
        <p:nvSpPr>
          <p:cNvPr id="11" name="Rectangle 10"/>
          <p:cNvSpPr/>
          <p:nvPr/>
        </p:nvSpPr>
        <p:spPr>
          <a:xfrm>
            <a:off x="7812360" y="3429000"/>
            <a:ext cx="648072" cy="43204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180</a:t>
            </a:r>
            <a:endParaRPr lang="bg-BG" dirty="0"/>
          </a:p>
        </p:txBody>
      </p:sp>
      <p:sp>
        <p:nvSpPr>
          <p:cNvPr id="12" name="Rectangle 11"/>
          <p:cNvSpPr/>
          <p:nvPr/>
        </p:nvSpPr>
        <p:spPr>
          <a:xfrm>
            <a:off x="7812360" y="3861048"/>
            <a:ext cx="648072" cy="43204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90</a:t>
            </a:r>
            <a:endParaRPr lang="bg-BG" dirty="0"/>
          </a:p>
        </p:txBody>
      </p:sp>
      <p:sp>
        <p:nvSpPr>
          <p:cNvPr id="13" name="Rectangle 12"/>
          <p:cNvSpPr/>
          <p:nvPr/>
        </p:nvSpPr>
        <p:spPr>
          <a:xfrm>
            <a:off x="7812360" y="5517232"/>
            <a:ext cx="648072" cy="43204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40%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5045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9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12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130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14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143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145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14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821" y="1600200"/>
            <a:ext cx="5922358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5164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58616" cy="490066"/>
          </a:xfrm>
        </p:spPr>
        <p:txBody>
          <a:bodyPr>
            <a:normAutofit/>
          </a:bodyPr>
          <a:lstStyle/>
          <a:p>
            <a:r>
              <a:rPr lang="bg-BG" sz="1200" dirty="0"/>
              <a:t>Идентификатор – </a:t>
            </a:r>
            <a:r>
              <a:rPr lang="bg-BG" sz="1200" dirty="0" smtClean="0"/>
              <a:t>ИПС 08005</a:t>
            </a:r>
            <a:r>
              <a:rPr lang="bg-BG" sz="1200" dirty="0"/>
              <a:t/>
            </a:r>
            <a:br>
              <a:rPr lang="bg-BG" sz="1200" dirty="0"/>
            </a:br>
            <a:endParaRPr lang="bg-BG" sz="1200" dirty="0"/>
          </a:p>
        </p:txBody>
      </p:sp>
      <p:sp>
        <p:nvSpPr>
          <p:cNvPr id="4" name="Oval 3"/>
          <p:cNvSpPr/>
          <p:nvPr/>
        </p:nvSpPr>
        <p:spPr>
          <a:xfrm>
            <a:off x="3275856" y="692696"/>
            <a:ext cx="2304256" cy="79208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Богатство </a:t>
            </a:r>
            <a:endParaRPr lang="bg-BG" dirty="0"/>
          </a:p>
        </p:txBody>
      </p:sp>
      <p:sp>
        <p:nvSpPr>
          <p:cNvPr id="5" name="Rectangle 4"/>
          <p:cNvSpPr/>
          <p:nvPr/>
        </p:nvSpPr>
        <p:spPr>
          <a:xfrm>
            <a:off x="971600" y="1772816"/>
            <a:ext cx="2376264" cy="7920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Брутна стойност </a:t>
            </a:r>
          </a:p>
          <a:p>
            <a:pPr algn="ctr"/>
            <a:r>
              <a:rPr lang="bg-BG" sz="1200" dirty="0" smtClean="0"/>
              <a:t>(на притежаваните активи)</a:t>
            </a:r>
            <a:endParaRPr lang="bg-BG" sz="1200" dirty="0"/>
          </a:p>
        </p:txBody>
      </p:sp>
      <p:sp>
        <p:nvSpPr>
          <p:cNvPr id="6" name="Rectangle 5"/>
          <p:cNvSpPr/>
          <p:nvPr/>
        </p:nvSpPr>
        <p:spPr>
          <a:xfrm>
            <a:off x="5580112" y="1772816"/>
            <a:ext cx="2376264" cy="7920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Нетна стойност </a:t>
            </a:r>
          </a:p>
          <a:p>
            <a:pPr algn="ctr"/>
            <a:r>
              <a:rPr lang="bg-BG" sz="1200" dirty="0" smtClean="0"/>
              <a:t>(на активите)</a:t>
            </a:r>
            <a:endParaRPr lang="bg-BG" sz="1200" dirty="0"/>
          </a:p>
        </p:txBody>
      </p:sp>
      <p:cxnSp>
        <p:nvCxnSpPr>
          <p:cNvPr id="8" name="Elbow Connector 7"/>
          <p:cNvCxnSpPr/>
          <p:nvPr/>
        </p:nvCxnSpPr>
        <p:spPr>
          <a:xfrm rot="10800000" flipV="1">
            <a:off x="3347864" y="1484784"/>
            <a:ext cx="1080120" cy="684076"/>
          </a:xfrm>
          <a:prstGeom prst="bentConnector3">
            <a:avLst>
              <a:gd name="adj1" fmla="val 10694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endCxn id="6" idx="1"/>
          </p:cNvCxnSpPr>
          <p:nvPr/>
        </p:nvCxnSpPr>
        <p:spPr>
          <a:xfrm>
            <a:off x="4355976" y="1484784"/>
            <a:ext cx="1224136" cy="684076"/>
          </a:xfrm>
          <a:prstGeom prst="bentConnector3">
            <a:avLst>
              <a:gd name="adj1" fmla="val 2154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769493"/>
              </p:ext>
            </p:extLst>
          </p:nvPr>
        </p:nvGraphicFramePr>
        <p:xfrm>
          <a:off x="827584" y="2852936"/>
          <a:ext cx="3600399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08"/>
                <a:gridCol w="2367098"/>
                <a:gridCol w="902093"/>
              </a:tblGrid>
              <a:tr h="363195"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Активи </a:t>
                      </a:r>
                      <a:endParaRPr lang="bg-BG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Оценка </a:t>
                      </a:r>
                      <a:endParaRPr lang="bg-BG" sz="14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63195">
                <a:tc>
                  <a:txBody>
                    <a:bodyPr/>
                    <a:lstStyle/>
                    <a:p>
                      <a:r>
                        <a:rPr lang="bg-BG" dirty="0" smtClean="0"/>
                        <a:t>1</a:t>
                      </a:r>
                      <a:endParaRPr lang="bg-BG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Жилище </a:t>
                      </a:r>
                      <a:endParaRPr lang="bg-BG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1000 ед.</a:t>
                      </a:r>
                      <a:endParaRPr lang="bg-BG" sz="14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63195">
                <a:tc>
                  <a:txBody>
                    <a:bodyPr/>
                    <a:lstStyle/>
                    <a:p>
                      <a:r>
                        <a:rPr lang="bg-BG" dirty="0" smtClean="0"/>
                        <a:t>2</a:t>
                      </a:r>
                      <a:endParaRPr lang="bg-BG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МПС</a:t>
                      </a:r>
                      <a:endParaRPr lang="bg-BG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250 ед.</a:t>
                      </a:r>
                      <a:endParaRPr lang="bg-BG" sz="14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63195">
                <a:tc>
                  <a:txBody>
                    <a:bodyPr/>
                    <a:lstStyle/>
                    <a:p>
                      <a:r>
                        <a:rPr lang="bg-BG" dirty="0" smtClean="0"/>
                        <a:t>3</a:t>
                      </a:r>
                      <a:endParaRPr lang="bg-BG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Спестявания </a:t>
                      </a:r>
                      <a:endParaRPr lang="bg-BG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30 ед.</a:t>
                      </a:r>
                      <a:endParaRPr lang="bg-BG" sz="14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63195">
                <a:tc>
                  <a:txBody>
                    <a:bodyPr/>
                    <a:lstStyle/>
                    <a:p>
                      <a:r>
                        <a:rPr lang="bg-BG" dirty="0" smtClean="0"/>
                        <a:t>4</a:t>
                      </a:r>
                      <a:endParaRPr lang="bg-BG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200" dirty="0" smtClean="0"/>
                        <a:t>Други активи</a:t>
                      </a:r>
                      <a:r>
                        <a:rPr lang="bg-BG" sz="1200" baseline="0" dirty="0" smtClean="0"/>
                        <a:t> </a:t>
                      </a:r>
                    </a:p>
                    <a:p>
                      <a:r>
                        <a:rPr lang="bg-BG" sz="1200" baseline="0" dirty="0" smtClean="0"/>
                        <a:t>(</a:t>
                      </a:r>
                      <a:r>
                        <a:rPr lang="bg-BG" sz="1200" dirty="0" smtClean="0"/>
                        <a:t>над определен стойностен праг)</a:t>
                      </a:r>
                      <a:endParaRPr lang="bg-BG" sz="12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150 ед.</a:t>
                      </a:r>
                      <a:endParaRPr lang="bg-BG" sz="14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63195"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200" dirty="0" smtClean="0"/>
                        <a:t>ОБЩО БРУТО-активи</a:t>
                      </a:r>
                      <a:endParaRPr lang="bg-BG" sz="12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1430 ед.</a:t>
                      </a:r>
                      <a:endParaRPr lang="bg-BG" sz="14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436534"/>
              </p:ext>
            </p:extLst>
          </p:nvPr>
        </p:nvGraphicFramePr>
        <p:xfrm>
          <a:off x="4644008" y="2852936"/>
          <a:ext cx="3600399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08"/>
                <a:gridCol w="2367098"/>
                <a:gridCol w="902093"/>
              </a:tblGrid>
              <a:tr h="363195"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Активи </a:t>
                      </a:r>
                      <a:endParaRPr lang="bg-BG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Оценка </a:t>
                      </a:r>
                      <a:endParaRPr lang="bg-BG" sz="14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63195">
                <a:tc>
                  <a:txBody>
                    <a:bodyPr/>
                    <a:lstStyle/>
                    <a:p>
                      <a:r>
                        <a:rPr lang="bg-BG" dirty="0" smtClean="0"/>
                        <a:t>1</a:t>
                      </a:r>
                      <a:endParaRPr lang="bg-BG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Жилище </a:t>
                      </a:r>
                      <a:endParaRPr lang="bg-BG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1000 ед.</a:t>
                      </a:r>
                      <a:endParaRPr lang="bg-BG" sz="14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63195">
                <a:tc>
                  <a:txBody>
                    <a:bodyPr/>
                    <a:lstStyle/>
                    <a:p>
                      <a:r>
                        <a:rPr lang="bg-BG" dirty="0" smtClean="0"/>
                        <a:t>2</a:t>
                      </a:r>
                      <a:endParaRPr lang="bg-BG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МПС</a:t>
                      </a:r>
                      <a:endParaRPr lang="bg-BG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250 ед.</a:t>
                      </a:r>
                      <a:endParaRPr lang="bg-BG" sz="14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63195">
                <a:tc>
                  <a:txBody>
                    <a:bodyPr/>
                    <a:lstStyle/>
                    <a:p>
                      <a:r>
                        <a:rPr lang="bg-BG" dirty="0" smtClean="0"/>
                        <a:t>3</a:t>
                      </a:r>
                      <a:endParaRPr lang="bg-BG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Спестявания </a:t>
                      </a:r>
                      <a:endParaRPr lang="bg-BG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30 ед.</a:t>
                      </a:r>
                      <a:endParaRPr lang="bg-BG" sz="14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63195">
                <a:tc>
                  <a:txBody>
                    <a:bodyPr/>
                    <a:lstStyle/>
                    <a:p>
                      <a:r>
                        <a:rPr lang="bg-BG" smtClean="0"/>
                        <a:t>4</a:t>
                      </a:r>
                      <a:endParaRPr lang="bg-BG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200" dirty="0" smtClean="0"/>
                        <a:t>Други активи</a:t>
                      </a:r>
                      <a:r>
                        <a:rPr lang="bg-BG" sz="1200" baseline="0" dirty="0" smtClean="0"/>
                        <a:t> </a:t>
                      </a:r>
                    </a:p>
                    <a:p>
                      <a:r>
                        <a:rPr lang="bg-BG" sz="1200" baseline="0" dirty="0" smtClean="0"/>
                        <a:t>(</a:t>
                      </a:r>
                      <a:r>
                        <a:rPr lang="bg-BG" sz="1200" dirty="0" smtClean="0"/>
                        <a:t>над определен стойностен праг)</a:t>
                      </a:r>
                      <a:endParaRPr lang="bg-BG" sz="12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150 ед.</a:t>
                      </a:r>
                      <a:endParaRPr lang="bg-BG" sz="14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63195"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dirty="0" smtClean="0"/>
                        <a:t>ОБЩО БРУТО-активи</a:t>
                      </a:r>
                      <a:endParaRPr lang="bg-BG" sz="12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1430 ед.</a:t>
                      </a:r>
                      <a:endParaRPr lang="bg-BG" sz="14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63195"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800" b="1" dirty="0" smtClean="0">
                          <a:solidFill>
                            <a:schemeClr val="bg1"/>
                          </a:solidFill>
                        </a:rPr>
                        <a:t>Пасиви</a:t>
                      </a:r>
                      <a:r>
                        <a:rPr lang="bg-BG" sz="1800" dirty="0" smtClean="0"/>
                        <a:t> </a:t>
                      </a:r>
                      <a:endParaRPr lang="bg-BG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sz="14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63195"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200" dirty="0" smtClean="0"/>
                        <a:t>Ипотека (на жилището)</a:t>
                      </a:r>
                      <a:endParaRPr lang="bg-BG" sz="12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800 ед.</a:t>
                      </a:r>
                      <a:endParaRPr lang="bg-BG" sz="14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63195"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200" dirty="0" smtClean="0"/>
                        <a:t>Лизинг </a:t>
                      </a:r>
                    </a:p>
                    <a:p>
                      <a:r>
                        <a:rPr lang="bg-BG" sz="1200" dirty="0" smtClean="0"/>
                        <a:t>(на МПС и/или</a:t>
                      </a:r>
                      <a:r>
                        <a:rPr lang="bg-BG" sz="1200" baseline="0" dirty="0" smtClean="0"/>
                        <a:t> на др.активи)</a:t>
                      </a:r>
                      <a:endParaRPr lang="bg-BG" sz="12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200 ед.</a:t>
                      </a:r>
                      <a:endParaRPr lang="bg-BG" sz="14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63195"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200" dirty="0" smtClean="0"/>
                        <a:t>ОБЩО НЕТО-активи</a:t>
                      </a:r>
                      <a:endParaRPr lang="bg-BG" sz="12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430 ед.</a:t>
                      </a:r>
                      <a:endParaRPr lang="bg-BG" sz="14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Flowchart: Extract 20"/>
          <p:cNvSpPr/>
          <p:nvPr/>
        </p:nvSpPr>
        <p:spPr>
          <a:xfrm>
            <a:off x="971600" y="5301208"/>
            <a:ext cx="1728192" cy="1152128"/>
          </a:xfrm>
          <a:prstGeom prst="flowChartExtra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1430 ед.</a:t>
            </a:r>
            <a:endParaRPr lang="bg-BG" dirty="0"/>
          </a:p>
        </p:txBody>
      </p:sp>
      <p:sp>
        <p:nvSpPr>
          <p:cNvPr id="22" name="Flowchart: Merge 21"/>
          <p:cNvSpPr/>
          <p:nvPr/>
        </p:nvSpPr>
        <p:spPr>
          <a:xfrm>
            <a:off x="2153106" y="5301208"/>
            <a:ext cx="1836204" cy="1152128"/>
          </a:xfrm>
          <a:prstGeom prst="flowChartMerg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430 ед.</a:t>
            </a:r>
            <a:endParaRPr lang="bg-BG" dirty="0"/>
          </a:p>
        </p:txBody>
      </p:sp>
      <p:pic>
        <p:nvPicPr>
          <p:cNvPr id="23" name="ИПС 080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12360" y="3878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2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200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51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2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60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7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92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140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148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46648" cy="418058"/>
          </a:xfrm>
        </p:spPr>
        <p:txBody>
          <a:bodyPr>
            <a:normAutofit/>
          </a:bodyPr>
          <a:lstStyle/>
          <a:p>
            <a:r>
              <a:rPr lang="bg-BG" sz="1400" dirty="0"/>
              <a:t>Идентификатор – </a:t>
            </a:r>
            <a:r>
              <a:rPr lang="bg-BG" sz="1400" dirty="0" smtClean="0"/>
              <a:t>ИПС</a:t>
            </a:r>
            <a:r>
              <a:rPr lang="en-US" sz="1400" dirty="0" smtClean="0"/>
              <a:t> </a:t>
            </a:r>
            <a:r>
              <a:rPr lang="bg-BG" sz="1400" dirty="0" smtClean="0"/>
              <a:t>08006</a:t>
            </a:r>
            <a:endParaRPr lang="bg-BG" sz="1400" dirty="0"/>
          </a:p>
        </p:txBody>
      </p:sp>
      <p:sp>
        <p:nvSpPr>
          <p:cNvPr id="4" name="Rounded Rectangle 3"/>
          <p:cNvSpPr/>
          <p:nvPr/>
        </p:nvSpPr>
        <p:spPr>
          <a:xfrm>
            <a:off x="3815916" y="207233"/>
            <a:ext cx="1800200" cy="7200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БОГАТСТВО</a:t>
            </a:r>
            <a:endParaRPr lang="bg-BG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716016" y="927313"/>
            <a:ext cx="0" cy="485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707904" y="1425419"/>
            <a:ext cx="2016224" cy="100811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АКТИВИ</a:t>
            </a:r>
            <a:endParaRPr lang="bg-BG" dirty="0"/>
          </a:p>
        </p:txBody>
      </p:sp>
      <p:cxnSp>
        <p:nvCxnSpPr>
          <p:cNvPr id="10" name="Straight Arrow Connector 9"/>
          <p:cNvCxnSpPr>
            <a:stCxn id="8" idx="4"/>
            <a:endCxn id="11" idx="0"/>
          </p:cNvCxnSpPr>
          <p:nvPr/>
        </p:nvCxnSpPr>
        <p:spPr>
          <a:xfrm flipH="1">
            <a:off x="2614498" y="2433531"/>
            <a:ext cx="2101518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1642390" y="3297627"/>
            <a:ext cx="1944216" cy="10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СТАТИЧНИ</a:t>
            </a:r>
            <a:endParaRPr lang="bg-BG" dirty="0"/>
          </a:p>
        </p:txBody>
      </p:sp>
      <p:cxnSp>
        <p:nvCxnSpPr>
          <p:cNvPr id="13" name="Straight Arrow Connector 12"/>
          <p:cNvCxnSpPr>
            <a:stCxn id="8" idx="4"/>
          </p:cNvCxnSpPr>
          <p:nvPr/>
        </p:nvCxnSpPr>
        <p:spPr>
          <a:xfrm>
            <a:off x="4716016" y="2433531"/>
            <a:ext cx="201622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5764155" y="3333631"/>
            <a:ext cx="1872208" cy="9361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ДИНАМИЧНИ</a:t>
            </a:r>
            <a:endParaRPr lang="bg-BG" dirty="0"/>
          </a:p>
        </p:txBody>
      </p:sp>
      <p:sp>
        <p:nvSpPr>
          <p:cNvPr id="15" name="Flowchart: Extract 14"/>
          <p:cNvSpPr/>
          <p:nvPr/>
        </p:nvSpPr>
        <p:spPr>
          <a:xfrm>
            <a:off x="4734018" y="4869160"/>
            <a:ext cx="1764196" cy="1152128"/>
          </a:xfrm>
          <a:prstGeom prst="flowChartExtra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PV</a:t>
            </a:r>
            <a:endParaRPr lang="bg-BG" dirty="0"/>
          </a:p>
        </p:txBody>
      </p:sp>
      <p:sp>
        <p:nvSpPr>
          <p:cNvPr id="16" name="Flowchart: Merge 15"/>
          <p:cNvSpPr/>
          <p:nvPr/>
        </p:nvSpPr>
        <p:spPr>
          <a:xfrm>
            <a:off x="7069292" y="4869160"/>
            <a:ext cx="1584176" cy="1152128"/>
          </a:xfrm>
          <a:prstGeom prst="flowChartMerg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NPV</a:t>
            </a:r>
            <a:endParaRPr lang="bg-BG" dirty="0"/>
          </a:p>
        </p:txBody>
      </p:sp>
      <p:sp>
        <p:nvSpPr>
          <p:cNvPr id="19" name="Flowchart: Extract 18"/>
          <p:cNvSpPr/>
          <p:nvPr/>
        </p:nvSpPr>
        <p:spPr>
          <a:xfrm>
            <a:off x="850302" y="4869160"/>
            <a:ext cx="1764196" cy="1152128"/>
          </a:xfrm>
          <a:prstGeom prst="flowChartExtra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БРУТОактиви</a:t>
            </a:r>
            <a:endParaRPr lang="bg-BG" dirty="0"/>
          </a:p>
        </p:txBody>
      </p:sp>
      <p:sp>
        <p:nvSpPr>
          <p:cNvPr id="20" name="Flowchart: Merge 19"/>
          <p:cNvSpPr/>
          <p:nvPr/>
        </p:nvSpPr>
        <p:spPr>
          <a:xfrm>
            <a:off x="2411760" y="4869160"/>
            <a:ext cx="1584176" cy="1152128"/>
          </a:xfrm>
          <a:prstGeom prst="flowChartMerg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НЕТО </a:t>
            </a:r>
            <a:r>
              <a:rPr lang="bg-BG" sz="1600" dirty="0" smtClean="0"/>
              <a:t>активи</a:t>
            </a:r>
            <a:endParaRPr lang="bg-BG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734018" y="6024534"/>
                <a:ext cx="1764196" cy="716834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/>
                        </a:rPr>
                        <m:t>𝑃𝑉</m:t>
                      </m:r>
                      <m:r>
                        <a:rPr lang="pt-BR" sz="100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10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pt-BR" sz="1000" i="1" smtClean="0">
                              <a:latin typeface="Cambria Math"/>
                            </a:rPr>
                            <m:t>𝑛</m:t>
                          </m:r>
                          <m:r>
                            <a:rPr lang="pt-BR" sz="100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BR" sz="1000" i="1" smtClean="0">
                              <a:latin typeface="Cambria Math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pt-BR" sz="10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10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b="0" i="1" smtClean="0">
                                      <a:latin typeface="Cambria Math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pt-BR" sz="100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000" b="0" i="1" smtClean="0">
                                  <a:latin typeface="Cambria Math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bg-BG" sz="1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bg-BG" sz="1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bg-BG" sz="1000" i="1">
                                          <a:latin typeface="Cambria Math"/>
                                        </a:rPr>
                                        <m:t>1+</m:t>
                                      </m:r>
                                      <m:r>
                                        <a:rPr lang="en-US" sz="1000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000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bg-BG" sz="1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018" y="6024534"/>
                <a:ext cx="1764196" cy="71683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979282" y="6024534"/>
                <a:ext cx="1764196" cy="716834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/>
                        </a:rPr>
                        <m:t>𝑁𝑃𝑉</m:t>
                      </m:r>
                      <m:r>
                        <a:rPr lang="pt-BR" sz="1000" i="1" smtClean="0">
                          <a:latin typeface="Cambria Math"/>
                        </a:rPr>
                        <m:t>=</m:t>
                      </m:r>
                      <m:r>
                        <a:rPr lang="en-US" sz="1000" b="0" i="1" smtClean="0">
                          <a:latin typeface="Cambria Math"/>
                        </a:rPr>
                        <m:t>−</m:t>
                      </m:r>
                      <m:r>
                        <a:rPr lang="en-US" sz="1000" b="0" i="1" smtClean="0">
                          <a:latin typeface="Cambria Math"/>
                        </a:rPr>
                        <m:t>𝐼</m:t>
                      </m:r>
                      <m:r>
                        <a:rPr lang="en-US" sz="100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pt-BR" sz="10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pt-BR" sz="1000" i="1" smtClean="0">
                              <a:latin typeface="Cambria Math"/>
                            </a:rPr>
                            <m:t>𝑛</m:t>
                          </m:r>
                          <m:r>
                            <a:rPr lang="pt-BR" sz="100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BR" sz="1000" i="1" smtClean="0">
                              <a:latin typeface="Cambria Math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pt-BR" sz="10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10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b="0" i="1" smtClean="0">
                                      <a:latin typeface="Cambria Math"/>
                                    </a:rPr>
                                    <m:t>𝑁𝐶𝐹</m:t>
                                  </m:r>
                                </m:e>
                                <m:sub>
                                  <m:r>
                                    <a:rPr lang="pt-BR" sz="100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000" b="0" i="1" smtClean="0">
                                  <a:latin typeface="Cambria Math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bg-BG" sz="1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bg-BG" sz="1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bg-BG" sz="1000" i="1">
                                          <a:latin typeface="Cambria Math"/>
                                        </a:rPr>
                                        <m:t>1+</m:t>
                                      </m:r>
                                      <m:r>
                                        <a:rPr lang="en-US" sz="1000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000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bg-BG" sz="10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282" y="6024534"/>
                <a:ext cx="1764196" cy="71683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ИПС 0800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61380" y="476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4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1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10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22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23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24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25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26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  <p:bldP spid="8" grpId="0" animBg="1"/>
      <p:bldP spid="11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3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2"/>
                </a:solidFill>
              </a:rPr>
              <a:t>„за“ и „против</a:t>
            </a:r>
            <a:r>
              <a:rPr lang="ru-RU" dirty="0" smtClean="0">
                <a:solidFill>
                  <a:schemeClr val="accent2"/>
                </a:solidFill>
              </a:rPr>
              <a:t>“(3</a:t>
            </a:r>
            <a:r>
              <a:rPr lang="ru-RU" baseline="30000" dirty="0" smtClean="0">
                <a:solidFill>
                  <a:schemeClr val="accent2"/>
                </a:solidFill>
              </a:rPr>
              <a:t>-та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dirty="0">
                <a:solidFill>
                  <a:schemeClr val="accent2"/>
                </a:solidFill>
              </a:rPr>
              <a:t>част)</a:t>
            </a:r>
            <a:endParaRPr lang="bg-BG" dirty="0">
              <a:solidFill>
                <a:schemeClr val="accent2"/>
              </a:solidFill>
            </a:endParaRP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bg-BG" sz="2000" smtClean="0"/>
              <a:t>Прогресивна Скала, с необлагаем минимум, за годишно данъчно облагане </a:t>
            </a:r>
          </a:p>
          <a:p>
            <a:pPr marL="0" indent="0" algn="ctr">
              <a:buFont typeface="Arial" charset="0"/>
              <a:buNone/>
            </a:pPr>
            <a:r>
              <a:rPr lang="bg-BG" sz="2000" smtClean="0"/>
              <a:t>(на примера на България за 1998 г.)</a:t>
            </a:r>
          </a:p>
          <a:p>
            <a:pPr marL="0" indent="0">
              <a:buFont typeface="Arial" charset="0"/>
              <a:buNone/>
            </a:pPr>
            <a:endParaRPr lang="bg-BG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9750" y="2060575"/>
          <a:ext cx="8136905" cy="3806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9331"/>
                <a:gridCol w="3372051"/>
                <a:gridCol w="3005523"/>
              </a:tblGrid>
              <a:tr h="742940"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/>
                        <a:t>Годишен доход (в хил.лв.)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/>
                        <a:t>Данъчно задължение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/>
                        <a:t>Средна данъчна ставка за дохода в групата</a:t>
                      </a:r>
                      <a:endParaRPr lang="bg-BG" sz="1800" dirty="0"/>
                    </a:p>
                  </a:txBody>
                  <a:tcPr/>
                </a:tc>
              </a:tr>
              <a:tr h="400044"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До 720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Необлагаем минимум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0 %</a:t>
                      </a:r>
                      <a:endParaRPr lang="bg-BG" sz="1800" dirty="0"/>
                    </a:p>
                  </a:txBody>
                  <a:tcPr/>
                </a:tc>
              </a:tr>
              <a:tr h="571492"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720-960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20% за сумата над 720х.лв.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2,8% </a:t>
                      </a:r>
                    </a:p>
                    <a:p>
                      <a:r>
                        <a:rPr lang="bg-BG" sz="1800" dirty="0" smtClean="0"/>
                        <a:t>(база ср.аритм. 840х.лв.)</a:t>
                      </a:r>
                      <a:endParaRPr lang="bg-BG" sz="1800" dirty="0"/>
                    </a:p>
                  </a:txBody>
                  <a:tcPr/>
                </a:tc>
              </a:tr>
              <a:tr h="571492"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960-3840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48х.лв.</a:t>
                      </a:r>
                    </a:p>
                    <a:p>
                      <a:r>
                        <a:rPr lang="bg-BG" sz="1800" dirty="0" smtClean="0"/>
                        <a:t>+26%</a:t>
                      </a:r>
                      <a:r>
                        <a:rPr lang="bg-BG" sz="1800" baseline="0" dirty="0" smtClean="0"/>
                        <a:t> за сумата над 960х.лв.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17,6% </a:t>
                      </a:r>
                    </a:p>
                    <a:p>
                      <a:r>
                        <a:rPr lang="bg-BG" sz="1800" dirty="0" smtClean="0"/>
                        <a:t>(база ср.аритм. 2,4млн.лв)</a:t>
                      </a:r>
                    </a:p>
                  </a:txBody>
                  <a:tcPr/>
                </a:tc>
              </a:tr>
              <a:tr h="571492"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3840-15360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796х.лв.</a:t>
                      </a:r>
                    </a:p>
                    <a:p>
                      <a:r>
                        <a:rPr lang="ru-RU" sz="1800" dirty="0" smtClean="0"/>
                        <a:t>+32% за сумата над 3840х.лв.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27,2% </a:t>
                      </a:r>
                    </a:p>
                    <a:p>
                      <a:r>
                        <a:rPr lang="bg-BG" sz="1800" dirty="0" smtClean="0"/>
                        <a:t>(база ср.аритм. 9,59млн.лв.)</a:t>
                      </a:r>
                    </a:p>
                  </a:txBody>
                  <a:tcPr/>
                </a:tc>
              </a:tr>
              <a:tr h="742940"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Над 15360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4483х.лв.</a:t>
                      </a:r>
                    </a:p>
                    <a:p>
                      <a:r>
                        <a:rPr lang="ru-RU" sz="1800" dirty="0" smtClean="0"/>
                        <a:t>+40% за сумата над 15360х.лв.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31,6% </a:t>
                      </a:r>
                    </a:p>
                    <a:p>
                      <a:r>
                        <a:rPr lang="bg-BG" sz="1800" dirty="0" smtClean="0"/>
                        <a:t>(база ср.аритм.20,36млн.лв.)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975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>
                <a:solidFill>
                  <a:srgbClr val="C0504D"/>
                </a:solidFill>
              </a:rPr>
              <a:t>„за“ и „против</a:t>
            </a:r>
            <a:r>
              <a:rPr lang="ru-RU" sz="4000" dirty="0" smtClean="0">
                <a:solidFill>
                  <a:srgbClr val="C0504D"/>
                </a:solidFill>
              </a:rPr>
              <a:t>“(4</a:t>
            </a:r>
            <a:r>
              <a:rPr lang="ru-RU" sz="4000" baseline="30000" dirty="0" smtClean="0">
                <a:solidFill>
                  <a:srgbClr val="C0504D"/>
                </a:solidFill>
              </a:rPr>
              <a:t>-та</a:t>
            </a:r>
            <a:r>
              <a:rPr lang="ru-RU" sz="4000" dirty="0" smtClean="0">
                <a:solidFill>
                  <a:srgbClr val="C0504D"/>
                </a:solidFill>
              </a:rPr>
              <a:t> </a:t>
            </a:r>
            <a:r>
              <a:rPr lang="ru-RU" sz="4000" dirty="0">
                <a:solidFill>
                  <a:srgbClr val="C0504D"/>
                </a:solidFill>
              </a:rPr>
              <a:t>част)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28955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sz="2000" dirty="0">
                <a:solidFill>
                  <a:prstClr val="black"/>
                </a:solidFill>
              </a:rPr>
              <a:t>Прогресивна Скала, с необлагаем минимум, за годишно данъчно облагане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sz="2000" dirty="0">
                <a:solidFill>
                  <a:prstClr val="black"/>
                </a:solidFill>
              </a:rPr>
              <a:t>(на примера на България за </a:t>
            </a:r>
            <a:r>
              <a:rPr lang="bg-BG" sz="2000" dirty="0" smtClean="0">
                <a:solidFill>
                  <a:prstClr val="black"/>
                </a:solidFill>
              </a:rPr>
              <a:t>2005 </a:t>
            </a:r>
            <a:r>
              <a:rPr lang="bg-BG" sz="2000" dirty="0">
                <a:solidFill>
                  <a:prstClr val="black"/>
                </a:solidFill>
              </a:rPr>
              <a:t>г.)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bg-BG" dirty="0"/>
          </a:p>
        </p:txBody>
      </p:sp>
      <p:graphicFrame>
        <p:nvGraphicFramePr>
          <p:cNvPr id="37929" name="Group 41"/>
          <p:cNvGraphicFramePr>
            <a:graphicFrameLocks noGrp="1"/>
          </p:cNvGraphicFramePr>
          <p:nvPr/>
        </p:nvGraphicFramePr>
        <p:xfrm>
          <a:off x="539750" y="2276475"/>
          <a:ext cx="8064500" cy="3176590"/>
        </p:xfrm>
        <a:graphic>
          <a:graphicData uri="http://schemas.openxmlformats.org/drawingml/2006/table">
            <a:tbl>
              <a:tblPr/>
              <a:tblGrid>
                <a:gridCol w="2016125"/>
                <a:gridCol w="1944688"/>
                <a:gridCol w="2087562"/>
                <a:gridCol w="2016125"/>
              </a:tblGrid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Годишен доход (годишна данъчна основа)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Пределна данъчна норма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(в 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Средна данъчна норма, в началото на етажа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Средна данъчна норма, в края на етажа</a:t>
                      </a:r>
                      <a:endParaRPr kumimoji="0" lang="bg-BG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До 1560 лв.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1560-1800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1,33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1800-3000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1,33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8,80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3000-7200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8,80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16,50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Над 7200 лв.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16,50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5578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2"/>
                </a:solidFill>
              </a:rPr>
              <a:t>Данъчна </a:t>
            </a:r>
            <a:r>
              <a:rPr lang="ru-RU" dirty="0" smtClean="0">
                <a:solidFill>
                  <a:schemeClr val="accent2"/>
                </a:solidFill>
              </a:rPr>
              <a:t>система в </a:t>
            </a:r>
            <a:r>
              <a:rPr lang="ru-RU" dirty="0">
                <a:solidFill>
                  <a:schemeClr val="accent2"/>
                </a:solidFill>
              </a:rPr>
              <a:t>България</a:t>
            </a:r>
            <a:r>
              <a:rPr lang="ru-RU" dirty="0"/>
              <a:t/>
            </a:r>
            <a:br>
              <a:rPr lang="ru-RU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Структура на данъчната система</a:t>
            </a:r>
          </a:p>
          <a:p>
            <a:r>
              <a:rPr lang="ru-RU" smtClean="0"/>
              <a:t>Видове данъци </a:t>
            </a:r>
          </a:p>
          <a:p>
            <a:r>
              <a:rPr lang="ru-RU" smtClean="0"/>
              <a:t>Данъчни преференции и преференциални данъчни режими в България</a:t>
            </a:r>
          </a:p>
          <a:p>
            <a:pPr>
              <a:buFont typeface="Arial" charset="0"/>
              <a:buNone/>
            </a:pPr>
            <a:endParaRPr lang="bg-BG" smtClean="0">
              <a:hlinkClick r:id="rId2"/>
            </a:endParaRPr>
          </a:p>
          <a:p>
            <a:pPr>
              <a:buFont typeface="Arial" charset="0"/>
              <a:buNone/>
            </a:pPr>
            <a:r>
              <a:rPr lang="en-US" smtClean="0">
                <a:hlinkClick r:id="rId2"/>
              </a:rPr>
              <a:t>http</a:t>
            </a:r>
            <a:r>
              <a:rPr lang="en-US" smtClean="0"/>
              <a:t>://www.minfin.bg/bg/page/172</a:t>
            </a:r>
            <a:endParaRPr lang="bg-BG" smtClean="0"/>
          </a:p>
          <a:p>
            <a:endParaRPr lang="bg-BG" smtClean="0"/>
          </a:p>
        </p:txBody>
      </p:sp>
    </p:spTree>
    <p:extLst>
      <p:ext uri="{BB962C8B-B14F-4D97-AF65-F5344CB8AC3E}">
        <p14:creationId xmlns:p14="http://schemas.microsoft.com/office/powerpoint/2010/main" val="3845869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60350"/>
            <a:ext cx="7777163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6084888" y="6453188"/>
            <a:ext cx="28527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sz="800">
                <a:latin typeface="Calibri" pitchFamily="34" charset="0"/>
              </a:rPr>
              <a:t>Източник: </a:t>
            </a:r>
            <a:r>
              <a:rPr lang="en-US" sz="800">
                <a:latin typeface="Calibri" pitchFamily="34" charset="0"/>
              </a:rPr>
              <a:t>http://www.minfin.bg/bg/page/774</a:t>
            </a:r>
            <a:endParaRPr lang="bg-BG" sz="800">
              <a:latin typeface="Calibri" pitchFamily="34" charset="0"/>
            </a:endParaRPr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179388" y="5283200"/>
            <a:ext cx="295275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u="sng">
                <a:latin typeface="Calibri" pitchFamily="34" charset="0"/>
              </a:rPr>
              <a:t>* Алтернативни данъци по ЗКПО:</a:t>
            </a:r>
          </a:p>
          <a:p>
            <a:r>
              <a:rPr lang="ru-RU" sz="1400">
                <a:latin typeface="Calibri" pitchFamily="34" charset="0"/>
              </a:rPr>
              <a:t>- Данък върху хазартната дейност;</a:t>
            </a:r>
          </a:p>
          <a:p>
            <a:r>
              <a:rPr lang="ru-RU" sz="1400">
                <a:latin typeface="Calibri" pitchFamily="34" charset="0"/>
              </a:rPr>
              <a:t>- Данък върху приходите на бюджетни предприятия;</a:t>
            </a:r>
          </a:p>
          <a:p>
            <a:r>
              <a:rPr lang="ru-RU" sz="1400">
                <a:latin typeface="Calibri" pitchFamily="34" charset="0"/>
              </a:rPr>
              <a:t>- Данък върху дейността от опериране на кораби.</a:t>
            </a:r>
          </a:p>
        </p:txBody>
      </p:sp>
    </p:spTree>
    <p:extLst>
      <p:ext uri="{BB962C8B-B14F-4D97-AF65-F5344CB8AC3E}">
        <p14:creationId xmlns:p14="http://schemas.microsoft.com/office/powerpoint/2010/main" val="4175036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2"/>
                </a:solidFill>
              </a:rPr>
              <a:t>Видове данъци </a:t>
            </a:r>
            <a:r>
              <a:rPr lang="ru-RU" dirty="0"/>
              <a:t/>
            </a:r>
            <a:br>
              <a:rPr lang="ru-RU" dirty="0"/>
            </a:br>
            <a:endParaRPr lang="bg-BG"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976937"/>
          </a:xfrm>
        </p:spPr>
        <p:txBody>
          <a:bodyPr/>
          <a:lstStyle/>
          <a:p>
            <a:r>
              <a:rPr lang="ru-RU" sz="1600" b="1" smtClean="0"/>
              <a:t>Републикански данъци:</a:t>
            </a:r>
          </a:p>
          <a:p>
            <a:pPr lvl="1"/>
            <a:r>
              <a:rPr lang="ru-RU" sz="1200" smtClean="0"/>
              <a:t>Косвени:</a:t>
            </a:r>
          </a:p>
          <a:p>
            <a:pPr lvl="2"/>
            <a:r>
              <a:rPr lang="ru-RU" sz="1200" smtClean="0"/>
              <a:t>Данък върху добавената стойност (ДДС);</a:t>
            </a:r>
          </a:p>
          <a:p>
            <a:pPr lvl="2"/>
            <a:r>
              <a:rPr lang="ru-RU" sz="1200" smtClean="0"/>
              <a:t>Акцизи;</a:t>
            </a:r>
          </a:p>
          <a:p>
            <a:pPr lvl="2"/>
            <a:r>
              <a:rPr lang="ru-RU" sz="1200" smtClean="0"/>
              <a:t>Данък върху застрахователните премии.</a:t>
            </a:r>
          </a:p>
          <a:p>
            <a:pPr lvl="1"/>
            <a:r>
              <a:rPr lang="ru-RU" sz="1200" smtClean="0"/>
              <a:t>Преки:</a:t>
            </a:r>
          </a:p>
          <a:p>
            <a:pPr lvl="2"/>
            <a:r>
              <a:rPr lang="ru-RU" sz="1200" smtClean="0"/>
              <a:t>Корпоративен данък;</a:t>
            </a:r>
          </a:p>
          <a:p>
            <a:pPr lvl="2"/>
            <a:r>
              <a:rPr lang="ru-RU" sz="1200" smtClean="0"/>
              <a:t>Алтернативен на корпоративния:</a:t>
            </a:r>
          </a:p>
          <a:p>
            <a:pPr lvl="3"/>
            <a:r>
              <a:rPr lang="ru-RU" sz="1200" smtClean="0"/>
              <a:t>Данък върху хазартната дейност;</a:t>
            </a:r>
          </a:p>
          <a:p>
            <a:pPr lvl="3"/>
            <a:r>
              <a:rPr lang="ru-RU" sz="1200" smtClean="0"/>
              <a:t>Данък върху приходите на бюджетни предприятия;</a:t>
            </a:r>
          </a:p>
          <a:p>
            <a:pPr lvl="3"/>
            <a:r>
              <a:rPr lang="ru-RU" sz="1200" smtClean="0"/>
              <a:t>Данък върху дейността от опериране на кораби</a:t>
            </a:r>
          </a:p>
          <a:p>
            <a:pPr lvl="2"/>
            <a:r>
              <a:rPr lang="ru-RU" sz="1200" smtClean="0"/>
              <a:t>Данъци върху доходите на физическите лица</a:t>
            </a:r>
          </a:p>
          <a:p>
            <a:pPr lvl="2"/>
            <a:r>
              <a:rPr lang="ru-RU" sz="1200" smtClean="0"/>
              <a:t>Данък, удържан при източника;</a:t>
            </a:r>
          </a:p>
          <a:p>
            <a:pPr lvl="2"/>
            <a:r>
              <a:rPr lang="ru-RU" sz="1200" smtClean="0"/>
              <a:t>Данък върху разходите;</a:t>
            </a:r>
          </a:p>
          <a:p>
            <a:endParaRPr lang="ru-RU" sz="1600" b="1" smtClean="0"/>
          </a:p>
          <a:p>
            <a:r>
              <a:rPr lang="ru-RU" sz="1600" b="1" smtClean="0"/>
              <a:t>Местни данъци:</a:t>
            </a:r>
          </a:p>
          <a:p>
            <a:pPr lvl="1"/>
            <a:r>
              <a:rPr lang="ru-RU" sz="1200" smtClean="0"/>
              <a:t>Данък върху недвижимите имоти</a:t>
            </a:r>
          </a:p>
          <a:p>
            <a:pPr lvl="1"/>
            <a:r>
              <a:rPr lang="ru-RU" sz="1200" smtClean="0"/>
              <a:t>Данък върху превозните средства (движимо имущество)</a:t>
            </a:r>
          </a:p>
          <a:p>
            <a:pPr lvl="1"/>
            <a:r>
              <a:rPr lang="ru-RU" sz="1200" smtClean="0"/>
              <a:t>Данък при придобиване на имущества (движимо и недвижимо):</a:t>
            </a:r>
          </a:p>
          <a:p>
            <a:pPr lvl="2"/>
            <a:r>
              <a:rPr lang="ru-RU" sz="1200" smtClean="0"/>
              <a:t>по възмезден начин</a:t>
            </a:r>
          </a:p>
          <a:p>
            <a:pPr lvl="2"/>
            <a:r>
              <a:rPr lang="ru-RU" sz="1200" smtClean="0"/>
              <a:t>по дарение</a:t>
            </a:r>
          </a:p>
          <a:p>
            <a:pPr lvl="2"/>
            <a:r>
              <a:rPr lang="ru-RU" sz="1200" smtClean="0"/>
              <a:t>по наследство (данък върху наследствата)</a:t>
            </a:r>
          </a:p>
          <a:p>
            <a:pPr lvl="1"/>
            <a:r>
              <a:rPr lang="ru-RU" sz="1200" smtClean="0"/>
              <a:t>Туристически данък</a:t>
            </a:r>
          </a:p>
          <a:p>
            <a:pPr lvl="1"/>
            <a:r>
              <a:rPr lang="ru-RU" sz="1200" smtClean="0"/>
              <a:t>Патентен данък</a:t>
            </a:r>
          </a:p>
          <a:p>
            <a:pPr lvl="1"/>
            <a:r>
              <a:rPr lang="ru-RU" sz="1200" smtClean="0"/>
              <a:t>Други определени със закон.</a:t>
            </a:r>
          </a:p>
        </p:txBody>
      </p:sp>
    </p:spTree>
    <p:extLst>
      <p:ext uri="{BB962C8B-B14F-4D97-AF65-F5344CB8AC3E}">
        <p14:creationId xmlns:p14="http://schemas.microsoft.com/office/powerpoint/2010/main" val="4101289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bg-BG" dirty="0" smtClean="0">
                <a:solidFill>
                  <a:schemeClr val="accent2"/>
                </a:solidFill>
              </a:rPr>
              <a:t>Анализ</a:t>
            </a:r>
            <a:endParaRPr lang="bg-BG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289451"/>
          </a:xfrm>
        </p:spPr>
        <p:txBody>
          <a:bodyPr/>
          <a:lstStyle/>
          <a:p>
            <a:r>
              <a:rPr lang="bg-BG" sz="2000" dirty="0" smtClean="0"/>
              <a:t>Според степента на агрегираност на равнището на проявление:</a:t>
            </a:r>
          </a:p>
          <a:p>
            <a:pPr lvl="1"/>
            <a:r>
              <a:rPr lang="bg-BG" sz="2000" dirty="0" smtClean="0"/>
              <a:t>МАКРО-равнище:</a:t>
            </a:r>
          </a:p>
          <a:p>
            <a:pPr lvl="2"/>
            <a:r>
              <a:rPr lang="bg-BG" sz="2000" dirty="0" smtClean="0"/>
              <a:t>Модели...</a:t>
            </a:r>
          </a:p>
          <a:p>
            <a:pPr lvl="1"/>
            <a:r>
              <a:rPr lang="bg-BG" sz="2000" dirty="0" smtClean="0"/>
              <a:t>МИКРО-равнище:</a:t>
            </a:r>
          </a:p>
          <a:p>
            <a:pPr lvl="2"/>
            <a:r>
              <a:rPr lang="bg-BG" sz="2000" dirty="0" smtClean="0"/>
              <a:t>Степен на деформация:</a:t>
            </a:r>
          </a:p>
          <a:p>
            <a:pPr lvl="3"/>
            <a:r>
              <a:rPr lang="bg-BG" dirty="0" smtClean="0"/>
              <a:t>Деформиращи</a:t>
            </a:r>
          </a:p>
          <a:p>
            <a:pPr lvl="3"/>
            <a:r>
              <a:rPr lang="bg-BG" dirty="0" smtClean="0"/>
              <a:t>Паушални </a:t>
            </a:r>
          </a:p>
          <a:p>
            <a:pPr lvl="2"/>
            <a:r>
              <a:rPr lang="bg-BG" sz="2000" dirty="0" smtClean="0"/>
              <a:t>Модели и графична интерпретация</a:t>
            </a:r>
          </a:p>
          <a:p>
            <a:r>
              <a:rPr lang="bg-BG" sz="2000" dirty="0" smtClean="0"/>
              <a:t>Според равнището на управление:</a:t>
            </a:r>
          </a:p>
          <a:p>
            <a:pPr lvl="1"/>
            <a:r>
              <a:rPr lang="bg-BG" sz="2000" dirty="0" smtClean="0"/>
              <a:t>Републикански:</a:t>
            </a:r>
          </a:p>
          <a:p>
            <a:pPr lvl="2"/>
            <a:r>
              <a:rPr lang="bg-BG" sz="2000" dirty="0" smtClean="0"/>
              <a:t>Механизъм</a:t>
            </a:r>
          </a:p>
          <a:p>
            <a:pPr lvl="2"/>
            <a:r>
              <a:rPr lang="bg-BG" sz="2000" dirty="0" smtClean="0"/>
              <a:t>Ефекти </a:t>
            </a:r>
          </a:p>
          <a:p>
            <a:pPr lvl="1"/>
            <a:r>
              <a:rPr lang="bg-BG" sz="2000" dirty="0" smtClean="0"/>
              <a:t>Местни</a:t>
            </a:r>
          </a:p>
          <a:p>
            <a:r>
              <a:rPr lang="bg-BG" sz="2000" dirty="0" smtClean="0"/>
              <a:t>Състоянието в България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2702886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bg-BG" sz="3600" smtClean="0">
                <a:solidFill>
                  <a:schemeClr val="accent2"/>
                </a:solidFill>
              </a:rPr>
              <a:t>Данъчно облагане и </a:t>
            </a:r>
            <a:br>
              <a:rPr lang="bg-BG" sz="3600" smtClean="0">
                <a:solidFill>
                  <a:schemeClr val="accent2"/>
                </a:solidFill>
              </a:rPr>
            </a:br>
            <a:r>
              <a:rPr lang="bg-BG" sz="3600" smtClean="0">
                <a:solidFill>
                  <a:schemeClr val="accent2"/>
                </a:solidFill>
              </a:rPr>
              <a:t>икономическо поведение</a:t>
            </a:r>
            <a:br>
              <a:rPr lang="bg-BG" sz="3600" smtClean="0">
                <a:solidFill>
                  <a:schemeClr val="accent2"/>
                </a:solidFill>
              </a:rPr>
            </a:br>
            <a:r>
              <a:rPr lang="bg-BG" sz="3600" smtClean="0">
                <a:solidFill>
                  <a:schemeClr val="accent2"/>
                </a:solidFill>
              </a:rPr>
              <a:t> </a:t>
            </a:r>
            <a:r>
              <a:rPr lang="bg-BG" sz="3200" smtClean="0">
                <a:solidFill>
                  <a:schemeClr val="accent2"/>
                </a:solidFill>
              </a:rPr>
              <a:t>(ефекти на микро-равнище)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700213"/>
            <a:ext cx="8229600" cy="4930775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dirty="0" smtClean="0"/>
              <a:t>Вли</a:t>
            </a:r>
            <a:r>
              <a:rPr lang="bg-BG" dirty="0"/>
              <a:t>я</a:t>
            </a:r>
            <a:r>
              <a:rPr lang="bg-BG" dirty="0" smtClean="0"/>
              <a:t>ние на данъчното облагане върху: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dirty="0" smtClean="0"/>
              <a:t>Потребителския избор: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bg-BG" dirty="0" smtClean="0"/>
              <a:t>Графична интерпретация...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bg-BG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dirty="0" smtClean="0"/>
              <a:t>Труд/свободно време: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bg-BG" dirty="0" smtClean="0"/>
              <a:t>графична интерпретация...</a:t>
            </a: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bg-BG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dirty="0" smtClean="0"/>
              <a:t>Настоящо/бъдещо потребление:</a:t>
            </a:r>
          </a:p>
          <a:p>
            <a:pPr marL="742950" lvl="2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dirty="0"/>
              <a:t>Графична интерпретация...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bg-BG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dirty="0" smtClean="0"/>
              <a:t>Склонност към инвестиране/риск: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bg-BG" dirty="0" smtClean="0"/>
              <a:t>Математически модел...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bg-BG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40875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dirty="0" smtClean="0">
                <a:solidFill>
                  <a:schemeClr val="accent2"/>
                </a:solidFill>
              </a:rPr>
              <a:t>Данъчно Облагане на </a:t>
            </a:r>
            <a:br>
              <a:rPr lang="bg-BG" dirty="0" smtClean="0">
                <a:solidFill>
                  <a:schemeClr val="accent2"/>
                </a:solidFill>
              </a:rPr>
            </a:br>
            <a:r>
              <a:rPr lang="bg-BG" dirty="0" smtClean="0">
                <a:solidFill>
                  <a:schemeClr val="accent2"/>
                </a:solidFill>
              </a:rPr>
              <a:t>богатството / доходите</a:t>
            </a:r>
            <a:endParaRPr lang="bg-BG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Три форми на данъчно облагане на богатството: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dirty="0" smtClean="0"/>
              <a:t>Облагане </a:t>
            </a:r>
            <a:r>
              <a:rPr lang="ru-RU" dirty="0"/>
              <a:t>на притежаваното имущество редовно или еднократно;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dirty="0"/>
              <a:t>Облагане на промяната в собствеността върху имуществото;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dirty="0"/>
              <a:t>Облагане на приръста на стойността на </a:t>
            </a:r>
            <a:r>
              <a:rPr lang="ru-RU" dirty="0" smtClean="0"/>
              <a:t>имуществото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Няколко форми на данъчно облагане на доходите. По критерий данъчна система: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dirty="0" smtClean="0"/>
              <a:t>Пропорционално;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dirty="0" smtClean="0"/>
              <a:t>Регресивно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dirty="0" smtClean="0"/>
              <a:t>Прогресивно;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dirty="0" smtClean="0"/>
              <a:t>Хибрид между едно от горните и данъчен праг</a:t>
            </a: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4084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smtClean="0">
                <a:solidFill>
                  <a:schemeClr val="accent2"/>
                </a:solidFill>
              </a:rPr>
              <a:t>Макро-равнище: </a:t>
            </a:r>
            <a:br>
              <a:rPr lang="ru-RU" sz="3600" smtClean="0">
                <a:solidFill>
                  <a:schemeClr val="accent2"/>
                </a:solidFill>
              </a:rPr>
            </a:br>
            <a:r>
              <a:rPr lang="ru-RU" sz="3600" smtClean="0">
                <a:solidFill>
                  <a:schemeClr val="accent2"/>
                </a:solidFill>
              </a:rPr>
              <a:t>Данъчно Облагане на </a:t>
            </a:r>
            <a:br>
              <a:rPr lang="ru-RU" sz="3600" smtClean="0">
                <a:solidFill>
                  <a:schemeClr val="accent2"/>
                </a:solidFill>
              </a:rPr>
            </a:br>
            <a:r>
              <a:rPr lang="ru-RU" sz="3600" smtClean="0">
                <a:solidFill>
                  <a:schemeClr val="accent2"/>
                </a:solidFill>
              </a:rPr>
              <a:t>доходите / потреблението</a:t>
            </a:r>
            <a:endParaRPr lang="bg-BG" sz="3600" smtClean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2060575"/>
            <a:ext cx="8229600" cy="4525963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dirty="0" smtClean="0"/>
              <a:t>СНС (</a:t>
            </a:r>
            <a:r>
              <a:rPr lang="en-US" dirty="0" smtClean="0"/>
              <a:t>SNA</a:t>
            </a:r>
            <a:r>
              <a:rPr lang="bg-BG" dirty="0" smtClean="0"/>
              <a:t>): </a:t>
            </a:r>
            <a:r>
              <a:rPr lang="en-US" dirty="0" smtClean="0"/>
              <a:t>PI = C + S + T</a:t>
            </a:r>
            <a:r>
              <a:rPr lang="bg-BG" dirty="0" smtClean="0"/>
              <a:t>, където </a:t>
            </a:r>
            <a:r>
              <a:rPr lang="en-US" dirty="0" smtClean="0"/>
              <a:t>PDI = C + S</a:t>
            </a:r>
            <a:r>
              <a:rPr lang="bg-BG" dirty="0" smtClean="0"/>
              <a:t>, </a:t>
            </a:r>
            <a:r>
              <a:rPr lang="en-US" dirty="0" smtClean="0"/>
              <a:t>T = Tp – Tx 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bg-BG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dirty="0" smtClean="0"/>
              <a:t>При равни други условия: </a:t>
            </a:r>
            <a:r>
              <a:rPr lang="en-US" dirty="0" smtClean="0"/>
              <a:t>Y </a:t>
            </a:r>
            <a:r>
              <a:rPr lang="en-US" dirty="0"/>
              <a:t>= C + </a:t>
            </a:r>
            <a:r>
              <a:rPr lang="en-US" dirty="0" smtClean="0"/>
              <a:t>S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bg-BG" dirty="0" smtClean="0"/>
              <a:t>Ако се облага дохода:</a:t>
            </a:r>
          </a:p>
          <a:p>
            <a:pPr lvl="1" fontAlgn="auto">
              <a:spcAft>
                <a:spcPts val="0"/>
              </a:spcAft>
              <a:buFontTx/>
              <a:buChar char="-"/>
              <a:defRPr/>
            </a:pPr>
            <a:r>
              <a:rPr lang="bg-BG" dirty="0" smtClean="0"/>
              <a:t>проблем с дефинирането: Богатство / икономически възможности;</a:t>
            </a:r>
          </a:p>
          <a:p>
            <a:pPr lvl="1" fontAlgn="auto">
              <a:spcAft>
                <a:spcPts val="0"/>
              </a:spcAft>
              <a:buFontTx/>
              <a:buChar char="-"/>
              <a:defRPr/>
            </a:pPr>
            <a:r>
              <a:rPr lang="bg-BG" dirty="0"/>
              <a:t>п</a:t>
            </a:r>
            <a:r>
              <a:rPr lang="bg-BG" dirty="0" smtClean="0"/>
              <a:t>роблем с данъчния период: </a:t>
            </a:r>
            <a:r>
              <a:rPr lang="en-US" dirty="0" smtClean="0"/>
              <a:t>PV </a:t>
            </a:r>
            <a:r>
              <a:rPr lang="bg-BG" dirty="0" smtClean="0"/>
              <a:t>на дохода...</a:t>
            </a:r>
          </a:p>
          <a:p>
            <a:pPr lvl="1" fontAlgn="auto">
              <a:spcAft>
                <a:spcPts val="0"/>
              </a:spcAft>
              <a:buFontTx/>
              <a:buChar char="-"/>
              <a:defRPr/>
            </a:pPr>
            <a:endParaRPr lang="bg-BG" dirty="0" smtClean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bg-BG" dirty="0" smtClean="0"/>
              <a:t>Ако се облага потреблението:</a:t>
            </a:r>
            <a:r>
              <a:rPr lang="en-US" dirty="0" smtClean="0"/>
              <a:t> </a:t>
            </a:r>
            <a:endParaRPr lang="bg-BG" dirty="0" smtClean="0"/>
          </a:p>
          <a:p>
            <a:pPr lvl="1" fontAlgn="auto">
              <a:spcAft>
                <a:spcPts val="0"/>
              </a:spcAft>
              <a:buFontTx/>
              <a:buChar char="-"/>
              <a:defRPr/>
            </a:pPr>
            <a:r>
              <a:rPr lang="bg-BG" dirty="0" smtClean="0"/>
              <a:t>Вар.1: </a:t>
            </a:r>
            <a:r>
              <a:rPr lang="en-US" dirty="0" smtClean="0"/>
              <a:t>S </a:t>
            </a:r>
            <a:r>
              <a:rPr lang="bg-BG" dirty="0" smtClean="0"/>
              <a:t>не се облагат</a:t>
            </a:r>
          </a:p>
          <a:p>
            <a:pPr lvl="1" fontAlgn="auto">
              <a:spcAft>
                <a:spcPts val="0"/>
              </a:spcAft>
              <a:buFontTx/>
              <a:buChar char="-"/>
              <a:defRPr/>
            </a:pPr>
            <a:r>
              <a:rPr lang="bg-BG" dirty="0" smtClean="0"/>
              <a:t>Вар.2: </a:t>
            </a:r>
            <a:r>
              <a:rPr lang="en-US" dirty="0" smtClean="0"/>
              <a:t>S</a:t>
            </a:r>
            <a:r>
              <a:rPr lang="bg-BG" dirty="0" smtClean="0"/>
              <a:t> се облагат (т.е. облага се целия доход с диференцирани ставки).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18847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86608" cy="418058"/>
          </a:xfrm>
        </p:spPr>
        <p:txBody>
          <a:bodyPr>
            <a:normAutofit/>
          </a:bodyPr>
          <a:lstStyle/>
          <a:p>
            <a:r>
              <a:rPr lang="bg-BG" sz="1400" dirty="0"/>
              <a:t>Идентификатор – </a:t>
            </a:r>
            <a:r>
              <a:rPr lang="bg-BG" sz="1400" dirty="0" smtClean="0"/>
              <a:t>ИПС 08009</a:t>
            </a:r>
            <a:endParaRPr lang="bg-BG" sz="14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627784" y="5157192"/>
            <a:ext cx="63367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627784" y="980728"/>
            <a:ext cx="0" cy="41764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27784" y="1628800"/>
            <a:ext cx="4680520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 rot="10800000">
            <a:off x="4360168" y="1124744"/>
            <a:ext cx="3528392" cy="259228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13" name="Straight Connector 12"/>
          <p:cNvCxnSpPr/>
          <p:nvPr/>
        </p:nvCxnSpPr>
        <p:spPr>
          <a:xfrm>
            <a:off x="4860032" y="3284984"/>
            <a:ext cx="0" cy="187220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627784" y="3284984"/>
            <a:ext cx="223224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627784" y="3068960"/>
            <a:ext cx="6048672" cy="208823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0800000">
            <a:off x="4211892" y="1494791"/>
            <a:ext cx="3528392" cy="2592288"/>
          </a:xfrm>
          <a:prstGeom prst="arc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23" name="Straight Connector 22"/>
          <p:cNvCxnSpPr/>
          <p:nvPr/>
        </p:nvCxnSpPr>
        <p:spPr>
          <a:xfrm>
            <a:off x="5220072" y="3933056"/>
            <a:ext cx="0" cy="122413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627784" y="3933056"/>
            <a:ext cx="259228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owchart: Connector 30"/>
          <p:cNvSpPr/>
          <p:nvPr/>
        </p:nvSpPr>
        <p:spPr>
          <a:xfrm>
            <a:off x="5161613" y="3933056"/>
            <a:ext cx="116917" cy="99628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2" name="Flowchart: Connector 31"/>
          <p:cNvSpPr/>
          <p:nvPr/>
        </p:nvSpPr>
        <p:spPr>
          <a:xfrm>
            <a:off x="4801573" y="3235170"/>
            <a:ext cx="116917" cy="996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3" name="TextBox 32"/>
          <p:cNvSpPr txBox="1"/>
          <p:nvPr/>
        </p:nvSpPr>
        <p:spPr>
          <a:xfrm>
            <a:off x="1835696" y="955466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800" dirty="0" smtClean="0"/>
              <a:t>Бъдещо потребление</a:t>
            </a:r>
            <a:endParaRPr lang="bg-BG" sz="800" dirty="0"/>
          </a:p>
        </p:txBody>
      </p:sp>
      <p:sp>
        <p:nvSpPr>
          <p:cNvPr id="34" name="TextBox 33"/>
          <p:cNvSpPr txBox="1"/>
          <p:nvPr/>
        </p:nvSpPr>
        <p:spPr>
          <a:xfrm>
            <a:off x="7956376" y="5301208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800" dirty="0" smtClean="0"/>
              <a:t>Настоящо  потребление</a:t>
            </a:r>
            <a:endParaRPr lang="bg-BG" sz="800" dirty="0"/>
          </a:p>
        </p:txBody>
      </p:sp>
      <p:sp>
        <p:nvSpPr>
          <p:cNvPr id="35" name="Flowchart: Connector 34"/>
          <p:cNvSpPr/>
          <p:nvPr/>
        </p:nvSpPr>
        <p:spPr>
          <a:xfrm>
            <a:off x="2569325" y="3244754"/>
            <a:ext cx="116917" cy="996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6" name="Flowchart: Connector 35"/>
          <p:cNvSpPr/>
          <p:nvPr/>
        </p:nvSpPr>
        <p:spPr>
          <a:xfrm>
            <a:off x="2569325" y="3881941"/>
            <a:ext cx="116917" cy="99628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7" name="Flowchart: Connector 36"/>
          <p:cNvSpPr/>
          <p:nvPr/>
        </p:nvSpPr>
        <p:spPr>
          <a:xfrm>
            <a:off x="5167427" y="5102273"/>
            <a:ext cx="116917" cy="99628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8" name="Flowchart: Connector 37"/>
          <p:cNvSpPr/>
          <p:nvPr/>
        </p:nvSpPr>
        <p:spPr>
          <a:xfrm>
            <a:off x="4801573" y="5102273"/>
            <a:ext cx="116917" cy="996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9" name="TextBox 38"/>
          <p:cNvSpPr txBox="1"/>
          <p:nvPr/>
        </p:nvSpPr>
        <p:spPr>
          <a:xfrm>
            <a:off x="5041164" y="5201901"/>
            <a:ext cx="4262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С</a:t>
            </a:r>
            <a:r>
              <a:rPr lang="en-US" sz="1000" dirty="0" smtClean="0"/>
              <a:t>`</a:t>
            </a:r>
            <a:r>
              <a:rPr lang="en-US" sz="1000" dirty="0" err="1" smtClean="0"/>
              <a:t>rt</a:t>
            </a:r>
            <a:endParaRPr lang="bg-BG" sz="1000" dirty="0"/>
          </a:p>
        </p:txBody>
      </p:sp>
      <p:sp>
        <p:nvSpPr>
          <p:cNvPr id="40" name="TextBox 39"/>
          <p:cNvSpPr txBox="1"/>
          <p:nvPr/>
        </p:nvSpPr>
        <p:spPr>
          <a:xfrm>
            <a:off x="2361685" y="3343659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С</a:t>
            </a:r>
            <a:r>
              <a:rPr lang="en-US" sz="1000" dirty="0" smtClean="0"/>
              <a:t>f</a:t>
            </a:r>
            <a:endParaRPr lang="bg-BG" sz="1000" dirty="0"/>
          </a:p>
        </p:txBody>
      </p:sp>
      <p:sp>
        <p:nvSpPr>
          <p:cNvPr id="41" name="TextBox 40"/>
          <p:cNvSpPr txBox="1"/>
          <p:nvPr/>
        </p:nvSpPr>
        <p:spPr>
          <a:xfrm>
            <a:off x="2267743" y="3840858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С</a:t>
            </a:r>
            <a:r>
              <a:rPr lang="en-US" sz="1000" dirty="0" smtClean="0"/>
              <a:t>`f</a:t>
            </a:r>
            <a:endParaRPr lang="bg-BG" sz="1000" dirty="0"/>
          </a:p>
        </p:txBody>
      </p:sp>
      <p:sp>
        <p:nvSpPr>
          <p:cNvPr id="42" name="TextBox 41"/>
          <p:cNvSpPr txBox="1"/>
          <p:nvPr/>
        </p:nvSpPr>
        <p:spPr>
          <a:xfrm>
            <a:off x="4680012" y="5201901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С</a:t>
            </a:r>
            <a:r>
              <a:rPr lang="en-US" sz="1000" dirty="0" smtClean="0"/>
              <a:t>r</a:t>
            </a:r>
            <a:endParaRPr lang="bg-BG" sz="1000" dirty="0"/>
          </a:p>
        </p:txBody>
      </p:sp>
      <p:sp>
        <p:nvSpPr>
          <p:cNvPr id="43" name="TextBox 42"/>
          <p:cNvSpPr txBox="1"/>
          <p:nvPr/>
        </p:nvSpPr>
        <p:spPr>
          <a:xfrm>
            <a:off x="4968044" y="2790934"/>
            <a:ext cx="31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endParaRPr lang="bg-BG" dirty="0"/>
          </a:p>
        </p:txBody>
      </p:sp>
      <p:sp>
        <p:nvSpPr>
          <p:cNvPr id="44" name="TextBox 43"/>
          <p:cNvSpPr txBox="1"/>
          <p:nvPr/>
        </p:nvSpPr>
        <p:spPr>
          <a:xfrm>
            <a:off x="5193738" y="3617729"/>
            <a:ext cx="458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Et</a:t>
            </a:r>
            <a:endParaRPr lang="bg-BG" dirty="0"/>
          </a:p>
        </p:txBody>
      </p:sp>
      <p:sp>
        <p:nvSpPr>
          <p:cNvPr id="45" name="Right Arrow 44"/>
          <p:cNvSpPr/>
          <p:nvPr/>
        </p:nvSpPr>
        <p:spPr>
          <a:xfrm>
            <a:off x="4860032" y="4545124"/>
            <a:ext cx="365853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46" name="ИПС 0800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16011" y="6506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1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7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8000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5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60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60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65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65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65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65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8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85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90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96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96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96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98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100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100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101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1069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  <p:bldLst>
      <p:bldP spid="11" grpId="0" animBg="1"/>
      <p:bldP spid="20" grpId="0" animBg="1"/>
      <p:bldP spid="31" grpId="0" animBg="1"/>
      <p:bldP spid="32" grpId="0" animBg="1"/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4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1220</Words>
  <Application>Microsoft Office PowerPoint</Application>
  <PresentationFormat>On-screen Show (4:3)</PresentationFormat>
  <Paragraphs>346</Paragraphs>
  <Slides>16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ТЕМА № 10: Данъчно облагане на доходите,  богатството и сделките</vt:lpstr>
      <vt:lpstr>Данъчна система в България </vt:lpstr>
      <vt:lpstr>PowerPoint Presentation</vt:lpstr>
      <vt:lpstr>Видове данъци  </vt:lpstr>
      <vt:lpstr>Анализ</vt:lpstr>
      <vt:lpstr>Данъчно облагане и  икономическо поведение  (ефекти на микро-равнище)</vt:lpstr>
      <vt:lpstr>Данъчно Облагане на  богатството / доходите</vt:lpstr>
      <vt:lpstr>Макро-равнище:  Данъчно Облагане на  доходите / потреблението</vt:lpstr>
      <vt:lpstr>Идентификатор – ИПС 08009</vt:lpstr>
      <vt:lpstr>Идентификатор – ИПС 08001 </vt:lpstr>
      <vt:lpstr>PowerPoint Presentation</vt:lpstr>
      <vt:lpstr>PowerPoint Presentation</vt:lpstr>
      <vt:lpstr>Идентификатор – ИПС 08005 </vt:lpstr>
      <vt:lpstr>Идентификатор – ИПС 08006</vt:lpstr>
      <vt:lpstr>„за“ и „против“(3-та част)</vt:lpstr>
      <vt:lpstr>„за“ и „против“(4-та част)</vt:lpstr>
    </vt:vector>
  </TitlesOfParts>
  <Company>UNWE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zala 4037</dc:creator>
  <cp:lastModifiedBy>V.Trifonova</cp:lastModifiedBy>
  <cp:revision>66</cp:revision>
  <dcterms:created xsi:type="dcterms:W3CDTF">2013-11-29T10:53:35Z</dcterms:created>
  <dcterms:modified xsi:type="dcterms:W3CDTF">2017-05-27T17:39:15Z</dcterms:modified>
</cp:coreProperties>
</file>