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57" r:id="rId5"/>
    <p:sldId id="258" r:id="rId6"/>
    <p:sldId id="259" r:id="rId7"/>
    <p:sldId id="265" r:id="rId8"/>
    <p:sldId id="266" r:id="rId9"/>
    <p:sldId id="279" r:id="rId10"/>
    <p:sldId id="280" r:id="rId11"/>
    <p:sldId id="281" r:id="rId12"/>
    <p:sldId id="282" r:id="rId13"/>
    <p:sldId id="283" r:id="rId14"/>
    <p:sldId id="284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76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22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73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131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651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187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867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010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358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756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555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B96E-7202-4DF5-B021-518EF55CF19D}" type="datetimeFigureOut">
              <a:rPr lang="bg-BG" smtClean="0"/>
              <a:t>27.5.2017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3DE5-9117-4105-A211-5B14F23085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403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i.bg/otrasal.php?otr=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lf.government.bg/decentralization/?id=258&amp;cid" TargetMode="External"/><Relationship Id="rId2" Type="http://schemas.openxmlformats.org/officeDocument/2006/relationships/hyperlink" Target="http://www.strategy.bg/StrategicDocuments/View.aspx?lang=bg-BG&amp;Id=6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bg-BG" altLang="bg-BG" sz="4000" dirty="0" smtClean="0">
                <a:solidFill>
                  <a:srgbClr val="C0504D"/>
                </a:solidFill>
              </a:rPr>
              <a:t>Тема № 10:</a:t>
            </a:r>
            <a:br>
              <a:rPr lang="bg-BG" altLang="bg-BG" sz="4000" dirty="0" smtClean="0">
                <a:solidFill>
                  <a:srgbClr val="C0504D"/>
                </a:solidFill>
              </a:rPr>
            </a:br>
            <a:r>
              <a:rPr lang="bg-BG" altLang="bg-BG" sz="3200" dirty="0" smtClean="0">
                <a:solidFill>
                  <a:srgbClr val="953735"/>
                </a:solidFill>
                <a:latin typeface="Times New Roman" pitchFamily="18" charset="0"/>
              </a:rPr>
              <a:t>ФИСКАЛНА ДЕЦЕНТРАЛИЗАЦИЯ</a:t>
            </a:r>
            <a:endParaRPr lang="bg-BG" altLang="bg-B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Структура на темата: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Теоретична основа: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Местни публични блага и принципа за справедливост. Принцип за фискална еквивалентност.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Фискална децентрализация – дефиниция; измерване (степен). Принципи. Модели – на Тибо; на Оейтс.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Оптимален размер на общината – приложения на теорията на клуба (Бюкянън). Фискална позиция на общината (преговор).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Приложен анализ: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Случаят с РБългария... </a:t>
            </a:r>
          </a:p>
          <a:p>
            <a:pPr marL="1314450" lvl="2" indent="-4572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Субсидии;</a:t>
            </a:r>
          </a:p>
          <a:p>
            <a:pPr marL="1314450" lvl="2" indent="-45720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Местни данъци и такси.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–"/>
              <a:defRPr/>
            </a:pP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Ситуацията в други страни – сравнителен анализ: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Методология </a:t>
            </a:r>
          </a:p>
          <a:p>
            <a:pPr lvl="2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Какво показват резултатите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3096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Идентификатор – ИПСД10005</a:t>
            </a:r>
          </a:p>
        </p:txBody>
      </p:sp>
    </p:spTree>
    <p:extLst>
      <p:ext uri="{BB962C8B-B14F-4D97-AF65-F5344CB8AC3E}">
        <p14:creationId xmlns:p14="http://schemas.microsoft.com/office/powerpoint/2010/main" val="17659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Финансиране – източници</a:t>
            </a:r>
            <a:r>
              <a:rPr lang="bg-BG" altLang="bg-BG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bg-BG" altLang="bg-BG" sz="2800" u="sng" smtClean="0">
                <a:latin typeface="Times New Roman" pitchFamily="18" charset="0"/>
              </a:rPr>
              <a:t>Данъци и такси от самите жители на общината за потребяваните от тях местни публични услуги.</a:t>
            </a:r>
          </a:p>
          <a:p>
            <a:pPr algn="just" eaLnBrk="1" hangingPunct="1">
              <a:lnSpc>
                <a:spcPct val="80000"/>
              </a:lnSpc>
            </a:pPr>
            <a:endParaRPr lang="bg-BG" altLang="bg-BG" sz="2800" u="sng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u="sng" smtClean="0">
                <a:latin typeface="Times New Roman" pitchFamily="18" charset="0"/>
              </a:rPr>
              <a:t>Републикански субсидии.</a:t>
            </a:r>
          </a:p>
          <a:p>
            <a:pPr algn="just" eaLnBrk="1" hangingPunct="1">
              <a:lnSpc>
                <a:spcPct val="80000"/>
              </a:lnSpc>
            </a:pPr>
            <a:endParaRPr lang="bg-BG" altLang="bg-BG" sz="2800" u="sng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Наеми от използването на общинско имущество.</a:t>
            </a:r>
          </a:p>
          <a:p>
            <a:pPr algn="just" eaLnBrk="1" hangingPunct="1">
              <a:lnSpc>
                <a:spcPct val="80000"/>
              </a:lnSpc>
            </a:pPr>
            <a:endParaRPr lang="bg-BG" altLang="bg-BG" sz="28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Доходи от приватизация на общинско имущество.</a:t>
            </a:r>
          </a:p>
          <a:p>
            <a:pPr algn="just" eaLnBrk="1" hangingPunct="1">
              <a:lnSpc>
                <a:spcPct val="80000"/>
              </a:lnSpc>
            </a:pPr>
            <a:endParaRPr lang="bg-BG" altLang="bg-BG" sz="28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Банкови и облигационни заеми.</a:t>
            </a:r>
          </a:p>
        </p:txBody>
      </p:sp>
    </p:spTree>
    <p:extLst>
      <p:ext uri="{BB962C8B-B14F-4D97-AF65-F5344CB8AC3E}">
        <p14:creationId xmlns:p14="http://schemas.microsoft.com/office/powerpoint/2010/main" val="1962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smtClean="0">
                <a:solidFill>
                  <a:schemeClr val="accent2"/>
                </a:solidFill>
              </a:rPr>
              <a:t>Принципи (задачи)</a:t>
            </a:r>
            <a:br>
              <a:rPr lang="bg-BG" sz="4000" smtClean="0">
                <a:solidFill>
                  <a:schemeClr val="accent2"/>
                </a:solidFill>
              </a:rPr>
            </a:br>
            <a:r>
              <a:rPr lang="bg-BG" sz="4000" smtClean="0">
                <a:solidFill>
                  <a:schemeClr val="accent2"/>
                </a:solidFill>
              </a:rPr>
              <a:t>на данъчното облагане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bg-BG" altLang="bg-BG" smtClean="0">
                <a:latin typeface="Times New Roman" pitchFamily="18" charset="0"/>
              </a:rPr>
              <a:t>Според ползите от потреблението на публичните блага;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bg-BG" altLang="bg-BG" smtClean="0">
                <a:latin typeface="Times New Roman" pitchFamily="18" charset="0"/>
              </a:rPr>
              <a:t>Според възможностите за плащане;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bg-BG" altLang="bg-BG" smtClean="0">
                <a:latin typeface="Times New Roman" pitchFamily="18" charset="0"/>
              </a:rPr>
              <a:t>Принцип за изравняване на фискалната позиция на общината.</a:t>
            </a:r>
          </a:p>
          <a:p>
            <a:pPr marL="609600" indent="-609600" eaLnBrk="1" hangingPunct="1">
              <a:buFontTx/>
              <a:buAutoNum type="arabicPeriod"/>
            </a:pPr>
            <a:endParaRPr lang="bg-BG" altLang="bg-BG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Финансиране – източници</a:t>
            </a:r>
            <a:r>
              <a:rPr lang="bg-BG" altLang="bg-BG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/>
            <a:r>
              <a:rPr lang="bg-BG" altLang="bg-BG" sz="2800" u="sng" smtClean="0">
                <a:latin typeface="Times New Roman" pitchFamily="18" charset="0"/>
              </a:rPr>
              <a:t>Първостепенни:</a:t>
            </a:r>
          </a:p>
          <a:p>
            <a:pPr lvl="1" algn="just" eaLnBrk="1" hangingPunct="1"/>
            <a:r>
              <a:rPr lang="bg-BG" altLang="bg-BG" sz="2400" u="sng" smtClean="0">
                <a:latin typeface="Times New Roman" pitchFamily="18" charset="0"/>
              </a:rPr>
              <a:t>Данъци и такси от самите жители на общината за потребяваните от тях местни публични услуги.</a:t>
            </a:r>
          </a:p>
          <a:p>
            <a:pPr lvl="1" algn="just" eaLnBrk="1" hangingPunct="1"/>
            <a:r>
              <a:rPr lang="bg-BG" altLang="bg-BG" sz="2400" u="sng" smtClean="0">
                <a:latin typeface="Times New Roman" pitchFamily="18" charset="0"/>
              </a:rPr>
              <a:t>Републикански субсидии.</a:t>
            </a:r>
          </a:p>
          <a:p>
            <a:pPr algn="just" eaLnBrk="1" hangingPunct="1"/>
            <a:endParaRPr lang="bg-BG" altLang="bg-BG" sz="2800" u="sng" smtClean="0">
              <a:latin typeface="Times New Roman" pitchFamily="18" charset="0"/>
            </a:endParaRPr>
          </a:p>
          <a:p>
            <a:pPr algn="just" eaLnBrk="1" hangingPunct="1"/>
            <a:r>
              <a:rPr lang="bg-BG" altLang="bg-BG" sz="2800" smtClean="0">
                <a:latin typeface="Times New Roman" pitchFamily="18" charset="0"/>
              </a:rPr>
              <a:t>Второстепенни: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Наеми от използването на общинско имущество.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Доходи от приватизация на общинско имущество.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Банкови и облигационни заеми.</a:t>
            </a:r>
          </a:p>
        </p:txBody>
      </p:sp>
    </p:spTree>
    <p:extLst>
      <p:ext uri="{BB962C8B-B14F-4D97-AF65-F5344CB8AC3E}">
        <p14:creationId xmlns:p14="http://schemas.microsoft.com/office/powerpoint/2010/main" val="27805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Местни данъци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mtClean="0"/>
              <a:t>Характеристика (“анатомия”) на Данъка.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bg-BG" smtClean="0"/>
              <a:t>Видове местни данъци: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Данък върху недвижимите имоти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Данък върху наследствата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Данък при придобиване на имущества по дарение или по безвъзмезден начин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Данък върху превозните средства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Патентен данък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Пътен данък (отменен)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bg-BG" smtClean="0"/>
              <a:t>Туристически данък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16947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bg-BG" sz="3200" smtClean="0">
                <a:solidFill>
                  <a:schemeClr val="accent2"/>
                </a:solidFill>
              </a:rPr>
              <a:t>ЗАКОН ЗА МЕСТНИТЕ ДАНЪЦИ И ТАКСИ</a:t>
            </a:r>
            <a:r>
              <a:rPr lang="ru-RU" altLang="bg-BG" sz="3200" smtClean="0"/>
              <a:t/>
            </a:r>
            <a:br>
              <a:rPr lang="ru-RU" altLang="bg-BG" sz="3200" smtClean="0"/>
            </a:br>
            <a:endParaRPr lang="bg-BG" altLang="bg-BG" sz="320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17366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Чл. 1. (1) В общинския бюджет постъпват следните местни данъци: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1. данък върху недвижимите имоти;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2. данък върху наследствата;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3. данък върху даренията;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4. данък при възмездно придобиване на имущество;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5. данък върху превозните средства;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6. патентен данък;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7. туристически данък;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8. други местни данъци, определени със закон.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(2) Общинският съвет определя с наредба размера на данъците по ал. 1 при условията, по реда и в границите, определени с този закон.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(3) Когато до края на предходната година общинският съвет не е определил размера на местните данъци за текущата година, местните данъци се събират на базата на действащия размер към 31 декември на предходната година.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(4) Не се допускат изменения в приетите от общинския съвет размер и начин на определяне на местните данъци в течение на годината</a:t>
            </a:r>
            <a:endParaRPr lang="bg-BG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34463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smtClean="0">
                <a:solidFill>
                  <a:schemeClr val="accent2"/>
                </a:solidFill>
              </a:rPr>
              <a:t>Местни такси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Чл. 6. (1) Общините събират следните местни такси: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а) за битови отпадъци;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б) за ползване на пазари, тържища, панаири, тротоари, площади и улични платна;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в) за ползване на детски ясли, детски кухни, детски градини, специализирани институции за предоставяне на социални услуги, лагери, общежития и други общински социални услуги;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д) за технически услуги;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е) за административни услуги;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ж) за откупуване на гробни места;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и) за притежаване на куче;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к) други местни такси, определени със закон.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(2) За всички услуги и права, предоставяни от общината, с изключение на тези по ал. 1, общинският съвет определя цена.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Чл. 7. (1) </a:t>
            </a:r>
            <a:r>
              <a:rPr lang="ru-RU" altLang="bg-BG" sz="1800" b="1" smtClean="0"/>
              <a:t>Местните такси се определят въз основа на необходимите материално-технически и административни разходи по предоставяне на услугата</a:t>
            </a:r>
            <a:r>
              <a:rPr lang="ru-RU" altLang="bg-BG" sz="180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(2) </a:t>
            </a:r>
            <a:r>
              <a:rPr lang="ru-RU" altLang="bg-BG" sz="1800" b="1" smtClean="0"/>
              <a:t>Местните такси са прости и пропорционални</a:t>
            </a:r>
            <a:r>
              <a:rPr lang="ru-RU" altLang="bg-BG" sz="1800" smtClean="0"/>
              <a:t> и се заплащат безкасово, в брой или с общински таксови марки в сроковете и по реда на този закон.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176517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pPr eaLnBrk="1" hangingPunct="1"/>
            <a:r>
              <a:rPr lang="bg-BG" altLang="bg-BG" sz="4000" smtClean="0">
                <a:solidFill>
                  <a:schemeClr val="accent2"/>
                </a:solidFill>
              </a:rPr>
              <a:t>Определяне на размера на таксите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8435975" cy="5832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Чл. 8. (1) Общинският съвет определя размера на таксите при спазване на следните принципи: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1. възстановяване на пълните разходи на общината по предоставяне на услугата;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2. създаване на условия за разширяване на предлаганите услуги и повишаване на тяхното качество;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3. постигане на по-голяма справедливост при определяне и заплащане на местните такси.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(2) За услуга, при която дейностите могат да се разграничат една от друга, се определя отделна такса за всяка от дейностите.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(3) Размерът на таксата може и да не възстановява пълните разходи на общината по предоставянето на определена услуга, когато общинският съвет реши, че това се налага за защита на обществения интерес.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(4) В случаите, когато размерът на таксите не възстановява пълния размер на разходите по предоставянето на услугата, разликата между разходите и размера на таксата е за сметка на общинските приходи.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(5) Общинският съвет определя с наредбата по чл. 9 реда, по който лицата, неползващи услугата през съответната година или през определен период от нея, се освобождават от заплащане на съответната такса.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1800" smtClean="0"/>
              <a:t>(6) Общинският съвет може да освобождава отделни категории лица изцяло или частично от заплащане на отделни видове такси по ред, определен с наредбата по чл. 9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bg-BG" sz="2800" b="1" smtClean="0">
                <a:solidFill>
                  <a:schemeClr val="accent2"/>
                </a:solidFill>
              </a:rPr>
              <a:t>...ФИНАНСИРАНЕ НА МЕСТНИТЕ ПУБЛИЧНИ БЛАГА...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bg-BG" sz="1800" smtClean="0"/>
          </a:p>
          <a:p>
            <a:pPr eaLnBrk="1" hangingPunct="1"/>
            <a:endParaRPr lang="bg-BG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41767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000" smtClean="0">
                <a:solidFill>
                  <a:schemeClr val="accent2"/>
                </a:solidFill>
              </a:rPr>
              <a:t>Фискална позиция на общината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bg-BG" altLang="bg-BG" sz="2800" smtClean="0">
                <a:latin typeface="Times New Roman" pitchFamily="18" charset="0"/>
              </a:rPr>
              <a:t>Определение: 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Фискалната позиция (състояние) на общината е величина, която характеризира нейната способност да предложи дадено количество публични блага на своите жители.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Тя зависи от фискалния капацитет (т.е. от възможностите да генерира данъчни приходи) и от фискалните разходи, които трябва да се направят, за да се постигне определен национален стандарт в потреблението на местни публични блага.</a:t>
            </a:r>
          </a:p>
        </p:txBody>
      </p:sp>
    </p:spTree>
    <p:extLst>
      <p:ext uri="{BB962C8B-B14F-4D97-AF65-F5344CB8AC3E}">
        <p14:creationId xmlns:p14="http://schemas.microsoft.com/office/powerpoint/2010/main" val="21685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smtClean="0">
                <a:solidFill>
                  <a:schemeClr val="accent2"/>
                </a:solidFill>
              </a:rPr>
              <a:t>Фискална позиция на общината:</a:t>
            </a:r>
            <a:br>
              <a:rPr lang="bg-BG" sz="4000" smtClean="0">
                <a:solidFill>
                  <a:schemeClr val="accent2"/>
                </a:solidFill>
              </a:rPr>
            </a:br>
            <a:r>
              <a:rPr lang="bg-BG" sz="4000" smtClean="0">
                <a:solidFill>
                  <a:schemeClr val="accent2"/>
                </a:solidFill>
              </a:rPr>
              <a:t>определяне (измерване)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bg-BG" altLang="bg-BG" sz="1600" smtClean="0">
                <a:latin typeface="Times New Roman" pitchFamily="18" charset="0"/>
              </a:rPr>
              <a:t>Фискален капацитет на </a:t>
            </a:r>
            <a:r>
              <a:rPr lang="en-US" altLang="bg-BG" sz="1600" smtClean="0">
                <a:latin typeface="Times New Roman" pitchFamily="18" charset="0"/>
              </a:rPr>
              <a:t>i</a:t>
            </a:r>
            <a:r>
              <a:rPr lang="bg-BG" altLang="bg-BG" sz="1600" smtClean="0">
                <a:latin typeface="Times New Roman" pitchFamily="18" charset="0"/>
              </a:rPr>
              <a:t>-тата община </a:t>
            </a:r>
            <a:r>
              <a:rPr lang="en-US" altLang="bg-BG" sz="1600" smtClean="0">
                <a:latin typeface="Times New Roman" pitchFamily="18" charset="0"/>
              </a:rPr>
              <a:t>FCi </a:t>
            </a:r>
            <a:r>
              <a:rPr lang="bg-BG" altLang="bg-BG" sz="1600" smtClean="0">
                <a:latin typeface="Times New Roman" pitchFamily="18" charset="0"/>
              </a:rPr>
              <a:t>– определя се по формулата:</a:t>
            </a:r>
            <a:endParaRPr lang="en-US" altLang="bg-BG" sz="1600" smtClean="0"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en-US" altLang="bg-BG" sz="1400" smtClean="0">
                <a:latin typeface="Times New Roman" pitchFamily="18" charset="0"/>
              </a:rPr>
              <a:t>			</a:t>
            </a:r>
            <a:r>
              <a:rPr lang="en-US" altLang="bg-BG" sz="1800" b="1" smtClean="0">
                <a:latin typeface="Times New Roman" pitchFamily="18" charset="0"/>
              </a:rPr>
              <a:t>FCi=TRc . TBi</a:t>
            </a:r>
            <a:r>
              <a:rPr lang="bg-BG" altLang="bg-BG" sz="1800" b="1" smtClean="0">
                <a:latin typeface="Times New Roman" pitchFamily="18" charset="0"/>
              </a:rPr>
              <a:t>, 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bg-BG" altLang="bg-BG" sz="1600" smtClean="0">
                <a:latin typeface="Times New Roman" pitchFamily="18" charset="0"/>
              </a:rPr>
              <a:t>	където (</a:t>
            </a:r>
            <a:r>
              <a:rPr lang="en-US" altLang="bg-BG" sz="1600" smtClean="0">
                <a:latin typeface="Times New Roman" pitchFamily="18" charset="0"/>
              </a:rPr>
              <a:t>TRc</a:t>
            </a:r>
            <a:r>
              <a:rPr lang="bg-BG" altLang="bg-BG" sz="1600" smtClean="0">
                <a:latin typeface="Times New Roman" pitchFamily="18" charset="0"/>
              </a:rPr>
              <a:t>) е стандартният процент на данъчно облагане в стараната, а (</a:t>
            </a:r>
            <a:r>
              <a:rPr lang="en-US" altLang="bg-BG" sz="1600" smtClean="0">
                <a:latin typeface="Times New Roman" pitchFamily="18" charset="0"/>
              </a:rPr>
              <a:t>TBi</a:t>
            </a:r>
            <a:r>
              <a:rPr lang="bg-BG" altLang="bg-BG" sz="1600" smtClean="0">
                <a:latin typeface="Times New Roman" pitchFamily="18" charset="0"/>
              </a:rPr>
              <a:t>) е данъчната база в страната.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bg-BG" sz="16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1600" smtClean="0">
                <a:latin typeface="Times New Roman" pitchFamily="18" charset="0"/>
              </a:rPr>
              <a:t>Фискални потребности на </a:t>
            </a:r>
            <a:r>
              <a:rPr lang="en-US" altLang="bg-BG" sz="1600" smtClean="0">
                <a:latin typeface="Times New Roman" pitchFamily="18" charset="0"/>
              </a:rPr>
              <a:t>i</a:t>
            </a:r>
            <a:r>
              <a:rPr lang="bg-BG" altLang="bg-BG" sz="1600" smtClean="0">
                <a:latin typeface="Times New Roman" pitchFamily="18" charset="0"/>
              </a:rPr>
              <a:t>-тата община </a:t>
            </a:r>
            <a:r>
              <a:rPr lang="en-US" altLang="bg-BG" sz="1600" smtClean="0">
                <a:latin typeface="Times New Roman" pitchFamily="18" charset="0"/>
              </a:rPr>
              <a:t>FNi </a:t>
            </a:r>
            <a:r>
              <a:rPr lang="bg-BG" altLang="bg-BG" sz="1600" smtClean="0">
                <a:latin typeface="Times New Roman" pitchFamily="18" charset="0"/>
              </a:rPr>
              <a:t>– определят се по формулата</a:t>
            </a:r>
            <a:r>
              <a:rPr lang="en-US" altLang="bg-BG" sz="160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bg-BG" sz="1600" smtClean="0">
                <a:latin typeface="Times New Roman" pitchFamily="18" charset="0"/>
              </a:rPr>
              <a:t>			</a:t>
            </a:r>
            <a:r>
              <a:rPr lang="en-US" altLang="bg-BG" sz="1800" b="1" smtClean="0">
                <a:latin typeface="Times New Roman" pitchFamily="18" charset="0"/>
              </a:rPr>
              <a:t>FNi=BEc . Ni</a:t>
            </a:r>
            <a:r>
              <a:rPr lang="bg-BG" altLang="bg-BG" sz="160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bg-BG" altLang="bg-BG" sz="1600" smtClean="0">
                <a:latin typeface="Times New Roman" pitchFamily="18" charset="0"/>
              </a:rPr>
              <a:t>	където (</a:t>
            </a:r>
            <a:r>
              <a:rPr lang="en-US" altLang="bg-BG" sz="1600" smtClean="0">
                <a:latin typeface="Times New Roman" pitchFamily="18" charset="0"/>
              </a:rPr>
              <a:t>BEc</a:t>
            </a:r>
            <a:r>
              <a:rPr lang="bg-BG" altLang="bg-BG" sz="1600" smtClean="0">
                <a:latin typeface="Times New Roman" pitchFamily="18" charset="0"/>
              </a:rPr>
              <a:t>) са стандартните бюджетни разходи, които са необходими за потреблението на една услуга, а</a:t>
            </a:r>
            <a:r>
              <a:rPr lang="en-US" altLang="bg-BG" sz="1600" smtClean="0">
                <a:latin typeface="Times New Roman" pitchFamily="18" charset="0"/>
              </a:rPr>
              <a:t> </a:t>
            </a:r>
            <a:r>
              <a:rPr lang="bg-BG" altLang="bg-BG" sz="1600" smtClean="0">
                <a:latin typeface="Times New Roman" pitchFamily="18" charset="0"/>
              </a:rPr>
              <a:t>(</a:t>
            </a:r>
            <a:r>
              <a:rPr lang="en-US" altLang="bg-BG" sz="1600" smtClean="0">
                <a:latin typeface="Times New Roman" pitchFamily="18" charset="0"/>
              </a:rPr>
              <a:t>Ni</a:t>
            </a:r>
            <a:r>
              <a:rPr lang="bg-BG" altLang="bg-BG" sz="1600" smtClean="0">
                <a:latin typeface="Times New Roman" pitchFamily="18" charset="0"/>
              </a:rPr>
              <a:t>)количеството на потребление на тази услуга в дадената община.</a:t>
            </a:r>
          </a:p>
          <a:p>
            <a:pPr algn="just" eaLnBrk="1" hangingPunct="1">
              <a:lnSpc>
                <a:spcPct val="80000"/>
              </a:lnSpc>
            </a:pPr>
            <a:endParaRPr lang="en-US" altLang="bg-BG" sz="16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1600" smtClean="0">
                <a:latin typeface="Times New Roman" pitchFamily="18" charset="0"/>
              </a:rPr>
              <a:t>Фискална позиция </a:t>
            </a:r>
            <a:r>
              <a:rPr lang="en-US" altLang="bg-BG" sz="1600" smtClean="0">
                <a:latin typeface="Times New Roman" pitchFamily="18" charset="0"/>
              </a:rPr>
              <a:t>FP </a:t>
            </a:r>
            <a:r>
              <a:rPr lang="bg-BG" altLang="bg-BG" sz="1600" smtClean="0">
                <a:latin typeface="Times New Roman" pitchFamily="18" charset="0"/>
              </a:rPr>
              <a:t>– определя се по формулата:</a:t>
            </a:r>
            <a:endParaRPr lang="en-US" altLang="bg-BG" sz="1600" smtClean="0"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en-US" altLang="bg-BG" sz="1400" smtClean="0">
                <a:latin typeface="Times New Roman" pitchFamily="18" charset="0"/>
              </a:rPr>
              <a:t>			</a:t>
            </a:r>
            <a:r>
              <a:rPr lang="en-US" altLang="bg-BG" sz="1800" b="1" smtClean="0">
                <a:latin typeface="Times New Roman" pitchFamily="18" charset="0"/>
              </a:rPr>
              <a:t>FPi=FCi / FNi</a:t>
            </a:r>
            <a:endParaRPr lang="bg-BG" altLang="bg-BG" sz="18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altLang="bg-BG" sz="1800" b="1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bg-BG" altLang="bg-BG" sz="1600" smtClean="0">
                <a:latin typeface="Times New Roman" pitchFamily="18" charset="0"/>
              </a:rPr>
              <a:t>Когато: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bg-BG" sz="1400" smtClean="0">
                <a:latin typeface="Times New Roman" pitchFamily="18" charset="0"/>
              </a:rPr>
              <a:t>FPi=1</a:t>
            </a:r>
            <a:r>
              <a:rPr lang="bg-BG" altLang="bg-BG" sz="1400" smtClean="0">
                <a:latin typeface="Times New Roman" pitchFamily="18" charset="0"/>
              </a:rPr>
              <a:t> – налице е фискална еквивалентност, т.е. Общината не се нуждае от субсидиране.</a:t>
            </a:r>
            <a:endParaRPr lang="en-US" altLang="bg-BG" sz="1400" smtClean="0"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altLang="bg-BG" sz="1400" smtClean="0">
                <a:latin typeface="Times New Roman" pitchFamily="18" charset="0"/>
              </a:rPr>
              <a:t>FPi&lt;1</a:t>
            </a:r>
            <a:r>
              <a:rPr lang="bg-BG" altLang="bg-BG" sz="1400" smtClean="0">
                <a:latin typeface="Times New Roman" pitchFamily="18" charset="0"/>
              </a:rPr>
              <a:t> – налице е необходимост от финансиране (т.е. от субсидия)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altLang="bg-BG" sz="1400" smtClean="0">
                <a:latin typeface="Times New Roman" pitchFamily="18" charset="0"/>
              </a:rPr>
              <a:t>FPi&gt;1</a:t>
            </a:r>
            <a:r>
              <a:rPr lang="bg-BG" altLang="bg-BG" sz="1400" smtClean="0">
                <a:latin typeface="Times New Roman" pitchFamily="18" charset="0"/>
              </a:rPr>
              <a:t> – налице е неефективност</a:t>
            </a:r>
          </a:p>
        </p:txBody>
      </p:sp>
    </p:spTree>
    <p:extLst>
      <p:ext uri="{BB962C8B-B14F-4D97-AF65-F5344CB8AC3E}">
        <p14:creationId xmlns:p14="http://schemas.microsoft.com/office/powerpoint/2010/main" val="26024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Финансиране –</a:t>
            </a:r>
            <a:r>
              <a:rPr lang="en-US" altLang="bg-BG" smtClean="0">
                <a:solidFill>
                  <a:schemeClr val="accent2"/>
                </a:solidFill>
              </a:rPr>
              <a:t> </a:t>
            </a:r>
            <a:r>
              <a:rPr lang="bg-BG" altLang="bg-BG" smtClean="0">
                <a:solidFill>
                  <a:schemeClr val="accent2"/>
                </a:solidFill>
              </a:rPr>
              <a:t>такси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Определение: директен платеж за потреблението на делими местни публични услуги.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bg-BG" altLang="bg-BG" sz="2400" smtClean="0">
                <a:latin typeface="Times New Roman" pitchFamily="18" charset="0"/>
              </a:rPr>
              <a:t>Вариант: платеж за разрешението да се осъществява дадена стопанска дейност в конкретната община.</a:t>
            </a: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Характеристика: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bg-BG" altLang="bg-BG" sz="2400" smtClean="0">
                <a:latin typeface="Times New Roman" pitchFamily="18" charset="0"/>
              </a:rPr>
              <a:t>Доброволни плащания (за разлика от данъчните платежи);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bg-BG" altLang="bg-BG" sz="2400" smtClean="0">
                <a:latin typeface="Times New Roman" pitchFamily="18" charset="0"/>
              </a:rPr>
              <a:t>Разкриват (в определена степен) действителните предпочитания на местните жители към делимите публични блага с локално измерение (т.е. с пространствени ограничения в потреблението)</a:t>
            </a:r>
          </a:p>
          <a:p>
            <a:pPr algn="just" eaLnBrk="1" hangingPunct="1">
              <a:lnSpc>
                <a:spcPct val="80000"/>
              </a:lnSpc>
            </a:pPr>
            <a:r>
              <a:rPr lang="bg-BG" altLang="bg-BG" sz="2800" smtClean="0">
                <a:latin typeface="Times New Roman" pitchFamily="18" charset="0"/>
              </a:rPr>
              <a:t>Модел – монополно ценообразуване....</a:t>
            </a:r>
          </a:p>
          <a:p>
            <a:pPr algn="just" eaLnBrk="1" hangingPunct="1">
              <a:lnSpc>
                <a:spcPct val="80000"/>
              </a:lnSpc>
            </a:pPr>
            <a:endParaRPr lang="bg-BG" altLang="bg-BG" sz="28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bg-BG" altLang="bg-BG" sz="28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smtClean="0">
                <a:solidFill>
                  <a:schemeClr val="accent2"/>
                </a:solidFill>
              </a:rPr>
              <a:t>Фискална децентрализация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545138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sz="2400" b="1" smtClean="0">
                <a:latin typeface="Times New Roman" pitchFamily="18" charset="0"/>
              </a:rPr>
              <a:t>Предпоставки за възникване:</a:t>
            </a:r>
          </a:p>
          <a:p>
            <a:pPr marL="800100" lvl="1" indent="-342900" algn="just" eaLnBrk="1" hangingPunct="1">
              <a:lnSpc>
                <a:spcPct val="90000"/>
              </a:lnSpc>
              <a:buFontTx/>
              <a:buNone/>
            </a:pPr>
            <a:r>
              <a:rPr lang="bg-BG" altLang="bg-BG" sz="2000" smtClean="0">
                <a:latin typeface="Times New Roman" pitchFamily="18" charset="0"/>
              </a:rPr>
              <a:t>– наличие на публични блага с пространствени ограничения в ползите на тяхното потребление.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sz="2400" b="1" smtClean="0">
                <a:latin typeface="Times New Roman" pitchFamily="18" charset="0"/>
              </a:rPr>
              <a:t>Фискална децентрализация – определение:</a:t>
            </a:r>
          </a:p>
          <a:p>
            <a:pPr marL="8001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sz="2000" u="sng" smtClean="0">
                <a:latin typeface="Times New Roman" pitchFamily="18" charset="0"/>
              </a:rPr>
              <a:t>Като принцип</a:t>
            </a:r>
            <a:r>
              <a:rPr lang="bg-BG" altLang="bg-BG" sz="2000" smtClean="0">
                <a:latin typeface="Times New Roman" pitchFamily="18" charset="0"/>
              </a:rPr>
              <a:t> – децентрализиран подход за предлагането на публични блага;</a:t>
            </a:r>
          </a:p>
          <a:p>
            <a:pPr marL="8001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sz="2000" u="sng" smtClean="0">
                <a:latin typeface="Times New Roman" pitchFamily="18" charset="0"/>
              </a:rPr>
              <a:t>Като механизъм</a:t>
            </a:r>
            <a:r>
              <a:rPr lang="bg-BG" altLang="bg-BG" sz="2000" smtClean="0">
                <a:latin typeface="Times New Roman" pitchFamily="18" charset="0"/>
              </a:rPr>
              <a:t> – система на разпределение и преразпределение на финансовите ресурси в публичния сектор.</a:t>
            </a:r>
          </a:p>
          <a:p>
            <a:pPr marL="800100" lvl="1" indent="-342900" algn="just" eaLnBrk="1" hangingPunct="1">
              <a:lnSpc>
                <a:spcPct val="90000"/>
              </a:lnSpc>
              <a:buFontTx/>
              <a:buChar char="-"/>
            </a:pPr>
            <a:r>
              <a:rPr lang="bg-BG" altLang="bg-BG" sz="2000" smtClean="0">
                <a:latin typeface="Times New Roman" pitchFamily="18" charset="0"/>
              </a:rPr>
              <a:t>Система за разделяне на данъчните приходи и бюджетните разходи между централното правителство и местните органи на властта с оглед на ефективното предлагане и потребление на различни публични блага.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sz="2400" b="1" smtClean="0">
                <a:latin typeface="Times New Roman" pitchFamily="18" charset="0"/>
              </a:rPr>
              <a:t>Измерване:</a:t>
            </a:r>
          </a:p>
          <a:p>
            <a:pPr marL="800100" lvl="1" indent="-342900" algn="just" eaLnBrk="1" hangingPunct="1">
              <a:lnSpc>
                <a:spcPct val="90000"/>
              </a:lnSpc>
            </a:pPr>
            <a:r>
              <a:rPr lang="bg-BG" altLang="bg-BG" sz="2000" u="sng" smtClean="0">
                <a:latin typeface="Times New Roman" pitchFamily="18" charset="0"/>
              </a:rPr>
              <a:t>Коефициент за централизация</a:t>
            </a:r>
            <a:r>
              <a:rPr lang="bg-BG" altLang="bg-BG" sz="2000" smtClean="0">
                <a:latin typeface="Times New Roman" pitchFamily="18" charset="0"/>
              </a:rPr>
              <a:t> – разкрива пропорцията, в която ресурсите се поделят между централното правителство и местните административни единици.</a:t>
            </a:r>
          </a:p>
        </p:txBody>
      </p:sp>
    </p:spTree>
    <p:extLst>
      <p:ext uri="{BB962C8B-B14F-4D97-AF65-F5344CB8AC3E}">
        <p14:creationId xmlns:p14="http://schemas.microsoft.com/office/powerpoint/2010/main" val="3071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„Клубни“ стоки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bg-BG" altLang="bg-BG" smtClean="0"/>
              <a:t>Модел на Бюкюнън („клубна теория“):</a:t>
            </a:r>
          </a:p>
          <a:p>
            <a:pPr lvl="1" eaLnBrk="1" hangingPunct="1"/>
            <a:r>
              <a:rPr lang="bg-BG" altLang="bg-BG" smtClean="0"/>
              <a:t>Определяне размера на клуба</a:t>
            </a:r>
          </a:p>
          <a:p>
            <a:pPr lvl="1" eaLnBrk="1" hangingPunct="1"/>
            <a:r>
              <a:rPr lang="bg-BG" altLang="bg-BG" smtClean="0"/>
              <a:t>Определяне броя на членовете</a:t>
            </a:r>
          </a:p>
          <a:p>
            <a:pPr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Модел за ценообразуване:</a:t>
            </a:r>
          </a:p>
          <a:p>
            <a:pPr lvl="1" eaLnBrk="1" hangingPunct="1"/>
            <a:r>
              <a:rPr lang="bg-BG" altLang="bg-BG" smtClean="0"/>
              <a:t>на равнище на пределния разход</a:t>
            </a:r>
          </a:p>
          <a:p>
            <a:pPr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Извод:</a:t>
            </a:r>
          </a:p>
          <a:p>
            <a:pPr lvl="1" eaLnBrk="1" hangingPunct="1"/>
            <a:r>
              <a:rPr lang="bg-BG" altLang="bg-BG" smtClean="0"/>
              <a:t>Фискална еквивалентност</a:t>
            </a:r>
          </a:p>
        </p:txBody>
      </p:sp>
    </p:spTree>
    <p:extLst>
      <p:ext uri="{BB962C8B-B14F-4D97-AF65-F5344CB8AC3E}">
        <p14:creationId xmlns:p14="http://schemas.microsoft.com/office/powerpoint/2010/main" val="385185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„Задръстени“ местни блага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bg-BG" altLang="bg-BG" smtClean="0"/>
              <a:t>Модел: Монополно ценообразуване</a:t>
            </a:r>
          </a:p>
          <a:p>
            <a:pPr eaLnBrk="1" hangingPunct="1"/>
            <a:endParaRPr lang="bg-BG" altLang="bg-BG" smtClean="0"/>
          </a:p>
          <a:p>
            <a:pPr eaLnBrk="1" hangingPunct="1"/>
            <a:endParaRPr lang="bg-BG" altLang="bg-BG" smtClean="0"/>
          </a:p>
          <a:p>
            <a:pPr eaLnBrk="1" hangingPunct="1"/>
            <a:endParaRPr lang="bg-BG" altLang="bg-BG" smtClean="0"/>
          </a:p>
          <a:p>
            <a:pPr eaLnBrk="1" hangingPunct="1"/>
            <a:endParaRPr lang="bg-BG" altLang="bg-BG" smtClean="0"/>
          </a:p>
          <a:p>
            <a:pPr eaLnBrk="1" hangingPunct="1"/>
            <a:endParaRPr lang="bg-BG" altLang="bg-BG" smtClean="0"/>
          </a:p>
          <a:p>
            <a:pPr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Извод: </a:t>
            </a:r>
            <a:r>
              <a:rPr lang="ru-RU" altLang="bg-BG" smtClean="0"/>
              <a:t>Ограничава задръстването, но ощетява потребителите на услугите.</a:t>
            </a:r>
          </a:p>
          <a:p>
            <a:pPr eaLnBrk="1" hangingPunct="1"/>
            <a:endParaRPr lang="bg-BG" altLang="bg-BG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975" y="5157788"/>
            <a:ext cx="45354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339975" y="2276475"/>
            <a:ext cx="0" cy="2881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9975" y="2708275"/>
            <a:ext cx="3527425" cy="244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39975" y="2708275"/>
            <a:ext cx="1655763" cy="259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8320473">
            <a:off x="2555875" y="2997200"/>
            <a:ext cx="2663825" cy="1584325"/>
          </a:xfrm>
          <a:prstGeom prst="arc">
            <a:avLst>
              <a:gd name="adj1" fmla="val 12210701"/>
              <a:gd name="adj2" fmla="val 212175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3" name="Arc 12"/>
          <p:cNvSpPr/>
          <p:nvPr/>
        </p:nvSpPr>
        <p:spPr>
          <a:xfrm rot="12007672">
            <a:off x="2413000" y="3270250"/>
            <a:ext cx="2700338" cy="792163"/>
          </a:xfrm>
          <a:prstGeom prst="arc">
            <a:avLst>
              <a:gd name="adj1" fmla="val 1052836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5924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Делими местни блага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bg-BG" altLang="bg-BG" sz="2400" smtClean="0"/>
              <a:t>Модел ценообразуване:</a:t>
            </a:r>
          </a:p>
          <a:p>
            <a:pPr lvl="1" eaLnBrk="1" hangingPunct="1"/>
            <a:r>
              <a:rPr lang="bg-BG" altLang="bg-BG" sz="2400" smtClean="0"/>
              <a:t>Средни разходи</a:t>
            </a:r>
          </a:p>
          <a:p>
            <a:pPr lvl="1" eaLnBrk="1" hangingPunct="1"/>
            <a:r>
              <a:rPr lang="bg-BG" altLang="bg-BG" sz="2400" smtClean="0"/>
              <a:t>Пределни разходи</a:t>
            </a:r>
          </a:p>
          <a:p>
            <a:pPr lvl="1" eaLnBrk="1" hangingPunct="1"/>
            <a:r>
              <a:rPr lang="bg-BG" altLang="bg-BG" sz="2400" smtClean="0"/>
              <a:t>Диференциране цени</a:t>
            </a:r>
          </a:p>
          <a:p>
            <a:pPr eaLnBrk="1" hangingPunct="1"/>
            <a:endParaRPr lang="bg-BG" altLang="bg-BG" sz="2400" smtClean="0"/>
          </a:p>
          <a:p>
            <a:pPr eaLnBrk="1" hangingPunct="1"/>
            <a:r>
              <a:rPr lang="bg-BG" altLang="bg-BG" sz="2400" smtClean="0"/>
              <a:t>Изводи (в зависимост от модела на ценообразуване):</a:t>
            </a:r>
          </a:p>
          <a:p>
            <a:pPr lvl="1" eaLnBrk="1" hangingPunct="1"/>
            <a:r>
              <a:rPr lang="ru-RU" altLang="bg-BG" sz="2400" smtClean="0"/>
              <a:t>Ограничено потребление и влошена ефективност в потреблението</a:t>
            </a:r>
          </a:p>
          <a:p>
            <a:pPr lvl="1" eaLnBrk="1" hangingPunct="1"/>
            <a:r>
              <a:rPr lang="ru-RU" altLang="bg-BG" sz="2400" smtClean="0"/>
              <a:t>Оптимизира равнището на потребление, но изисква бюджетна субсидия</a:t>
            </a:r>
          </a:p>
          <a:p>
            <a:pPr lvl="1" eaLnBrk="1" hangingPunct="1"/>
            <a:r>
              <a:rPr lang="ru-RU" altLang="bg-BG" sz="2400" smtClean="0"/>
              <a:t>Осигурява възвръщаемост на разходите, но дискриминира определени потребители (хоризонтална неефективност)</a:t>
            </a:r>
            <a:endParaRPr lang="bg-BG" altLang="bg-BG" sz="2400" smtClean="0"/>
          </a:p>
          <a:p>
            <a:pPr lvl="1" eaLnBrk="1" hangingPunct="1"/>
            <a:endParaRPr lang="bg-BG" altLang="bg-BG" sz="2400" smtClean="0"/>
          </a:p>
          <a:p>
            <a:pPr eaLnBrk="1" hangingPunct="1"/>
            <a:endParaRPr lang="bg-BG" altLang="bg-BG" sz="2400" smtClean="0"/>
          </a:p>
        </p:txBody>
      </p:sp>
    </p:spTree>
    <p:extLst>
      <p:ext uri="{BB962C8B-B14F-4D97-AF65-F5344CB8AC3E}">
        <p14:creationId xmlns:p14="http://schemas.microsoft.com/office/powerpoint/2010/main" val="52478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Частни (с локален характер) блага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mtClean="0"/>
              <a:t>Ценообразуване:</a:t>
            </a:r>
          </a:p>
          <a:p>
            <a:pPr lvl="1" eaLnBrk="1" hangingPunct="1"/>
            <a:r>
              <a:rPr lang="bg-BG" altLang="bg-BG" smtClean="0"/>
              <a:t>Монополни цени</a:t>
            </a:r>
          </a:p>
          <a:p>
            <a:pPr lvl="1" eaLnBrk="1" hangingPunct="1"/>
            <a:r>
              <a:rPr lang="bg-BG" altLang="bg-BG" smtClean="0"/>
              <a:t>Пределни разходи</a:t>
            </a:r>
          </a:p>
          <a:p>
            <a:pPr lvl="1" eaLnBrk="1" hangingPunct="1"/>
            <a:endParaRPr lang="bg-BG" altLang="bg-BG" smtClean="0"/>
          </a:p>
          <a:p>
            <a:pPr eaLnBrk="1" hangingPunct="1"/>
            <a:r>
              <a:rPr lang="bg-BG" altLang="bg-BG" smtClean="0"/>
              <a:t>Изводи:</a:t>
            </a:r>
          </a:p>
          <a:p>
            <a:pPr lvl="1" eaLnBrk="1" hangingPunct="1"/>
            <a:r>
              <a:rPr lang="ru-RU" altLang="bg-BG" smtClean="0"/>
              <a:t>Осигурява достатъчно предлагане, но в повечето случаи прехвърля бремето на данъка върху потребителите.</a:t>
            </a:r>
          </a:p>
          <a:p>
            <a:pPr lvl="1"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71455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2"/>
                </a:solidFill>
              </a:rPr>
              <a:t>ОБОБЩЕНИЕ:</a:t>
            </a:r>
            <a:r>
              <a:rPr lang="bg-BG" sz="4000" dirty="0" smtClean="0"/>
              <a:t> </a:t>
            </a:r>
            <a:br>
              <a:rPr lang="bg-BG" sz="4000" dirty="0" smtClean="0"/>
            </a:br>
            <a:endParaRPr lang="bg-BG" sz="4000" dirty="0" smtClean="0"/>
          </a:p>
        </p:txBody>
      </p:sp>
      <p:graphicFrame>
        <p:nvGraphicFramePr>
          <p:cNvPr id="9280" name="Group 64"/>
          <p:cNvGraphicFramePr>
            <a:graphicFrameLocks noGrp="1"/>
          </p:cNvGraphicFramePr>
          <p:nvPr>
            <p:ph sz="half" idx="4294967295"/>
          </p:nvPr>
        </p:nvGraphicFramePr>
        <p:xfrm>
          <a:off x="323850" y="620713"/>
          <a:ext cx="8497888" cy="5699124"/>
        </p:xfrm>
        <a:graphic>
          <a:graphicData uri="http://schemas.openxmlformats.org/drawingml/2006/table">
            <a:tbl>
              <a:tblPr/>
              <a:tblGrid>
                <a:gridCol w="2232025"/>
                <a:gridCol w="1800225"/>
                <a:gridCol w="4465638"/>
              </a:tblGrid>
              <a:tr h="52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услуги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База на таксите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Ефекти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Клубни стоки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Пределни разходи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Фискална еквивалентност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67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Делими местни услуги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Средни разходи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Ограничено потребление и влошена ефективност в потреблението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26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Пределни разходи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Оптимизира равнището на потребление, но изисква бюджетна субсидия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42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Диференцирани цени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Осигурява възвръщаемост на разходите, но дискриминира определени потребители (хоризонтална неефективност)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Задръстени местни услуги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Монополни цени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Ограничава задръстването, но ощетява потребителите на услугите.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Частни услуги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Пределни разходи или монополни цени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Осигурява достатъчно предлагане, но в повечето случаи прехвърля бремето на данъка върху потребителите.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Финансиране - субсидии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b="1" smtClean="0">
                <a:latin typeface="Times New Roman" pitchFamily="18" charset="0"/>
              </a:rPr>
              <a:t>Целеви / общи: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bg-BG" altLang="bg-BG" smtClean="0">
                <a:latin typeface="Times New Roman" pitchFamily="18" charset="0"/>
              </a:rPr>
              <a:t>– в зависимост от ограниченията, които се налагат на общините за използването на субсидиите;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b="1" smtClean="0">
                <a:latin typeface="Times New Roman" pitchFamily="18" charset="0"/>
              </a:rPr>
              <a:t>Допълващи (субвенции) / пълни: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bg-BG" altLang="bg-BG" smtClean="0">
                <a:latin typeface="Times New Roman" pitchFamily="18" charset="0"/>
              </a:rPr>
              <a:t>– в зависимост от начина за финансиране на разходите на общините;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bg-BG" altLang="bg-BG" b="1" smtClean="0">
                <a:latin typeface="Times New Roman" pitchFamily="18" charset="0"/>
              </a:rPr>
              <a:t>Лимитирани / нелимитирани</a:t>
            </a:r>
            <a:r>
              <a:rPr lang="bg-BG" altLang="bg-BG" smtClean="0">
                <a:latin typeface="Times New Roman" pitchFamily="18" charset="0"/>
              </a:rPr>
              <a:t>: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bg-BG" altLang="bg-BG" smtClean="0">
                <a:latin typeface="Times New Roman" pitchFamily="18" charset="0"/>
              </a:rPr>
              <a:t>– в зависимост от размера и начина на разходване.</a:t>
            </a:r>
          </a:p>
        </p:txBody>
      </p:sp>
    </p:spTree>
    <p:extLst>
      <p:ext uri="{BB962C8B-B14F-4D97-AF65-F5344CB8AC3E}">
        <p14:creationId xmlns:p14="http://schemas.microsoft.com/office/powerpoint/2010/main" val="25744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2800" smtClean="0">
                <a:solidFill>
                  <a:schemeClr val="accent2"/>
                </a:solidFill>
              </a:rPr>
              <a:t>Графична интерпретация на:</a:t>
            </a:r>
            <a:br>
              <a:rPr lang="bg-BG" sz="2800" smtClean="0">
                <a:solidFill>
                  <a:schemeClr val="accent2"/>
                </a:solidFill>
              </a:rPr>
            </a:br>
            <a:r>
              <a:rPr lang="bg-BG" sz="2800" smtClean="0">
                <a:solidFill>
                  <a:schemeClr val="accent2"/>
                </a:solidFill>
              </a:rPr>
              <a:t>Допълваща субсидия без лимит за използване</a:t>
            </a:r>
            <a:br>
              <a:rPr lang="bg-BG" sz="2800" smtClean="0">
                <a:solidFill>
                  <a:schemeClr val="accent2"/>
                </a:solidFill>
              </a:rPr>
            </a:br>
            <a:endParaRPr lang="bg-BG" sz="2800" smtClean="0">
              <a:solidFill>
                <a:schemeClr val="accent2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bg-BG" altLang="bg-BG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bg-BG" altLang="bg-BG" smtClean="0">
              <a:solidFill>
                <a:srgbClr val="FF0000"/>
              </a:solidFill>
            </a:endParaRPr>
          </a:p>
          <a:p>
            <a:pPr eaLnBrk="1" hangingPunct="1"/>
            <a:endParaRPr lang="bg-BG" altLang="bg-BG" smtClean="0">
              <a:solidFill>
                <a:srgbClr val="FF0000"/>
              </a:solidFill>
            </a:endParaRP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2484438" y="4724400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 flipV="1">
            <a:off x="2484438" y="1700213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2484438" y="2205038"/>
            <a:ext cx="1655762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484438" y="2205038"/>
            <a:ext cx="360045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5" name="Arc 9"/>
          <p:cNvSpPr>
            <a:spLocks/>
          </p:cNvSpPr>
          <p:nvPr/>
        </p:nvSpPr>
        <p:spPr bwMode="auto">
          <a:xfrm rot="10641341">
            <a:off x="4356100" y="2636838"/>
            <a:ext cx="1441450" cy="1584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1146" name="Arc 10"/>
          <p:cNvSpPr>
            <a:spLocks/>
          </p:cNvSpPr>
          <p:nvPr/>
        </p:nvSpPr>
        <p:spPr bwMode="auto">
          <a:xfrm rot="10641341">
            <a:off x="3348038" y="2997200"/>
            <a:ext cx="1441450" cy="15843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484438" y="39338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3635375" y="3933825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4932363" y="3933825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6227763" y="1268413"/>
            <a:ext cx="273685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altLang="bg-BG"/>
              <a:t>Извод:</a:t>
            </a:r>
          </a:p>
          <a:p>
            <a:pPr eaLnBrk="1" hangingPunct="1">
              <a:spcBef>
                <a:spcPct val="50000"/>
              </a:spcBef>
            </a:pPr>
            <a:r>
              <a:rPr lang="bg-BG" altLang="bg-BG"/>
              <a:t>-общината използва само част от предоставената субсидия и в този смисъл допълващата субсидия не разкрива степента, в която се увеличават разходите, съответно предлагането на публично блага;</a:t>
            </a:r>
          </a:p>
          <a:p>
            <a:pPr eaLnBrk="1" hangingPunct="1">
              <a:spcBef>
                <a:spcPct val="50000"/>
              </a:spcBef>
            </a:pPr>
            <a:r>
              <a:rPr lang="bg-BG" altLang="bg-BG"/>
              <a:t>-допълващата субсидия е ефективен инструмент за корекция на позитивните външни ефекти.</a:t>
            </a:r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4140200" y="4797425"/>
            <a:ext cx="1944688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4140200" y="4652963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>
            <a:off x="4932363" y="4652963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901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  <p:bldP spid="91141" grpId="0" animBg="1"/>
      <p:bldP spid="91142" grpId="0" animBg="1"/>
      <p:bldP spid="91143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14350" grpId="0" animBg="1"/>
      <p:bldP spid="14351" grpId="0" animBg="1"/>
      <p:bldP spid="143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2800" smtClean="0">
                <a:solidFill>
                  <a:srgbClr val="FF0000"/>
                </a:solidFill>
              </a:rPr>
              <a:t>Графична интерпретация на:</a:t>
            </a:r>
            <a:br>
              <a:rPr lang="bg-BG" altLang="bg-BG" sz="2800" smtClean="0">
                <a:solidFill>
                  <a:srgbClr val="FF0000"/>
                </a:solidFill>
              </a:rPr>
            </a:br>
            <a:r>
              <a:rPr lang="bg-BG" altLang="bg-BG" sz="2800" smtClean="0">
                <a:solidFill>
                  <a:srgbClr val="FF0000"/>
                </a:solidFill>
              </a:rPr>
              <a:t> Пълни субсидии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eaLnBrk="1" hangingPunct="1"/>
            <a:r>
              <a:rPr lang="bg-BG" altLang="bg-BG" sz="2400" smtClean="0">
                <a:latin typeface="Times New Roman" pitchFamily="18" charset="0"/>
              </a:rPr>
              <a:t>Постановка на модела:....</a:t>
            </a:r>
          </a:p>
          <a:p>
            <a:pPr lvl="1" algn="just" eaLnBrk="1" hangingPunct="1"/>
            <a:r>
              <a:rPr lang="bg-BG" altLang="bg-BG" sz="2400" smtClean="0">
                <a:latin typeface="Times New Roman" pitchFamily="18" charset="0"/>
              </a:rPr>
              <a:t>В този случай донорът предоставя субсидия на общината в определения размер, която трябва да се изразходва за потребление на дадено местно благо или реализацията на дадена републиканска програма.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900113" y="6092825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900113" y="342900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900113" y="4076700"/>
            <a:ext cx="15113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900113" y="40767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1835150" y="4076700"/>
            <a:ext cx="151130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6394" name="Arc 10"/>
          <p:cNvSpPr>
            <a:spLocks/>
          </p:cNvSpPr>
          <p:nvPr/>
        </p:nvSpPr>
        <p:spPr bwMode="auto">
          <a:xfrm rot="-10416355">
            <a:off x="1331913" y="3933825"/>
            <a:ext cx="1008062" cy="1511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6395" name="Arc 11"/>
          <p:cNvSpPr>
            <a:spLocks/>
          </p:cNvSpPr>
          <p:nvPr/>
        </p:nvSpPr>
        <p:spPr bwMode="auto">
          <a:xfrm rot="10800000">
            <a:off x="1979613" y="3573463"/>
            <a:ext cx="1008062" cy="15113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00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bg-BG" altLang="bg-BG" sz="4000" smtClean="0">
                <a:solidFill>
                  <a:schemeClr val="accent2"/>
                </a:solidFill>
              </a:rPr>
              <a:t>Макро-интерпретация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smtClean="0"/>
              <a:t>2.7. </a:t>
            </a:r>
            <a:r>
              <a:rPr lang="ru-RU" sz="1600" b="1" smtClean="0"/>
              <a:t>Субсидии върху продуктите и услугите</a:t>
            </a:r>
            <a:r>
              <a:rPr lang="ru-RU" sz="1600" smtClean="0"/>
              <a:t> са субсидиите, изплащани на единица произведена стока или услуга. Субсидията може да бъде с определен паричен размер на единица количество стока или услуга, а също и като определен процент от цената на единица стока или услуга. Субсидията може да се изчисли като разлика между определена производствена цена и пазарната цена, фактически заплащана от купувача.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600" smtClean="0"/>
              <a:t>2.7.1. За субсидии върху продуктите се приемат: субсидии, свързани със загуби на държавни и общински търговски организации, чиято функция е закупуването на продукти от местни производители и след това продажбата им на по-ниски цени на резиденти или на нерезиденти, в резултат от определена държавна икономическа и социална политика; субсидии за обществени корпорации за компенсиране на постоянни загуби, каквито биват понасяни в производствените дейности на тези корпорации в резултат на определянето на цени, които са по-ниски от средната стойност на продукцията им при провеждането на определена държавна икономическа и социална политика; преки субсидии върху износа, изплащани пряко на местните производители, когато стоките напускат икономическата територия или услугите се предоставят на нерезиденти.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600" smtClean="0"/>
              <a:t>2.7.2. Не се отчитат като субсидии върху продуктите: субсидии върху нарастване на средствата за работна заплата; субсидии за намаляване на замърсяването и опазване на околната среда, предназначени да покрият някои или всички разходи по допълнително преработване, предприето за намаляване или елиминиране на изпускането на замърсители на околната среда; инвестиционни субсидии, трансфери от страна на държавното управление към нефинансови корпорации за покриване на загуби, акумулирани за няколко финансови години, или загуби по причина на фактори извън контрола на предприятието; анулирането на дългове, които производствените единици са натрупали към държавата (произтичащи например от заеми, отпуснати от държавна институция на нефинансово предприятие, което е натрупало търговски загуби за няколко финансови години).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sz="1600" smtClean="0"/>
              <a:t>2.7.3. Финансиранията, свързани с преотстъпени от страна на държавата данъчни и други задължения на нефинансовите предприятия (например данък печалба и дивиденти), използвани за инвестиционни разходи, се третират като субсидии върху производствената дейност, а не като субсидии върху цената на произвеждания продукт. В този смисъл тези суми не следва да са част от стойността на произвежданата продукция.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bg-BG" sz="160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bg-BG" sz="1600" smtClean="0"/>
          </a:p>
        </p:txBody>
      </p:sp>
    </p:spTree>
    <p:extLst>
      <p:ext uri="{BB962C8B-B14F-4D97-AF65-F5344CB8AC3E}">
        <p14:creationId xmlns:p14="http://schemas.microsoft.com/office/powerpoint/2010/main" val="726572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solidFill>
                  <a:schemeClr val="accent2"/>
                </a:solidFill>
              </a:rPr>
              <a:t>СНС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Годишни </a:t>
            </a:r>
            <a:r>
              <a:rPr lang="ru-RU" dirty="0"/>
              <a:t>сметки на “Държавно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</a:t>
            </a:r>
            <a:r>
              <a:rPr lang="ru-RU" dirty="0" smtClean="0"/>
              <a:t> 1.1</a:t>
            </a:r>
            <a:r>
              <a:rPr lang="ru-RU" dirty="0"/>
              <a:t>. Нефинансови сметки на сектор “Държавно </a:t>
            </a:r>
            <a:r>
              <a:rPr lang="ru-RU" dirty="0" smtClean="0"/>
              <a:t>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1.1.1</a:t>
            </a:r>
            <a:r>
              <a:rPr lang="ru-RU" dirty="0"/>
              <a:t>. Сектор „Държавно управление"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1.1.2</a:t>
            </a:r>
            <a:r>
              <a:rPr lang="ru-RU" dirty="0"/>
              <a:t>. Подсектор „Централно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1.1.3</a:t>
            </a:r>
            <a:r>
              <a:rPr lang="ru-RU" dirty="0"/>
              <a:t>. Подсектор „Местно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1.1.4</a:t>
            </a:r>
            <a:r>
              <a:rPr lang="ru-RU" dirty="0"/>
              <a:t>. Подсектор „Социалноосигурителни фондове”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	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1.2. Разходи на сектор “Държавно управление” по функции на класификацията на функциите на държавно управление (КОФОГ)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</a:t>
            </a:r>
            <a:r>
              <a:rPr lang="ru-RU" dirty="0" smtClean="0"/>
              <a:t>	1.2.1</a:t>
            </a:r>
            <a:r>
              <a:rPr lang="ru-RU" dirty="0"/>
              <a:t>. Сектор „Държавно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1.2.2</a:t>
            </a:r>
            <a:r>
              <a:rPr lang="ru-RU" dirty="0"/>
              <a:t>. Подсектор „Централно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1.2.3</a:t>
            </a:r>
            <a:r>
              <a:rPr lang="ru-RU" dirty="0"/>
              <a:t>. Подсектор „Местно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1.2.4</a:t>
            </a:r>
            <a:r>
              <a:rPr lang="ru-RU" dirty="0"/>
              <a:t>. Подсектор „Социалноосигурителни фондове”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1.3</a:t>
            </a:r>
            <a:r>
              <a:rPr lang="ru-RU" dirty="0"/>
              <a:t>. Данъци и социални осигуровки по видове данъци и подсектори на “Държавно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1.3.1</a:t>
            </a:r>
            <a:r>
              <a:rPr lang="ru-RU" dirty="0"/>
              <a:t>. Сектор „Държавно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1.3.2</a:t>
            </a:r>
            <a:r>
              <a:rPr lang="ru-RU" dirty="0"/>
              <a:t>. Подсектор „Централно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1.3.3</a:t>
            </a:r>
            <a:r>
              <a:rPr lang="ru-RU" dirty="0"/>
              <a:t>. Подсектор „Местно държавно управление”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1.3.4</a:t>
            </a:r>
            <a:r>
              <a:rPr lang="ru-RU" dirty="0"/>
              <a:t>. Подсектор „Социалноосигурителни фондове”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Последни </a:t>
            </a:r>
            <a:r>
              <a:rPr lang="ru-RU" dirty="0"/>
              <a:t>актуални </a:t>
            </a:r>
            <a:r>
              <a:rPr lang="ru-RU" dirty="0" smtClean="0"/>
              <a:t>данни, </a:t>
            </a:r>
            <a:r>
              <a:rPr lang="ru-RU" dirty="0"/>
              <a:t>Динамичен </a:t>
            </a:r>
            <a:r>
              <a:rPr lang="ru-RU" dirty="0" smtClean="0"/>
              <a:t>ред: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www.nsi.bg/otrasal.php?otr=13</a:t>
            </a:r>
            <a:r>
              <a:rPr lang="bg-BG" dirty="0" smtClean="0"/>
              <a:t> 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47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2"/>
                </a:solidFill>
              </a:rPr>
              <a:t>Фискална децентрализация </a:t>
            </a:r>
            <a:br>
              <a:rPr lang="bg-BG" sz="4000" dirty="0" smtClean="0">
                <a:solidFill>
                  <a:schemeClr val="accent2"/>
                </a:solidFill>
              </a:rPr>
            </a:br>
            <a:endParaRPr lang="bg-BG" sz="4000" b="1" dirty="0" smtClean="0">
              <a:solidFill>
                <a:schemeClr val="accent2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bg-BG" altLang="bg-BG" sz="1700" b="1" smtClean="0">
                <a:solidFill>
                  <a:schemeClr val="accent2"/>
                </a:solidFill>
              </a:rPr>
              <a:t>Основна задача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bg-BG" altLang="bg-BG" sz="1700" b="1" u="sng" smtClean="0">
                <a:latin typeface="Times New Roman" pitchFamily="18" charset="0"/>
              </a:rPr>
              <a:t>Дефинирането на условия</a:t>
            </a:r>
            <a:r>
              <a:rPr lang="bg-BG" altLang="bg-BG" sz="2000" smtClean="0">
                <a:latin typeface="Times New Roman" pitchFamily="18" charset="0"/>
              </a:rPr>
              <a:t> за разпределението на ресурсите между централното правителство и местните органи на властта, които максимизират функцията на общественото благосъстояние ...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bg-BG" altLang="bg-BG" sz="1700" b="1" smtClean="0">
                <a:latin typeface="Times New Roman" pitchFamily="18" charset="0"/>
              </a:rPr>
              <a:t>... </a:t>
            </a:r>
            <a:r>
              <a:rPr lang="bg-BG" altLang="bg-BG" sz="1700" b="1" u="sng" smtClean="0">
                <a:latin typeface="Times New Roman" pitchFamily="18" charset="0"/>
              </a:rPr>
              <a:t>с оглед</a:t>
            </a:r>
            <a:r>
              <a:rPr lang="bg-BG" altLang="bg-BG" sz="2000" smtClean="0">
                <a:latin typeface="Times New Roman" pitchFamily="18" charset="0"/>
              </a:rPr>
              <a:t> постигането на равенство между ползите и разходите от предлагането на дадено публично благо в рамките на политически и териториално обособена общност. </a:t>
            </a:r>
          </a:p>
          <a:p>
            <a:pPr marL="0" indent="0"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20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bg-BG" altLang="bg-BG" sz="2000" smtClean="0">
                <a:solidFill>
                  <a:srgbClr val="FF0000"/>
                </a:solidFill>
                <a:latin typeface="Times New Roman" pitchFamily="18" charset="0"/>
              </a:rPr>
              <a:t>Стратегия: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bg-BG" sz="2000" smtClean="0">
                <a:latin typeface="Times New Roman" pitchFamily="18" charset="0"/>
                <a:hlinkClick r:id="rId2"/>
              </a:rPr>
              <a:t>http://www.strategy.bg/StrategicDocuments/View.aspx?lang=bg-BG&amp;Id=616</a:t>
            </a:r>
            <a:endParaRPr lang="bg-BG" altLang="bg-BG" sz="20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20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bg-BG" altLang="bg-BG" sz="2000" smtClean="0">
                <a:solidFill>
                  <a:srgbClr val="FF0000"/>
                </a:solidFill>
                <a:latin typeface="Times New Roman" pitchFamily="18" charset="0"/>
              </a:rPr>
              <a:t>Равнища: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bg-BG" altLang="bg-BG" sz="2000" smtClean="0">
                <a:latin typeface="Times New Roman" pitchFamily="18" charset="0"/>
              </a:rPr>
              <a:t>Административна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bg-BG" altLang="bg-BG" sz="2000" smtClean="0">
                <a:latin typeface="Times New Roman" pitchFamily="18" charset="0"/>
              </a:rPr>
              <a:t>Финансова </a:t>
            </a:r>
          </a:p>
          <a:p>
            <a:pPr marL="0" indent="0" eaLnBrk="1" hangingPunct="1">
              <a:lnSpc>
                <a:spcPct val="80000"/>
              </a:lnSpc>
              <a:buFontTx/>
              <a:buChar char="-"/>
            </a:pPr>
            <a:r>
              <a:rPr lang="bg-BG" altLang="bg-BG" sz="2000" smtClean="0">
                <a:latin typeface="Times New Roman" pitchFamily="18" charset="0"/>
              </a:rPr>
              <a:t>Европейска 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bg-BG" sz="2000" smtClean="0">
                <a:latin typeface="Times New Roman" pitchFamily="18" charset="0"/>
                <a:hlinkClick r:id="rId3"/>
              </a:rPr>
              <a:t>http://self.government.bg/decentralization/?id=258&amp;cid</a:t>
            </a:r>
            <a:r>
              <a:rPr lang="en-US" altLang="bg-BG" sz="2000" smtClean="0">
                <a:latin typeface="Times New Roman" pitchFamily="18" charset="0"/>
              </a:rPr>
              <a:t>=</a:t>
            </a:r>
            <a:endParaRPr lang="bg-BG" altLang="bg-BG" sz="20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20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000" smtClean="0">
                <a:solidFill>
                  <a:schemeClr val="accent2"/>
                </a:solidFill>
              </a:rPr>
              <a:t>Методи за определяне на субсидиите за общините</a:t>
            </a:r>
            <a:r>
              <a:rPr lang="bg-BG" sz="400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bg-BG" altLang="bg-BG" smtClean="0">
                <a:latin typeface="Times New Roman" pitchFamily="18" charset="0"/>
              </a:rPr>
              <a:t>Съобразно конкретни проекти;</a:t>
            </a:r>
          </a:p>
          <a:p>
            <a:pPr eaLnBrk="1" hangingPunct="1"/>
            <a:r>
              <a:rPr lang="bg-BG" altLang="bg-BG" smtClean="0">
                <a:latin typeface="Times New Roman" pitchFamily="18" charset="0"/>
              </a:rPr>
              <a:t>По договорена формула.</a:t>
            </a:r>
          </a:p>
          <a:p>
            <a:pPr eaLnBrk="1" hangingPunct="1"/>
            <a:r>
              <a:rPr lang="bg-BG" altLang="bg-BG" smtClean="0">
                <a:latin typeface="Times New Roman" pitchFamily="18" charset="0"/>
              </a:rPr>
              <a:t>Графична интерпретация на:</a:t>
            </a:r>
          </a:p>
          <a:p>
            <a:pPr lvl="1" eaLnBrk="1" hangingPunct="1"/>
            <a:r>
              <a:rPr lang="bg-BG" altLang="bg-BG" smtClean="0">
                <a:latin typeface="Times New Roman" pitchFamily="18" charset="0"/>
              </a:rPr>
              <a:t>Допълваща субсидия без лимит за използване;</a:t>
            </a:r>
          </a:p>
          <a:p>
            <a:pPr lvl="1" eaLnBrk="1" hangingPunct="1"/>
            <a:r>
              <a:rPr lang="bg-BG" altLang="bg-BG" smtClean="0">
                <a:latin typeface="Times New Roman" pitchFamily="18" charset="0"/>
              </a:rPr>
              <a:t>Допълваща субсидия с лимит за използване;</a:t>
            </a:r>
          </a:p>
          <a:p>
            <a:pPr lvl="1" eaLnBrk="1" hangingPunct="1"/>
            <a:r>
              <a:rPr lang="bg-BG" altLang="bg-BG" smtClean="0">
                <a:latin typeface="Times New Roman" pitchFamily="18" charset="0"/>
              </a:rPr>
              <a:t>Пълни субсидии.</a:t>
            </a:r>
          </a:p>
        </p:txBody>
      </p:sp>
    </p:spTree>
    <p:extLst>
      <p:ext uri="{BB962C8B-B14F-4D97-AF65-F5344CB8AC3E}">
        <p14:creationId xmlns:p14="http://schemas.microsoft.com/office/powerpoint/2010/main" val="23616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60648"/>
            <a:ext cx="300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Идентификатор – </a:t>
            </a:r>
            <a:r>
              <a:rPr lang="bg-BG" dirty="0" smtClean="0"/>
              <a:t>ИПС 10002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В същината си определянето на т.нар. „стандартен данъчен процент за страната“ (</a:t>
            </a:r>
            <a:r>
              <a:rPr lang="en-US" dirty="0" err="1" smtClean="0"/>
              <a:t>TR</a:t>
            </a:r>
            <a:r>
              <a:rPr lang="en-US" i="1" dirty="0" err="1" smtClean="0"/>
              <a:t>c</a:t>
            </a:r>
            <a:r>
              <a:rPr lang="bg-BG" dirty="0" smtClean="0"/>
              <a:t>), представлява калкулиране на отношението между данъчните приходи и равнището на съвкупния доход. Специфичния момент тук е определянето на кои точно данъчни приходи – на всички; на определени данъци, което изисква мотивиране на съотношението между тях: преки-косвени; или върху доходите, богатството и потреблението; или републикански и местни. </a:t>
            </a:r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29980"/>
            <a:ext cx="12961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TR</a:t>
            </a:r>
            <a:r>
              <a:rPr lang="en-US" i="1" dirty="0" err="1"/>
              <a:t>c</a:t>
            </a:r>
            <a:r>
              <a:rPr lang="en-US" dirty="0"/>
              <a:t> </a:t>
            </a:r>
            <a:r>
              <a:rPr lang="bg-BG" dirty="0" smtClean="0"/>
              <a:t>= 45%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713875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Определянето на т.нар. „данъчна база“ на общината (</a:t>
            </a:r>
            <a:r>
              <a:rPr lang="en-US" dirty="0" err="1" smtClean="0"/>
              <a:t>Tb</a:t>
            </a:r>
            <a:r>
              <a:rPr lang="en-US" i="1" dirty="0" err="1" smtClean="0"/>
              <a:t>i</a:t>
            </a:r>
            <a:r>
              <a:rPr lang="bg-BG" i="1" dirty="0" smtClean="0"/>
              <a:t>)</a:t>
            </a:r>
            <a:r>
              <a:rPr lang="en-US" dirty="0" smtClean="0"/>
              <a:t> </a:t>
            </a:r>
            <a:r>
              <a:rPr lang="bg-BG" dirty="0" smtClean="0"/>
              <a:t>, представлява процес на определяне на онези общински активи, които носят доход и са в основата на самоиздръжката на общината. Спецификата на проблема идва от разбирането за съвкупността от „доходоносни активи“. В този смисъл могат да се застъпят различни гледища – от бруто-сума на всички активи, до нетирането им с парични общински задължения, до осъвременяването им с доходите от различни финансови активи.</a:t>
            </a:r>
            <a:endParaRPr lang="bg-BG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529209"/>
            <a:ext cx="14401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bg-BG" dirty="0"/>
              <a:t>В</a:t>
            </a:r>
            <a:r>
              <a:rPr lang="en-US" i="1" dirty="0" err="1" smtClean="0"/>
              <a:t>i</a:t>
            </a:r>
            <a:r>
              <a:rPr lang="bg-BG" i="1" dirty="0" smtClean="0"/>
              <a:t> = 100 ед.</a:t>
            </a: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2591038"/>
            <a:ext cx="266429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r>
              <a:rPr lang="bg-BG" b="1" dirty="0" smtClean="0"/>
              <a:t>С</a:t>
            </a:r>
            <a:r>
              <a:rPr lang="en-US" b="1" i="1" dirty="0" err="1" smtClean="0"/>
              <a:t>i</a:t>
            </a:r>
            <a:r>
              <a:rPr lang="bg-BG" b="1" i="1" dirty="0" smtClean="0"/>
              <a:t> </a:t>
            </a:r>
            <a:r>
              <a:rPr lang="ru-RU" b="1" dirty="0" smtClean="0"/>
              <a:t>= </a:t>
            </a:r>
            <a:r>
              <a:rPr lang="en-US" b="1" dirty="0" err="1" smtClean="0"/>
              <a:t>TR</a:t>
            </a:r>
            <a:r>
              <a:rPr lang="en-US" b="1" i="1" dirty="0" err="1" smtClean="0"/>
              <a:t>c</a:t>
            </a:r>
            <a:r>
              <a:rPr lang="ru-RU" b="1" dirty="0" smtClean="0"/>
              <a:t> </a:t>
            </a:r>
            <a:r>
              <a:rPr lang="ru-RU" b="1" dirty="0"/>
              <a:t>. </a:t>
            </a:r>
            <a:r>
              <a:rPr lang="en-US" b="1" dirty="0" err="1" smtClean="0"/>
              <a:t>Tb</a:t>
            </a:r>
            <a:r>
              <a:rPr lang="en-US" b="1" i="1" dirty="0" err="1" smtClean="0"/>
              <a:t>i</a:t>
            </a:r>
            <a:r>
              <a:rPr lang="bg-BG" b="1" i="1" dirty="0" smtClean="0"/>
              <a:t>= 45 ед.</a:t>
            </a:r>
            <a:endParaRPr lang="bg-BG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350100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Тогава „фискалния капацитет“ на общината е произведението от тези две величини</a:t>
            </a:r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4147339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Фискалните потребности (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FN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bg-BG" b="1" i="1" dirty="0" smtClean="0">
                <a:effectLst/>
                <a:latin typeface="Times New Roman"/>
                <a:ea typeface="Times New Roman"/>
              </a:rPr>
              <a:t>) </a:t>
            </a:r>
            <a:r>
              <a:rPr lang="bg-BG" dirty="0" smtClean="0"/>
              <a:t>се определят на основата на стандартните бюджетни разходи </a:t>
            </a:r>
            <a:r>
              <a:rPr lang="bg-BG" b="1" i="1" dirty="0" smtClean="0"/>
              <a:t>(</a:t>
            </a:r>
            <a:r>
              <a:rPr lang="en-US" b="1" dirty="0" smtClean="0"/>
              <a:t>B</a:t>
            </a:r>
            <a:r>
              <a:rPr lang="bg-BG" b="1" dirty="0" smtClean="0"/>
              <a:t>Е</a:t>
            </a:r>
            <a:r>
              <a:rPr lang="en-US" b="1" i="1" dirty="0" smtClean="0"/>
              <a:t>c</a:t>
            </a:r>
            <a:r>
              <a:rPr lang="bg-BG" b="1" i="1" dirty="0" smtClean="0"/>
              <a:t>)</a:t>
            </a:r>
            <a:r>
              <a:rPr lang="bg-BG" dirty="0" smtClean="0"/>
              <a:t>, които осигуряват доставката на публичното благо и броя на потребителите на това благо - 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N</a:t>
            </a:r>
            <a:r>
              <a:rPr lang="en-US" b="1" i="1" dirty="0" smtClean="0">
                <a:effectLst/>
                <a:latin typeface="Times New Roman"/>
                <a:ea typeface="Times New Roman"/>
              </a:rPr>
              <a:t>i</a:t>
            </a:r>
            <a:r>
              <a:rPr lang="bg-BG" dirty="0" smtClean="0"/>
              <a:t>. </a:t>
            </a:r>
          </a:p>
          <a:p>
            <a:pPr algn="just"/>
            <a:r>
              <a:rPr lang="bg-BG" dirty="0" smtClean="0"/>
              <a:t>Например: брой на децата в ОДЗ (т.нар. „детски грани“) и бюджетния разход за издръжката на едно дете в ОДЗ в конкретната община. Нека 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6039949" y="629980"/>
            <a:ext cx="15121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effectLst/>
                <a:latin typeface="Times New Roman"/>
                <a:ea typeface="Times New Roman"/>
              </a:rPr>
              <a:t>BE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c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 = 50 ед.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9949" y="1529209"/>
            <a:ext cx="16561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N</a:t>
            </a:r>
            <a:r>
              <a:rPr lang="en-US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i</a:t>
            </a:r>
            <a:r>
              <a:rPr lang="bg-BG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= 200 деца</a:t>
            </a:r>
            <a:endParaRPr lang="bg-BG" dirty="0"/>
          </a:p>
        </p:txBody>
      </p:sp>
      <p:sp>
        <p:nvSpPr>
          <p:cNvPr id="18" name="TextBox 17"/>
          <p:cNvSpPr txBox="1"/>
          <p:nvPr/>
        </p:nvSpPr>
        <p:spPr>
          <a:xfrm>
            <a:off x="6039949" y="2544871"/>
            <a:ext cx="273562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Times New Roman"/>
                <a:ea typeface="Times New Roman"/>
              </a:rPr>
              <a:t>FN</a:t>
            </a:r>
            <a:r>
              <a:rPr lang="en-US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i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=</a:t>
            </a:r>
            <a:r>
              <a:rPr lang="en-US" b="1" dirty="0" err="1">
                <a:solidFill>
                  <a:prstClr val="black"/>
                </a:solidFill>
                <a:latin typeface="Times New Roman"/>
                <a:ea typeface="Times New Roman"/>
              </a:rPr>
              <a:t>BE</a:t>
            </a:r>
            <a:r>
              <a:rPr lang="en-US" b="1" i="1" dirty="0" err="1">
                <a:solidFill>
                  <a:prstClr val="black"/>
                </a:solidFill>
                <a:latin typeface="Times New Roman"/>
                <a:ea typeface="Times New Roman"/>
              </a:rPr>
              <a:t>c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 . 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N</a:t>
            </a:r>
            <a:r>
              <a:rPr lang="en-US" b="1" i="1" dirty="0">
                <a:solidFill>
                  <a:prstClr val="black"/>
                </a:solidFill>
                <a:latin typeface="Times New Roman"/>
                <a:ea typeface="Times New Roman"/>
              </a:rPr>
              <a:t>i</a:t>
            </a:r>
            <a:r>
              <a:rPr lang="bg-BG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bg-BG" dirty="0" smtClean="0">
                <a:solidFill>
                  <a:prstClr val="black"/>
                </a:solidFill>
                <a:latin typeface="Times New Roman"/>
                <a:ea typeface="Times New Roman"/>
              </a:rPr>
              <a:t>= 1000 ед.</a:t>
            </a:r>
            <a:endParaRPr lang="bg-BG" dirty="0"/>
          </a:p>
        </p:txBody>
      </p:sp>
      <p:sp>
        <p:nvSpPr>
          <p:cNvPr id="19" name="TextBox 18"/>
          <p:cNvSpPr txBox="1"/>
          <p:nvPr/>
        </p:nvSpPr>
        <p:spPr>
          <a:xfrm>
            <a:off x="2411760" y="3329701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Тогава фискалната позиция на този конкретна община (по отношение на доставката на това конкретно благо е </a:t>
            </a:r>
            <a:r>
              <a:rPr lang="en-US" b="1" dirty="0" err="1"/>
              <a:t>FP</a:t>
            </a:r>
            <a:r>
              <a:rPr lang="en-US" b="1" i="1" dirty="0" err="1"/>
              <a:t>i</a:t>
            </a:r>
            <a:r>
              <a:rPr lang="en-US" b="1" dirty="0"/>
              <a:t>=</a:t>
            </a:r>
            <a:r>
              <a:rPr lang="en-US" b="1" dirty="0" err="1"/>
              <a:t>FC</a:t>
            </a:r>
            <a:r>
              <a:rPr lang="en-US" b="1" i="1" dirty="0" err="1"/>
              <a:t>i</a:t>
            </a:r>
            <a:r>
              <a:rPr lang="en-US" b="1" dirty="0"/>
              <a:t> / </a:t>
            </a:r>
            <a:r>
              <a:rPr lang="en-US" b="1" dirty="0" err="1"/>
              <a:t>FN</a:t>
            </a:r>
            <a:r>
              <a:rPr lang="en-US" b="1" i="1" dirty="0" err="1"/>
              <a:t>i</a:t>
            </a:r>
            <a:endParaRPr lang="bg-BG" dirty="0"/>
          </a:p>
        </p:txBody>
      </p:sp>
      <p:sp>
        <p:nvSpPr>
          <p:cNvPr id="20" name="TextBox 19"/>
          <p:cNvSpPr txBox="1"/>
          <p:nvPr/>
        </p:nvSpPr>
        <p:spPr>
          <a:xfrm>
            <a:off x="2699792" y="3408675"/>
            <a:ext cx="3384376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effectLst/>
                <a:latin typeface="Times New Roman"/>
                <a:ea typeface="Times New Roman"/>
              </a:rPr>
              <a:t>FP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=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FC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en-US" b="1" dirty="0" smtClean="0">
                <a:effectLst/>
                <a:latin typeface="Times New Roman"/>
                <a:ea typeface="Times New Roman"/>
              </a:rPr>
              <a:t> / </a:t>
            </a:r>
            <a:r>
              <a:rPr lang="en-US" b="1" dirty="0" err="1" smtClean="0">
                <a:effectLst/>
                <a:latin typeface="Times New Roman"/>
                <a:ea typeface="Times New Roman"/>
              </a:rPr>
              <a:t>Fn</a:t>
            </a:r>
            <a:r>
              <a:rPr lang="en-US" b="1" i="1" dirty="0" err="1" smtClean="0">
                <a:effectLst/>
                <a:latin typeface="Times New Roman"/>
                <a:ea typeface="Times New Roman"/>
              </a:rPr>
              <a:t>i</a:t>
            </a:r>
            <a:r>
              <a:rPr lang="bg-BG" b="1" i="1" dirty="0" smtClean="0">
                <a:effectLst/>
                <a:latin typeface="Times New Roman"/>
                <a:ea typeface="Times New Roman"/>
              </a:rPr>
              <a:t> = 0,045</a:t>
            </a:r>
          </a:p>
          <a:p>
            <a:r>
              <a:rPr lang="bg-BG" b="1" i="1" dirty="0" smtClean="0">
                <a:latin typeface="Times New Roman"/>
              </a:rPr>
              <a:t>Това е по-малко от 1, чийто икономически смисъл е, че общината се нуждае от допълнително финансиране.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568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9" grpId="0"/>
      <p:bldP spid="9" grpId="1"/>
      <p:bldP spid="10" grpId="0" animBg="1"/>
      <p:bldP spid="11" grpId="0" animBg="1"/>
      <p:bldP spid="12" grpId="0"/>
      <p:bldP spid="12" grpId="1"/>
      <p:bldP spid="13" grpId="0"/>
      <p:bldP spid="13" grpId="1"/>
      <p:bldP spid="15" grpId="0" animBg="1"/>
      <p:bldP spid="17" grpId="0" animBg="1"/>
      <p:bldP spid="18" grpId="0" animBg="1"/>
      <p:bldP spid="19" grpId="0"/>
      <p:bldP spid="19" grpId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3000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Идентификатор – </a:t>
            </a:r>
            <a:r>
              <a:rPr lang="bg-BG" dirty="0" smtClean="0"/>
              <a:t>ИПС 10003</a:t>
            </a:r>
            <a:endParaRPr lang="bg-BG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1560" y="6237312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1560" y="773996"/>
            <a:ext cx="0" cy="5463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1560" y="1268760"/>
            <a:ext cx="3852428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67730" y="1268760"/>
            <a:ext cx="3852428" cy="49685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1560" y="1268760"/>
            <a:ext cx="1356170" cy="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560" y="1268760"/>
            <a:ext cx="5208598" cy="49685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0526523">
            <a:off x="2652704" y="1899645"/>
            <a:ext cx="3312368" cy="302433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Arc 17"/>
          <p:cNvSpPr/>
          <p:nvPr/>
        </p:nvSpPr>
        <p:spPr>
          <a:xfrm rot="10526523">
            <a:off x="3405135" y="1107559"/>
            <a:ext cx="3312368" cy="3024336"/>
          </a:xfrm>
          <a:prstGeom prst="arc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Arc 18"/>
          <p:cNvSpPr/>
          <p:nvPr/>
        </p:nvSpPr>
        <p:spPr>
          <a:xfrm rot="10526523">
            <a:off x="2957505" y="1385583"/>
            <a:ext cx="3312368" cy="3024336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Flowchart: Connector 19"/>
          <p:cNvSpPr/>
          <p:nvPr/>
        </p:nvSpPr>
        <p:spPr>
          <a:xfrm>
            <a:off x="5748150" y="6184122"/>
            <a:ext cx="72008" cy="10638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4463988" y="6237312"/>
            <a:ext cx="128416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44951" y="6303755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Доставка на ОДЗ</a:t>
            </a:r>
            <a:endParaRPr lang="bg-BG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585" y="773996"/>
            <a:ext cx="1080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Доставка на други публични блага</a:t>
            </a:r>
            <a:endParaRPr lang="bg-BG" sz="800" dirty="0"/>
          </a:p>
        </p:txBody>
      </p:sp>
      <p:sp>
        <p:nvSpPr>
          <p:cNvPr id="26" name="Right Brace 25"/>
          <p:cNvSpPr/>
          <p:nvPr/>
        </p:nvSpPr>
        <p:spPr>
          <a:xfrm rot="16200000">
            <a:off x="4975554" y="5404663"/>
            <a:ext cx="261030" cy="1320166"/>
          </a:xfrm>
          <a:prstGeom prst="rightBrace">
            <a:avLst>
              <a:gd name="adj1" fmla="val 29184"/>
              <a:gd name="adj2" fmla="val 376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TextBox 26"/>
          <p:cNvSpPr txBox="1"/>
          <p:nvPr/>
        </p:nvSpPr>
        <p:spPr>
          <a:xfrm>
            <a:off x="4613689" y="5734390"/>
            <a:ext cx="91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субсидия</a:t>
            </a:r>
            <a:endParaRPr lang="bg-BG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2267744" y="1771257"/>
            <a:ext cx="720080" cy="33855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800" dirty="0" smtClean="0"/>
              <a:t>Глобална сума</a:t>
            </a:r>
            <a:endParaRPr lang="bg-BG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1829704" y="2281173"/>
            <a:ext cx="79208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800" dirty="0" smtClean="0"/>
              <a:t>Целева</a:t>
            </a:r>
          </a:p>
          <a:p>
            <a:r>
              <a:rPr lang="bg-BG" sz="800" dirty="0" smtClean="0"/>
              <a:t>субсидия</a:t>
            </a:r>
            <a:endParaRPr lang="bg-BG" sz="8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987824" y="4365104"/>
            <a:ext cx="0" cy="183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19872" y="3933056"/>
            <a:ext cx="0" cy="230425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07904" y="3505654"/>
            <a:ext cx="36004" cy="273165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987824" y="5445224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ight Arrow 33"/>
          <p:cNvSpPr/>
          <p:nvPr/>
        </p:nvSpPr>
        <p:spPr>
          <a:xfrm>
            <a:off x="2987824" y="5842112"/>
            <a:ext cx="7200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ight Brace 34"/>
          <p:cNvSpPr/>
          <p:nvPr/>
        </p:nvSpPr>
        <p:spPr>
          <a:xfrm rot="5400000">
            <a:off x="3242516" y="6035810"/>
            <a:ext cx="228697" cy="7380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TextBox 37"/>
          <p:cNvSpPr txBox="1"/>
          <p:nvPr/>
        </p:nvSpPr>
        <p:spPr>
          <a:xfrm>
            <a:off x="2987824" y="63963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Недостиг до планираното равнище</a:t>
            </a:r>
            <a:endParaRPr lang="bg-BG" sz="800" dirty="0"/>
          </a:p>
        </p:txBody>
      </p:sp>
      <p:sp>
        <p:nvSpPr>
          <p:cNvPr id="39" name="Oval 38"/>
          <p:cNvSpPr/>
          <p:nvPr/>
        </p:nvSpPr>
        <p:spPr>
          <a:xfrm>
            <a:off x="3563888" y="6064745"/>
            <a:ext cx="432048" cy="244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 smtClean="0"/>
              <a:t>Е</a:t>
            </a:r>
            <a:r>
              <a:rPr lang="bg-BG" sz="1000" baseline="-25000" dirty="0" smtClean="0"/>
              <a:t>н</a:t>
            </a:r>
            <a:endParaRPr lang="bg-BG" sz="1000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2717793" y="6064746"/>
            <a:ext cx="540059" cy="2862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000" dirty="0" smtClean="0"/>
              <a:t>Е</a:t>
            </a:r>
            <a:r>
              <a:rPr lang="bg-BG" sz="1000" baseline="-25000" dirty="0" smtClean="0"/>
              <a:t>о</a:t>
            </a:r>
            <a:endParaRPr lang="bg-BG" sz="1000" baseline="-25000" dirty="0"/>
          </a:p>
        </p:txBody>
      </p:sp>
      <p:sp>
        <p:nvSpPr>
          <p:cNvPr id="41" name="Curved Up Arrow 40"/>
          <p:cNvSpPr/>
          <p:nvPr/>
        </p:nvSpPr>
        <p:spPr>
          <a:xfrm>
            <a:off x="3356864" y="6308939"/>
            <a:ext cx="1749205" cy="3182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pic>
        <p:nvPicPr>
          <p:cNvPr id="42" name="ИПС 010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43350" y="1478880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644521" y="980728"/>
            <a:ext cx="314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 smtClean="0"/>
              <a:t>Субсидиране - графичен анализ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42059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0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80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8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89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95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11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2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128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34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142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148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154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16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168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168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169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17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7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17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7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176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177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178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79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180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18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3" grpId="0"/>
      <p:bldP spid="24" grpId="0"/>
      <p:bldP spid="26" grpId="0" animBg="1"/>
      <p:bldP spid="27" grpId="0"/>
      <p:bldP spid="28" grpId="0" animBg="1"/>
      <p:bldP spid="29" grpId="0" animBg="1"/>
      <p:bldP spid="33" grpId="0" animBg="1"/>
      <p:bldP spid="34" grpId="0" animBg="1"/>
      <p:bldP spid="35" grpId="0" animBg="1"/>
      <p:bldP spid="38" grpId="0"/>
      <p:bldP spid="39" grpId="0" animBg="1"/>
      <p:bldP spid="40" grpId="0" animBg="1"/>
      <p:bldP spid="41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623695" y="4118610"/>
            <a:ext cx="3314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1623695" y="1797685"/>
            <a:ext cx="0" cy="23202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623695" y="3203575"/>
            <a:ext cx="262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2995295" y="1797685"/>
            <a:ext cx="0" cy="23202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309495" y="3203575"/>
            <a:ext cx="0" cy="9144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1095" y="3203575"/>
            <a:ext cx="0" cy="91440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880995" y="1797685"/>
            <a:ext cx="914400" cy="16344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1737995" y="2746375"/>
            <a:ext cx="13716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336"/>
          <p:cNvSpPr txBox="1">
            <a:spLocks noChangeArrowheads="1"/>
          </p:cNvSpPr>
          <p:nvPr/>
        </p:nvSpPr>
        <p:spPr bwMode="auto">
          <a:xfrm>
            <a:off x="1737995" y="26320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1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337"/>
          <p:cNvSpPr txBox="1">
            <a:spLocks noChangeArrowheads="1"/>
          </p:cNvSpPr>
          <p:nvPr/>
        </p:nvSpPr>
        <p:spPr bwMode="auto">
          <a:xfrm>
            <a:off x="3223895" y="22891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2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325"/>
          <p:cNvSpPr txBox="1">
            <a:spLocks noChangeArrowheads="1"/>
          </p:cNvSpPr>
          <p:nvPr/>
        </p:nvSpPr>
        <p:spPr bwMode="auto">
          <a:xfrm>
            <a:off x="4481195" y="389001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Q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 Box 340"/>
          <p:cNvSpPr txBox="1">
            <a:spLocks noChangeArrowheads="1"/>
          </p:cNvSpPr>
          <p:nvPr/>
        </p:nvSpPr>
        <p:spPr bwMode="auto">
          <a:xfrm>
            <a:off x="1280795" y="17976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P</a:t>
            </a:r>
            <a:r>
              <a:rPr lang="en-US" sz="1100" baseline="-25000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331"/>
          <p:cNvSpPr txBox="1">
            <a:spLocks noChangeArrowheads="1"/>
          </p:cNvSpPr>
          <p:nvPr/>
        </p:nvSpPr>
        <p:spPr bwMode="auto">
          <a:xfrm>
            <a:off x="4138295" y="31692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S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Text Box 320"/>
          <p:cNvSpPr txBox="1">
            <a:spLocks noChangeArrowheads="1"/>
          </p:cNvSpPr>
          <p:nvPr/>
        </p:nvSpPr>
        <p:spPr bwMode="auto">
          <a:xfrm>
            <a:off x="1395095" y="4004310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O</a:t>
            </a:r>
            <a:endParaRPr lang="bg-BG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Text Box 330"/>
          <p:cNvSpPr txBox="1">
            <a:spLocks noChangeArrowheads="1"/>
          </p:cNvSpPr>
          <p:nvPr/>
        </p:nvSpPr>
        <p:spPr bwMode="auto">
          <a:xfrm>
            <a:off x="1166495" y="308927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effectLst/>
                <a:latin typeface="Calibri"/>
                <a:ea typeface="Calibri"/>
                <a:cs typeface="Times New Roman"/>
              </a:rPr>
              <a:t>P</a:t>
            </a:r>
            <a:r>
              <a:rPr lang="en-US" sz="1100" baseline="-25000" dirty="0" err="1">
                <a:effectLst/>
                <a:latin typeface="Calibri"/>
                <a:ea typeface="Calibri"/>
                <a:cs typeface="Times New Roman"/>
              </a:rPr>
              <a:t>const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Text Box 321"/>
          <p:cNvSpPr txBox="1">
            <a:spLocks noChangeArrowheads="1"/>
          </p:cNvSpPr>
          <p:nvPr/>
        </p:nvSpPr>
        <p:spPr bwMode="auto">
          <a:xfrm>
            <a:off x="1966595" y="411861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Q</a:t>
            </a:r>
            <a:r>
              <a:rPr lang="en-US" sz="1100" baseline="30000" dirty="0">
                <a:effectLst/>
                <a:latin typeface="Calibri"/>
                <a:ea typeface="Calibri"/>
                <a:cs typeface="Times New Roman"/>
              </a:rPr>
              <a:t>D1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Text Box 323"/>
          <p:cNvSpPr txBox="1">
            <a:spLocks noChangeArrowheads="1"/>
          </p:cNvSpPr>
          <p:nvPr/>
        </p:nvSpPr>
        <p:spPr bwMode="auto">
          <a:xfrm>
            <a:off x="3566795" y="408432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Q</a:t>
            </a:r>
            <a:r>
              <a:rPr lang="en-US" sz="1100" baseline="30000" dirty="0">
                <a:effectLst/>
                <a:latin typeface="Calibri"/>
                <a:ea typeface="Calibri"/>
                <a:cs typeface="Times New Roman"/>
              </a:rPr>
              <a:t>D2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Text Box 324"/>
          <p:cNvSpPr txBox="1">
            <a:spLocks noChangeArrowheads="1"/>
          </p:cNvSpPr>
          <p:nvPr/>
        </p:nvSpPr>
        <p:spPr bwMode="auto">
          <a:xfrm>
            <a:off x="2766695" y="408432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 err="1">
                <a:effectLst/>
                <a:latin typeface="Calibri"/>
                <a:ea typeface="Calibri"/>
                <a:cs typeface="Times New Roman"/>
              </a:rPr>
              <a:t>Q</a:t>
            </a:r>
            <a:r>
              <a:rPr lang="en-US" sz="1100" baseline="30000" dirty="0" err="1">
                <a:effectLst/>
                <a:latin typeface="Calibri"/>
                <a:ea typeface="Calibri"/>
                <a:cs typeface="Times New Roman"/>
              </a:rPr>
              <a:t>Dreg</a:t>
            </a:r>
            <a:r>
              <a:rPr lang="en-US" sz="1100" baseline="-25000" dirty="0" err="1">
                <a:effectLst/>
                <a:latin typeface="Calibri"/>
                <a:ea typeface="Calibri"/>
                <a:cs typeface="Times New Roman"/>
              </a:rPr>
              <a:t>PG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332"/>
          <p:cNvSpPr txBox="1">
            <a:spLocks noChangeArrowheads="1"/>
          </p:cNvSpPr>
          <p:nvPr/>
        </p:nvSpPr>
        <p:spPr bwMode="auto">
          <a:xfrm>
            <a:off x="3566795" y="29406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2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4" name="Text Box 333"/>
          <p:cNvSpPr txBox="1">
            <a:spLocks noChangeArrowheads="1"/>
          </p:cNvSpPr>
          <p:nvPr/>
        </p:nvSpPr>
        <p:spPr bwMode="auto">
          <a:xfrm>
            <a:off x="2195195" y="29406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1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xt Box 334"/>
          <p:cNvSpPr txBox="1">
            <a:spLocks noChangeArrowheads="1"/>
          </p:cNvSpPr>
          <p:nvPr/>
        </p:nvSpPr>
        <p:spPr bwMode="auto">
          <a:xfrm>
            <a:off x="2766695" y="29406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E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8" name="Text Box 338"/>
          <p:cNvSpPr txBox="1">
            <a:spLocks noChangeArrowheads="1"/>
          </p:cNvSpPr>
          <p:nvPr/>
        </p:nvSpPr>
        <p:spPr bwMode="auto">
          <a:xfrm>
            <a:off x="2652395" y="236918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D</a:t>
            </a:r>
            <a:r>
              <a:rPr lang="en-US" sz="1100" baseline="-25000" dirty="0">
                <a:effectLst/>
                <a:latin typeface="Calibri"/>
                <a:ea typeface="Calibri"/>
                <a:cs typeface="Times New Roman"/>
              </a:rPr>
              <a:t>reg</a:t>
            </a:r>
            <a:endParaRPr lang="bg-BG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37795" y="196334"/>
            <a:ext cx="3096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bg-BG" dirty="0"/>
              <a:t>Идентификатор – ИПСД10004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bg-BG" altLang="bg-BG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152400" y="589747"/>
            <a:ext cx="18054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bg-BG" altLang="bg-BG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Теорема на Оейтс</a:t>
            </a:r>
            <a:endParaRPr kumimoji="0" lang="bg-BG" altLang="bg-BG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2995295" y="1969135"/>
            <a:ext cx="685800" cy="1234440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ight Triangle 34"/>
          <p:cNvSpPr/>
          <p:nvPr/>
        </p:nvSpPr>
        <p:spPr>
          <a:xfrm rot="10800000">
            <a:off x="2309495" y="3203575"/>
            <a:ext cx="685800" cy="594995"/>
          </a:xfrm>
          <a:prstGeom prst="rt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ИПС 010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6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6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45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49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53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7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62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90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92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96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00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01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13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  <p:bldP spid="33" grpId="0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bg-BG" altLang="bg-BG" sz="2800" i="1" smtClean="0">
                <a:solidFill>
                  <a:schemeClr val="accent2"/>
                </a:solidFill>
                <a:latin typeface="Times New Roman" pitchFamily="18" charset="0"/>
              </a:rPr>
              <a:t>... или “гласуване с краката”...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bg-BG" altLang="bg-BG" sz="2400" smtClean="0">
                <a:latin typeface="Times New Roman" pitchFamily="18" charset="0"/>
              </a:rPr>
              <a:t>Основно предположение в модела на Тибо: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bg-BG" altLang="bg-BG" sz="2000" smtClean="0">
                <a:latin typeface="Times New Roman" pitchFamily="18" charset="0"/>
              </a:rPr>
              <a:t>Съществуват достатъчно на брой общини, всяка от които представя различно меню от публични блага и бюджетните разходи за тяхното създаване. В този случай всеки субект ще се локализира в общината, която му предлага структура и равнище на предлагане на благата, отговарящи или сходни на неговите собствени предпочитания. Така отпада необходимостта за истинно разкриване на предпочитанията (основния недостатък на модела на Самуелсън).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bg-BG" altLang="bg-BG" sz="2000" smtClean="0">
                <a:latin typeface="Times New Roman" pitchFamily="18" charset="0"/>
              </a:rPr>
              <a:t>Същевременно конкуренцията между общините ги принуждава да предлагат набор от публични блага с възможно минималните разходи по тяхното създаване, което кореспондира с възможността да се определят по-ниски равнища на данъци в тази община (за създаването на този набор блага).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bg-BG" altLang="bg-BG" sz="2000" smtClean="0">
              <a:latin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r>
              <a:rPr lang="bg-BG" altLang="bg-BG" sz="2000" smtClean="0">
                <a:latin typeface="Times New Roman" pitchFamily="18" charset="0"/>
              </a:rPr>
              <a:t>Извод: това по същество е един пазарен подход към децентрализацията на публичния избор, който води до ефективно разпределение на ресурсите в публичния сектор</a:t>
            </a:r>
          </a:p>
        </p:txBody>
      </p:sp>
    </p:spTree>
    <p:extLst>
      <p:ext uri="{BB962C8B-B14F-4D97-AF65-F5344CB8AC3E}">
        <p14:creationId xmlns:p14="http://schemas.microsoft.com/office/powerpoint/2010/main" val="246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smtClean="0">
                <a:solidFill>
                  <a:schemeClr val="accent2"/>
                </a:solidFill>
              </a:rPr>
              <a:t>Оптимален размер на общината,</a:t>
            </a:r>
            <a:br>
              <a:rPr lang="bg-BG" sz="4000" smtClean="0">
                <a:solidFill>
                  <a:schemeClr val="accent2"/>
                </a:solidFill>
              </a:rPr>
            </a:br>
            <a:r>
              <a:rPr lang="bg-BG" sz="4000" smtClean="0">
                <a:solidFill>
                  <a:schemeClr val="accent2"/>
                </a:solidFill>
              </a:rPr>
              <a:t>фискална позиция на общината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altLang="bg-BG" sz="2400" smtClean="0">
                <a:latin typeface="Times New Roman" pitchFamily="18" charset="0"/>
              </a:rPr>
              <a:t>Клубна теория на Бюкянън:</a:t>
            </a:r>
          </a:p>
          <a:p>
            <a:pPr lvl="1" eaLnBrk="1" hangingPunct="1"/>
            <a:r>
              <a:rPr lang="bg-BG" altLang="bg-BG" sz="2400" smtClean="0">
                <a:latin typeface="Times New Roman" pitchFamily="18" charset="0"/>
              </a:rPr>
              <a:t>Графична интерпретация...</a:t>
            </a:r>
          </a:p>
          <a:p>
            <a:pPr eaLnBrk="1" hangingPunct="1"/>
            <a:endParaRPr lang="bg-BG" altLang="bg-BG" sz="2400" smtClean="0">
              <a:latin typeface="Times New Roman" pitchFamily="18" charset="0"/>
            </a:endParaRPr>
          </a:p>
          <a:p>
            <a:pPr eaLnBrk="1" hangingPunct="1"/>
            <a:r>
              <a:rPr lang="bg-BG" altLang="bg-BG" sz="2400" smtClean="0">
                <a:latin typeface="Times New Roman" pitchFamily="18" charset="0"/>
              </a:rPr>
              <a:t>Фискалната позиция (състояние) на общината: величина, която характеризира нейната способност да предложи дадено количество публични блага на своите жители. Определя се от:</a:t>
            </a:r>
          </a:p>
          <a:p>
            <a:pPr lvl="1" eaLnBrk="1" hangingPunct="1"/>
            <a:r>
              <a:rPr lang="bg-BG" altLang="bg-BG" sz="2000" smtClean="0">
                <a:latin typeface="Times New Roman" pitchFamily="18" charset="0"/>
              </a:rPr>
              <a:t>фискалния капацитет (т.е. от възможностите да генерира данъчни приходи) и </a:t>
            </a:r>
          </a:p>
          <a:p>
            <a:pPr lvl="1" eaLnBrk="1" hangingPunct="1"/>
            <a:r>
              <a:rPr lang="bg-BG" altLang="bg-BG" sz="2000" smtClean="0">
                <a:latin typeface="Times New Roman" pitchFamily="18" charset="0"/>
              </a:rPr>
              <a:t>фискалните разходи, които трябва да се направят, за да се постигне определен национален стандарт в потреблението на местни публични блага.</a:t>
            </a:r>
          </a:p>
          <a:p>
            <a:pPr eaLnBrk="1" hangingPunct="1"/>
            <a:endParaRPr lang="bg-BG" altLang="bg-BG" sz="2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3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873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Финансиране </a:t>
            </a:r>
            <a:b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на местните публични блага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bg-BG" altLang="bg-BG" sz="2000" smtClean="0"/>
              <a:t>Структура на темата: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2000" smtClean="0"/>
          </a:p>
          <a:p>
            <a:pPr marL="0" indent="0" eaLnBrk="1" hangingPunct="1">
              <a:lnSpc>
                <a:spcPct val="80000"/>
              </a:lnSpc>
            </a:pPr>
            <a:r>
              <a:rPr lang="bg-BG" altLang="bg-BG" sz="2000" smtClean="0"/>
              <a:t>Правило за образуване размерите на таксите: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Теоретичен модел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Приложен модел (по ЗМДТ)</a:t>
            </a:r>
          </a:p>
          <a:p>
            <a:pPr lvl="1" eaLnBrk="1" hangingPunct="1">
              <a:lnSpc>
                <a:spcPct val="80000"/>
              </a:lnSpc>
            </a:pPr>
            <a:endParaRPr lang="bg-BG" altLang="bg-BG" sz="1800" smtClean="0"/>
          </a:p>
          <a:p>
            <a:pPr marL="0" indent="0" eaLnBrk="1" hangingPunct="1">
              <a:lnSpc>
                <a:spcPct val="80000"/>
              </a:lnSpc>
            </a:pPr>
            <a:r>
              <a:rPr lang="bg-BG" altLang="bg-BG" sz="2000" smtClean="0"/>
              <a:t>Определяне размера на субсидиите: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Определяне фискалната позиция на общината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Теоретични модели, графична интерпретация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Приложен модел (ф-ла за определяне)</a:t>
            </a:r>
          </a:p>
          <a:p>
            <a:pPr lvl="1" eaLnBrk="1" hangingPunct="1">
              <a:lnSpc>
                <a:spcPct val="80000"/>
              </a:lnSpc>
            </a:pPr>
            <a:r>
              <a:rPr lang="bg-BG" altLang="bg-BG" sz="1800" smtClean="0"/>
              <a:t>Макроикономическа интерпретация:</a:t>
            </a:r>
          </a:p>
          <a:p>
            <a:pPr lvl="2" eaLnBrk="1" hangingPunct="1">
              <a:lnSpc>
                <a:spcPct val="80000"/>
              </a:lnSpc>
            </a:pPr>
            <a:r>
              <a:rPr lang="bg-BG" altLang="bg-BG" sz="1500" smtClean="0"/>
              <a:t>СНС (методология)</a:t>
            </a:r>
          </a:p>
          <a:p>
            <a:pPr lvl="2" eaLnBrk="1" hangingPunct="1">
              <a:lnSpc>
                <a:spcPct val="80000"/>
              </a:lnSpc>
            </a:pPr>
            <a:r>
              <a:rPr lang="bg-BG" altLang="bg-BG" sz="1500" smtClean="0"/>
              <a:t>БВП (влияние)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</a:pPr>
            <a:endParaRPr lang="bg-BG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3197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2614</Words>
  <Application>Microsoft Office PowerPoint</Application>
  <PresentationFormat>On-screen Show (4:3)</PresentationFormat>
  <Paragraphs>323</Paragraphs>
  <Slides>30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Тема № 10: ФИСКАЛНА ДЕЦЕНТРАЛИЗАЦИЯ</vt:lpstr>
      <vt:lpstr>Фискална децентрализация</vt:lpstr>
      <vt:lpstr>Фискална децентрализация  </vt:lpstr>
      <vt:lpstr>PowerPoint Presentation</vt:lpstr>
      <vt:lpstr>PowerPoint Presentation</vt:lpstr>
      <vt:lpstr>PowerPoint Presentation</vt:lpstr>
      <vt:lpstr>... или “гласуване с краката”...</vt:lpstr>
      <vt:lpstr>Оптимален размер на общината, фискална позиция на общината</vt:lpstr>
      <vt:lpstr>Финансиране  на местните публични блага</vt:lpstr>
      <vt:lpstr>Финансиране – източници </vt:lpstr>
      <vt:lpstr>Принципи (задачи) на данъчното облагане</vt:lpstr>
      <vt:lpstr>Финансиране – източници </vt:lpstr>
      <vt:lpstr>Местни данъци</vt:lpstr>
      <vt:lpstr>ЗАКОН ЗА МЕСТНИТЕ ДАНЪЦИ И ТАКСИ </vt:lpstr>
      <vt:lpstr>Местни такси</vt:lpstr>
      <vt:lpstr>Определяне на размера на таксите</vt:lpstr>
      <vt:lpstr>Фискална позиция на общината</vt:lpstr>
      <vt:lpstr>Фискална позиция на общината: определяне (измерване)</vt:lpstr>
      <vt:lpstr>Финансиране – такси</vt:lpstr>
      <vt:lpstr>„Клубни“ стоки</vt:lpstr>
      <vt:lpstr>„Задръстени“ местни блага</vt:lpstr>
      <vt:lpstr>Делими местни блага</vt:lpstr>
      <vt:lpstr>Частни (с локален характер) блага</vt:lpstr>
      <vt:lpstr>ОБОБЩЕНИЕ:  </vt:lpstr>
      <vt:lpstr>Финансиране - субсидии</vt:lpstr>
      <vt:lpstr>Графична интерпретация на: Допълваща субсидия без лимит за използване </vt:lpstr>
      <vt:lpstr>Графична интерпретация на:  Пълни субсидии</vt:lpstr>
      <vt:lpstr>Макро-интерпретация</vt:lpstr>
      <vt:lpstr>СНС</vt:lpstr>
      <vt:lpstr>Методи за определяне на субсидиите за общините </vt:lpstr>
    </vt:vector>
  </TitlesOfParts>
  <Company>UNWE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zala 4037</dc:creator>
  <cp:lastModifiedBy>V.Trifonova</cp:lastModifiedBy>
  <cp:revision>17</cp:revision>
  <dcterms:created xsi:type="dcterms:W3CDTF">2013-12-07T14:12:48Z</dcterms:created>
  <dcterms:modified xsi:type="dcterms:W3CDTF">2017-05-27T17:31:54Z</dcterms:modified>
</cp:coreProperties>
</file>