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6" r:id="rId2"/>
    <p:sldId id="283" r:id="rId3"/>
    <p:sldId id="257" r:id="rId4"/>
    <p:sldId id="290" r:id="rId5"/>
    <p:sldId id="292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264" r:id="rId14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 varScale="1">
        <p:scale>
          <a:sx n="82" d="100"/>
          <a:sy n="82" d="100"/>
        </p:scale>
        <p:origin x="-102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57BCC-A6F9-44FC-85DB-990EC53240BA}" type="datetimeFigureOut">
              <a:rPr lang="bg-BG" smtClean="0"/>
              <a:pPr/>
              <a:t>29.03.2013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B06B9F-9AA1-4C5D-B890-3F219646463E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06B9F-9AA1-4C5D-B890-3F219646463E}" type="slidenum">
              <a:rPr lang="bg-BG" smtClean="0"/>
              <a:pPr/>
              <a:t>1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D732-584F-4F9F-AECC-C9F87E855B58}" type="datetime1">
              <a:rPr lang="bg-BG" smtClean="0"/>
              <a:pPr/>
              <a:t>29.03.2013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6EFE7-03E1-4C7C-85FB-21925765F33A}" type="datetime1">
              <a:rPr lang="bg-BG" smtClean="0"/>
              <a:pPr/>
              <a:t>29.03.2013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4117C-037E-434C-8CB4-2621FA0AADC6}" type="datetime1">
              <a:rPr lang="bg-BG" smtClean="0"/>
              <a:pPr/>
              <a:t>29.03.2013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E471C-9E88-4003-AC9C-E96346E909AC}" type="datetime1">
              <a:rPr lang="bg-BG" smtClean="0"/>
              <a:pPr/>
              <a:t>29.03.2013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8E9C-B75E-4683-9912-C89D0092B15E}" type="datetime1">
              <a:rPr lang="bg-BG" smtClean="0"/>
              <a:pPr/>
              <a:t>29.03.2013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3565-04FF-446A-BAD0-C3C1322FAB23}" type="datetime1">
              <a:rPr lang="bg-BG" smtClean="0"/>
              <a:pPr/>
              <a:t>29.03.2013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062C-C563-49B5-98B1-78ADD722D269}" type="datetime1">
              <a:rPr lang="bg-BG" smtClean="0"/>
              <a:pPr/>
              <a:t>29.03.2013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F0EE-2D6B-421F-8181-3F39BA733BAB}" type="datetime1">
              <a:rPr lang="bg-BG" smtClean="0"/>
              <a:pPr/>
              <a:t>29.03.2013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F7F2-780A-4C3C-9B4A-B7518B2DBDC0}" type="datetime1">
              <a:rPr lang="bg-BG" smtClean="0"/>
              <a:pPr/>
              <a:t>29.03.2013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BCED-DCDD-4CAF-9EA2-2E0E79A0C723}" type="datetime1">
              <a:rPr lang="bg-BG" smtClean="0"/>
              <a:pPr/>
              <a:t>29.03.2013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37A83-34CE-4939-9131-32E5DF76B8DC}" type="datetime1">
              <a:rPr lang="bg-BG" smtClean="0"/>
              <a:pPr/>
              <a:t>29.03.2013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B3D1FA3-9D17-49D9-9C3F-5A86E5776C95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211CFD-630A-4000-874E-45EFABFFAC93}" type="datetime1">
              <a:rPr lang="bg-BG" smtClean="0"/>
              <a:pPr/>
              <a:t>29.03.2013</a:t>
            </a:fld>
            <a:endParaRPr lang="bg-B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3D1FA3-9D17-49D9-9C3F-5A86E5776C95}" type="slidenum">
              <a:rPr lang="bg-BG" smtClean="0"/>
              <a:pPr/>
              <a:t>‹#›</a:t>
            </a:fld>
            <a:endParaRPr lang="bg-BG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071810"/>
            <a:ext cx="7851648" cy="307183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mtClean="0">
                <a:solidFill>
                  <a:schemeClr val="tx1"/>
                </a:solidFill>
              </a:rPr>
              <a:t/>
            </a:r>
            <a:br>
              <a:rPr lang="en-US" smtClean="0">
                <a:solidFill>
                  <a:schemeClr val="tx1"/>
                </a:solidFill>
              </a:rPr>
            </a:br>
            <a:r>
              <a:rPr lang="bg-BG" smtClean="0">
                <a:solidFill>
                  <a:schemeClr val="tx1"/>
                </a:solidFill>
              </a:rPr>
              <a:t>МЕТОД НА ПАЗАРНИТЕ СРАВНЕНИЯ И ФУНДАМЕНТАЛНИТЕ ПРОМЕНЛИВИ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5286388"/>
            <a:ext cx="7854696" cy="857256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bg-BG" smtClean="0"/>
              <a:t>доц. д-р </a:t>
            </a:r>
            <a:r>
              <a:rPr lang="bg-BG" dirty="0"/>
              <a:t>Любомир Тодоров, УНСС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1000108"/>
          </a:xfrm>
        </p:spPr>
        <p:txBody>
          <a:bodyPr>
            <a:normAutofit fontScale="90000"/>
          </a:bodyPr>
          <a:lstStyle/>
          <a:p>
            <a:r>
              <a:rPr lang="bg-BG" sz="4000" b="1" smtClean="0"/>
              <a:t>Теоретичен модел на </a:t>
            </a:r>
            <a:r>
              <a:rPr lang="bg-BG" sz="4000" b="1" smtClean="0"/>
              <a:t>коефициента </a:t>
            </a:r>
            <a:r>
              <a:rPr lang="bg-BG" sz="4000" b="1" smtClean="0"/>
              <a:t> </a:t>
            </a:r>
            <a:r>
              <a:rPr lang="bg-BG" sz="4000" b="1" smtClean="0"/>
              <a:t>(</a:t>
            </a:r>
            <a:r>
              <a:rPr lang="en-US" sz="4000" b="1" smtClean="0"/>
              <a:t>p/b</a:t>
            </a:r>
            <a:r>
              <a:rPr lang="bg-BG" sz="4000" b="1" smtClean="0"/>
              <a:t>)</a:t>
            </a:r>
            <a:r>
              <a:rPr lang="bg-BG" smtClean="0"/>
              <a:t/>
            </a:r>
            <a:br>
              <a:rPr lang="bg-BG" smtClean="0"/>
            </a:b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bg-BG" smtClean="0"/>
          </a:p>
          <a:p>
            <a:pPr>
              <a:buNone/>
            </a:pPr>
            <a:endParaRPr lang="bg-BG" smtClean="0"/>
          </a:p>
          <a:p>
            <a:pPr>
              <a:buNone/>
            </a:pPr>
            <a:endParaRPr lang="bg-BG" sz="2200" smtClean="0"/>
          </a:p>
          <a:p>
            <a:pPr>
              <a:buNone/>
            </a:pPr>
            <a:r>
              <a:rPr lang="bg-BG" sz="2200" smtClean="0"/>
              <a:t>Пример</a:t>
            </a:r>
            <a:r>
              <a:rPr lang="bg-BG" sz="2200" smtClean="0"/>
              <a:t>: Компанията „</a:t>
            </a:r>
            <a:r>
              <a:rPr lang="en-US" sz="2200" smtClean="0"/>
              <a:t>Y</a:t>
            </a:r>
            <a:r>
              <a:rPr lang="bg-BG" sz="2200" smtClean="0"/>
              <a:t>” има следните показатели в края </a:t>
            </a:r>
            <a:r>
              <a:rPr lang="bg-BG" sz="2200" smtClean="0"/>
              <a:t>на </a:t>
            </a:r>
            <a:r>
              <a:rPr lang="bg-BG" sz="2200" smtClean="0"/>
              <a:t>2012г.</a:t>
            </a:r>
          </a:p>
          <a:p>
            <a:pPr>
              <a:buNone/>
            </a:pPr>
            <a:endParaRPr lang="bg-BG" sz="2200" smtClean="0"/>
          </a:p>
          <a:p>
            <a:pPr>
              <a:buNone/>
            </a:pPr>
            <a:endParaRPr lang="bg-BG" sz="2200" smtClean="0"/>
          </a:p>
          <a:p>
            <a:pPr>
              <a:buNone/>
            </a:pPr>
            <a:endParaRPr lang="bg-BG" sz="2200" smtClean="0"/>
          </a:p>
          <a:p>
            <a:pPr>
              <a:buNone/>
            </a:pPr>
            <a:endParaRPr lang="bg-BG" sz="2200" smtClean="0"/>
          </a:p>
          <a:p>
            <a:pPr>
              <a:buNone/>
            </a:pPr>
            <a:endParaRPr lang="bg-BG" sz="2200" smtClean="0"/>
          </a:p>
          <a:p>
            <a:pPr>
              <a:buNone/>
            </a:pPr>
            <a:endParaRPr lang="bg-BG" sz="2200" smtClean="0"/>
          </a:p>
          <a:p>
            <a:pPr>
              <a:buNone/>
            </a:pPr>
            <a:endParaRPr lang="bg-BG" sz="2200" smtClean="0"/>
          </a:p>
          <a:p>
            <a:pPr>
              <a:buNone/>
            </a:pPr>
            <a:endParaRPr lang="bg-BG" sz="2200" smtClean="0"/>
          </a:p>
          <a:p>
            <a:pPr>
              <a:buNone/>
            </a:pPr>
            <a:endParaRPr lang="bg-BG" sz="2200" smtClean="0"/>
          </a:p>
          <a:p>
            <a:pPr>
              <a:buNone/>
            </a:pPr>
            <a:r>
              <a:rPr lang="bg-BG" sz="2200" smtClean="0"/>
              <a:t>		</a:t>
            </a:r>
          </a:p>
          <a:p>
            <a:pPr>
              <a:buNone/>
            </a:pPr>
            <a:r>
              <a:rPr lang="bg-BG" sz="2200" smtClean="0"/>
              <a:t>	</a:t>
            </a:r>
            <a:r>
              <a:rPr lang="bg-BG" sz="2200" smtClean="0"/>
              <a:t>	Да </a:t>
            </a:r>
            <a:r>
              <a:rPr lang="bg-BG" sz="2200" smtClean="0"/>
              <a:t>се определи теоретичния </a:t>
            </a:r>
            <a:r>
              <a:rPr lang="en-US" sz="2200" smtClean="0"/>
              <a:t>p/b</a:t>
            </a:r>
            <a:r>
              <a:rPr lang="bg-BG" sz="2200" smtClean="0"/>
              <a:t>-коефициент и справедливата цена на акциите на компанията, при положение, че се очаква възвръщаемост на собствения капитал за следващата година </a:t>
            </a:r>
            <a:r>
              <a:rPr lang="en-US" sz="2200" smtClean="0"/>
              <a:t>ROE = 20%,</a:t>
            </a:r>
            <a:r>
              <a:rPr lang="bg-BG" sz="2200" smtClean="0"/>
              <a:t> годишен темп на прираст на нетната печалба и на дивидентите </a:t>
            </a:r>
            <a:r>
              <a:rPr lang="en-US" sz="2200" smtClean="0"/>
              <a:t>g = 3%</a:t>
            </a:r>
            <a:r>
              <a:rPr lang="bg-BG" sz="2200" smtClean="0"/>
              <a:t>. Безрисковата норма на възвръщаемост е 7%, а средната възвръщаемост на капиталовия пазар е 12,4%.</a:t>
            </a:r>
          </a:p>
          <a:p>
            <a:pPr>
              <a:buNone/>
            </a:pPr>
            <a:endParaRPr lang="bg-BG" sz="2200" smtClean="0"/>
          </a:p>
          <a:p>
            <a:pPr>
              <a:buNone/>
            </a:pPr>
            <a:endParaRPr lang="bg-BG" sz="22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mtClean="0"/>
              <a:pPr/>
              <a:t>10</a:t>
            </a:fld>
            <a:endParaRPr lang="bg-BG"/>
          </a:p>
        </p:txBody>
      </p:sp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214282" y="928670"/>
          <a:ext cx="3571900" cy="800104"/>
        </p:xfrm>
        <a:graphic>
          <a:graphicData uri="http://schemas.openxmlformats.org/presentationml/2006/ole">
            <p:oleObj spid="_x0000_s49154" name="Equation" r:id="rId3" imgW="2298600" imgH="457200" progId="Equation.DSMT4">
              <p:embed/>
            </p:oleObj>
          </a:graphicData>
        </a:graphic>
      </p:graphicFrame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4214810" y="928670"/>
          <a:ext cx="3714776" cy="857256"/>
        </p:xfrm>
        <a:graphic>
          <a:graphicData uri="http://schemas.openxmlformats.org/presentationml/2006/ole">
            <p:oleObj spid="_x0000_s49155" name="Equation" r:id="rId4" imgW="2031840" imgH="431640" progId="Equation.DSMT4">
              <p:embed/>
            </p:oleObj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57224" y="2357430"/>
          <a:ext cx="7072362" cy="2643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1429"/>
                <a:gridCol w="1850933"/>
              </a:tblGrid>
              <a:tr h="3304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Показатели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стойност</a:t>
                      </a:r>
                    </a:p>
                  </a:txBody>
                  <a:tcPr marL="68580" marR="68580" marT="0" marB="0"/>
                </a:tc>
              </a:tr>
              <a:tr h="3304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Собствен капитал по баланс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74,8 млн.</a:t>
                      </a:r>
                    </a:p>
                  </a:txBody>
                  <a:tcPr marL="68580" marR="68580" marT="0" marB="0"/>
                </a:tc>
              </a:tr>
              <a:tr h="3304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Брой обикновени акции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10,0 млн.</a:t>
                      </a:r>
                    </a:p>
                  </a:txBody>
                  <a:tcPr marL="68580" marR="68580" marT="0" marB="0"/>
                </a:tc>
              </a:tr>
              <a:tr h="3304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Нетна печалба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14,5 млн.</a:t>
                      </a:r>
                    </a:p>
                  </a:txBody>
                  <a:tcPr marL="68580" marR="68580" marT="0" marB="0"/>
                </a:tc>
              </a:tr>
              <a:tr h="3304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Печалба на акция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1,45 лв.</a:t>
                      </a:r>
                    </a:p>
                  </a:txBody>
                  <a:tcPr marL="68580" marR="68580" marT="0" marB="0"/>
                </a:tc>
              </a:tr>
              <a:tr h="3304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Обявен дивидент на акция за годината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0,87 лв.</a:t>
                      </a:r>
                    </a:p>
                  </a:txBody>
                  <a:tcPr marL="68580" marR="68580" marT="0" marB="0"/>
                </a:tc>
              </a:tr>
              <a:tr h="3304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Текуща цена на акция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12,56 лв.</a:t>
                      </a:r>
                    </a:p>
                  </a:txBody>
                  <a:tcPr marL="68580" marR="68580" marT="0" marB="0"/>
                </a:tc>
              </a:tr>
              <a:tr h="3304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Пазарна капитализация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125,6 млн.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6572272"/>
          </a:xfrm>
        </p:spPr>
        <p:txBody>
          <a:bodyPr/>
          <a:lstStyle/>
          <a:p>
            <a:endParaRPr lang="bg-BG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mtClean="0"/>
              <a:pPr/>
              <a:t>11</a:t>
            </a:fld>
            <a:endParaRPr lang="bg-BG"/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2500298" y="857232"/>
          <a:ext cx="3136916" cy="857256"/>
        </p:xfrm>
        <a:graphic>
          <a:graphicData uri="http://schemas.openxmlformats.org/presentationml/2006/ole">
            <p:oleObj spid="_x0000_s50178" name="Equation" r:id="rId3" imgW="1701720" imgH="419040" progId="Equation.DSMT4">
              <p:embed/>
            </p:oleObj>
          </a:graphicData>
        </a:graphic>
      </p:graphicFrame>
      <p:graphicFrame>
        <p:nvGraphicFramePr>
          <p:cNvPr id="50179" name="Object 3"/>
          <p:cNvGraphicFramePr>
            <a:graphicFrameLocks noChangeAspect="1"/>
          </p:cNvGraphicFramePr>
          <p:nvPr/>
        </p:nvGraphicFramePr>
        <p:xfrm>
          <a:off x="2643174" y="2143116"/>
          <a:ext cx="2857520" cy="642942"/>
        </p:xfrm>
        <a:graphic>
          <a:graphicData uri="http://schemas.openxmlformats.org/presentationml/2006/ole">
            <p:oleObj spid="_x0000_s50179" name="Equation" r:id="rId4" imgW="1358640" imgH="279360" progId="Equation.DSMT4">
              <p:embed/>
            </p:oleObj>
          </a:graphicData>
        </a:graphic>
      </p:graphicFrame>
      <p:graphicFrame>
        <p:nvGraphicFramePr>
          <p:cNvPr id="50180" name="Object 4"/>
          <p:cNvGraphicFramePr>
            <a:graphicFrameLocks noChangeAspect="1"/>
          </p:cNvGraphicFramePr>
          <p:nvPr/>
        </p:nvGraphicFramePr>
        <p:xfrm>
          <a:off x="2143108" y="3071810"/>
          <a:ext cx="3929090" cy="571504"/>
        </p:xfrm>
        <a:graphic>
          <a:graphicData uri="http://schemas.openxmlformats.org/presentationml/2006/ole">
            <p:oleObj spid="_x0000_s50180" name="Equation" r:id="rId5" imgW="2082600" imgH="253800" progId="Equation.DSMT4">
              <p:embed/>
            </p:oleObj>
          </a:graphicData>
        </a:graphic>
      </p:graphicFrame>
      <p:graphicFrame>
        <p:nvGraphicFramePr>
          <p:cNvPr id="50181" name="Object 5"/>
          <p:cNvGraphicFramePr>
            <a:graphicFrameLocks noChangeAspect="1"/>
          </p:cNvGraphicFramePr>
          <p:nvPr/>
        </p:nvGraphicFramePr>
        <p:xfrm>
          <a:off x="2143108" y="3714752"/>
          <a:ext cx="4786346" cy="928694"/>
        </p:xfrm>
        <a:graphic>
          <a:graphicData uri="http://schemas.openxmlformats.org/presentationml/2006/ole">
            <p:oleObj spid="_x0000_s50181" name="Equation" r:id="rId6" imgW="2755800" imgH="457200" progId="Equation.DSMT4">
              <p:embed/>
            </p:oleObj>
          </a:graphicData>
        </a:graphic>
      </p:graphicFrame>
      <p:graphicFrame>
        <p:nvGraphicFramePr>
          <p:cNvPr id="50182" name="Object 6"/>
          <p:cNvGraphicFramePr>
            <a:graphicFrameLocks noChangeAspect="1"/>
          </p:cNvGraphicFramePr>
          <p:nvPr/>
        </p:nvGraphicFramePr>
        <p:xfrm>
          <a:off x="1357290" y="4786322"/>
          <a:ext cx="6500858" cy="571504"/>
        </p:xfrm>
        <a:graphic>
          <a:graphicData uri="http://schemas.openxmlformats.org/presentationml/2006/ole">
            <p:oleObj spid="_x0000_s50182" name="Equation" r:id="rId7" imgW="3022560" imgH="241200" progId="Equation.DSMT4">
              <p:embed/>
            </p:oleObj>
          </a:graphicData>
        </a:graphic>
      </p:graphicFrame>
      <p:graphicFrame>
        <p:nvGraphicFramePr>
          <p:cNvPr id="50183" name="Object 7"/>
          <p:cNvGraphicFramePr>
            <a:graphicFrameLocks noChangeAspect="1"/>
          </p:cNvGraphicFramePr>
          <p:nvPr/>
        </p:nvGraphicFramePr>
        <p:xfrm>
          <a:off x="1857356" y="5500702"/>
          <a:ext cx="5386406" cy="1071570"/>
        </p:xfrm>
        <a:graphic>
          <a:graphicData uri="http://schemas.openxmlformats.org/presentationml/2006/ole">
            <p:oleObj spid="_x0000_s50183" name="Equation" r:id="rId8" imgW="2743200" imgH="444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bg-BG" sz="4000" b="1" smtClean="0"/>
              <a:t>Теоретичен модел </a:t>
            </a:r>
            <a:r>
              <a:rPr lang="bg-BG" sz="4000" b="1" smtClean="0"/>
              <a:t>на </a:t>
            </a:r>
            <a:r>
              <a:rPr lang="bg-BG" sz="4000" b="1" smtClean="0"/>
              <a:t>коефициента </a:t>
            </a:r>
            <a:r>
              <a:rPr lang="bg-BG" sz="4000" b="1" smtClean="0"/>
              <a:t>(</a:t>
            </a:r>
            <a:r>
              <a:rPr lang="en-US" sz="4000" b="1" smtClean="0"/>
              <a:t>p/s</a:t>
            </a:r>
            <a:r>
              <a:rPr lang="bg-BG" sz="4000" b="1" smtClean="0"/>
              <a:t>)</a:t>
            </a:r>
            <a:r>
              <a:rPr lang="bg-BG" smtClean="0"/>
              <a:t/>
            </a:r>
            <a:br>
              <a:rPr lang="bg-BG" smtClean="0"/>
            </a:b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/>
          <a:lstStyle/>
          <a:p>
            <a:pPr>
              <a:buNone/>
            </a:pPr>
            <a:endParaRPr lang="bg-BG" smtClean="0"/>
          </a:p>
          <a:p>
            <a:pPr>
              <a:buNone/>
            </a:pPr>
            <a:r>
              <a:rPr lang="bg-BG" sz="2200" smtClean="0"/>
              <a:t>	Пример</a:t>
            </a:r>
            <a:r>
              <a:rPr lang="bg-BG" sz="2200" smtClean="0"/>
              <a:t>: Компанията „</a:t>
            </a:r>
            <a:r>
              <a:rPr lang="en-US" sz="2200" smtClean="0"/>
              <a:t>Z</a:t>
            </a:r>
            <a:r>
              <a:rPr lang="bg-BG" sz="2200" smtClean="0"/>
              <a:t>” има </a:t>
            </a:r>
            <a:r>
              <a:rPr lang="bg-BG" sz="2200" smtClean="0"/>
              <a:t>следните </a:t>
            </a:r>
            <a:r>
              <a:rPr lang="bg-BG" sz="2200" smtClean="0"/>
              <a:t>показатели:</a:t>
            </a:r>
          </a:p>
          <a:p>
            <a:pPr>
              <a:buNone/>
            </a:pPr>
            <a:endParaRPr lang="bg-BG" sz="22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mtClean="0"/>
              <a:pPr/>
              <a:t>12</a:t>
            </a:fld>
            <a:endParaRPr lang="bg-BG"/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642910" y="714356"/>
          <a:ext cx="3819544" cy="857256"/>
        </p:xfrm>
        <a:graphic>
          <a:graphicData uri="http://schemas.openxmlformats.org/presentationml/2006/ole">
            <p:oleObj spid="_x0000_s51202" name="Equation" r:id="rId3" imgW="2209680" imgH="457200" progId="Equation.DSMT4">
              <p:embed/>
            </p:oleObj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57158" y="2071678"/>
          <a:ext cx="7286676" cy="2318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0"/>
                <a:gridCol w="1571636"/>
              </a:tblGrid>
              <a:tr h="4895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Показатели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Стойност</a:t>
                      </a:r>
                    </a:p>
                  </a:txBody>
                  <a:tcPr marL="68580" marR="68580" marT="0" marB="0"/>
                </a:tc>
              </a:tr>
              <a:tr h="2875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Брой обикновени акции (млн.бр.)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10</a:t>
                      </a:r>
                      <a:endParaRPr lang="bg-BG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75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Текуща цена на акция – </a:t>
                      </a:r>
                      <a:r>
                        <a:rPr lang="en-US" sz="2000">
                          <a:latin typeface="Times New Roman"/>
                          <a:ea typeface="Times New Roman"/>
                        </a:rPr>
                        <a:t>PPS </a:t>
                      </a:r>
                      <a:r>
                        <a:rPr lang="bg-BG" sz="2000">
                          <a:latin typeface="Times New Roman"/>
                          <a:ea typeface="Times New Roman"/>
                        </a:rPr>
                        <a:t>(лв.)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14,45</a:t>
                      </a:r>
                    </a:p>
                  </a:txBody>
                  <a:tcPr marL="68580" marR="68580" marT="0" marB="0"/>
                </a:tc>
              </a:tr>
              <a:tr h="2875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Приходи </a:t>
                      </a:r>
                      <a:r>
                        <a:rPr lang="en-US" sz="2000">
                          <a:latin typeface="Times New Roman"/>
                          <a:ea typeface="Times New Roman"/>
                        </a:rPr>
                        <a:t>– SR</a:t>
                      </a:r>
                      <a:r>
                        <a:rPr lang="bg-BG" sz="2000">
                          <a:latin typeface="Times New Roman"/>
                          <a:ea typeface="Times New Roman"/>
                        </a:rPr>
                        <a:t> (млн.лв.)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118,56</a:t>
                      </a:r>
                    </a:p>
                  </a:txBody>
                  <a:tcPr marL="68580" marR="68580" marT="0" marB="0"/>
                </a:tc>
              </a:tr>
              <a:tr h="2875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Нетна рентабилност на продажбите </a:t>
                      </a:r>
                      <a:r>
                        <a:rPr lang="en-US" sz="2000">
                          <a:latin typeface="Times New Roman"/>
                          <a:ea typeface="Times New Roman"/>
                        </a:rPr>
                        <a:t>– NPM</a:t>
                      </a:r>
                      <a:endParaRPr lang="bg-BG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16%</a:t>
                      </a:r>
                      <a:endParaRPr lang="bg-BG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75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Коефициент на изплащане на дивиденти </a:t>
                      </a:r>
                      <a:r>
                        <a:rPr lang="en-US" sz="2000"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bg-BG" sz="200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000">
                          <a:latin typeface="Times New Roman"/>
                          <a:ea typeface="Times New Roman"/>
                        </a:rPr>
                        <a:t>1-b</a:t>
                      </a:r>
                      <a:r>
                        <a:rPr lang="bg-BG" sz="2000"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0,6</a:t>
                      </a:r>
                      <a:endParaRPr lang="bg-BG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75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Годишен темп на прираст на дивидентите </a:t>
                      </a:r>
                      <a:r>
                        <a:rPr lang="en-US" sz="2000">
                          <a:latin typeface="Times New Roman"/>
                          <a:ea typeface="Times New Roman"/>
                        </a:rPr>
                        <a:t>– g</a:t>
                      </a:r>
                      <a:endParaRPr lang="bg-BG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5%</a:t>
                      </a:r>
                      <a:endParaRPr lang="bg-BG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500034" y="4643446"/>
          <a:ext cx="3929090" cy="857256"/>
        </p:xfrm>
        <a:graphic>
          <a:graphicData uri="http://schemas.openxmlformats.org/presentationml/2006/ole">
            <p:oleObj spid="_x0000_s51203" name="Equation" r:id="rId4" imgW="2120760" imgH="444240" progId="Equation.DSMT4">
              <p:embed/>
            </p:oleObj>
          </a:graphicData>
        </a:graphic>
      </p:graphicFrame>
      <p:graphicFrame>
        <p:nvGraphicFramePr>
          <p:cNvPr id="51204" name="Object 4"/>
          <p:cNvGraphicFramePr>
            <a:graphicFrameLocks noChangeAspect="1"/>
          </p:cNvGraphicFramePr>
          <p:nvPr/>
        </p:nvGraphicFramePr>
        <p:xfrm>
          <a:off x="571472" y="5715016"/>
          <a:ext cx="5000660" cy="428628"/>
        </p:xfrm>
        <a:graphic>
          <a:graphicData uri="http://schemas.openxmlformats.org/presentationml/2006/ole">
            <p:oleObj spid="_x0000_s51204" name="Equation" r:id="rId5" imgW="3047760" imgH="241200" progId="Equation.DSMT4">
              <p:embed/>
            </p:oleObj>
          </a:graphicData>
        </a:graphic>
      </p:graphicFrame>
      <p:graphicFrame>
        <p:nvGraphicFramePr>
          <p:cNvPr id="51205" name="Object 5"/>
          <p:cNvGraphicFramePr>
            <a:graphicFrameLocks noChangeAspect="1"/>
          </p:cNvGraphicFramePr>
          <p:nvPr/>
        </p:nvGraphicFramePr>
        <p:xfrm>
          <a:off x="4572000" y="4643446"/>
          <a:ext cx="4429156" cy="857256"/>
        </p:xfrm>
        <a:graphic>
          <a:graphicData uri="http://schemas.openxmlformats.org/presentationml/2006/ole">
            <p:oleObj spid="_x0000_s51205" name="Equation" r:id="rId6" imgW="2946240" imgH="444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000240"/>
            <a:ext cx="8229600" cy="1143000"/>
          </a:xfrm>
        </p:spPr>
        <p:txBody>
          <a:bodyPr/>
          <a:lstStyle/>
          <a:p>
            <a:pPr algn="ctr"/>
            <a:r>
              <a:rPr lang="bg-BG" dirty="0" smtClean="0"/>
              <a:t>Благодаря за вниманието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z="2000" smtClean="0"/>
              <a:pPr/>
              <a:t>13</a:t>
            </a:fld>
            <a:endParaRPr lang="bg-BG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229600" cy="785794"/>
          </a:xfrm>
        </p:spPr>
        <p:txBody>
          <a:bodyPr>
            <a:noAutofit/>
          </a:bodyPr>
          <a:lstStyle/>
          <a:p>
            <a:pPr algn="ctr"/>
            <a:r>
              <a:rPr lang="bg-BG" sz="4000" smtClean="0"/>
              <a:t>МЕТОД НА ПАЗАРНИТЕ СРАВНЕНИЯ</a:t>
            </a:r>
            <a:endParaRPr lang="bg-B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2908" y="428604"/>
            <a:ext cx="9144000" cy="642939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bg-BG" smtClean="0"/>
              <a:t>		</a:t>
            </a:r>
            <a:r>
              <a:rPr lang="bg-BG" sz="2200" smtClean="0"/>
              <a:t>Б</a:t>
            </a:r>
            <a:r>
              <a:rPr lang="en-US" sz="2200" smtClean="0"/>
              <a:t>азира </a:t>
            </a:r>
            <a:r>
              <a:rPr lang="bg-BG" sz="2200" smtClean="0"/>
              <a:t>се </a:t>
            </a:r>
            <a:r>
              <a:rPr lang="en-US" sz="2200" smtClean="0"/>
              <a:t>на сравнение между оценяваното предприятие и др</a:t>
            </a:r>
            <a:r>
              <a:rPr lang="bg-BG" sz="2200" smtClean="0"/>
              <a:t>у</a:t>
            </a:r>
            <a:r>
              <a:rPr lang="en-US" sz="2200" smtClean="0"/>
              <a:t>ги предприятия, наречени</a:t>
            </a:r>
            <a:r>
              <a:rPr lang="bg-BG" sz="2200" smtClean="0"/>
              <a:t> „аналози”</a:t>
            </a:r>
            <a:r>
              <a:rPr lang="en-US" sz="2200" smtClean="0"/>
              <a:t>. За еталон може да послужи предприятие, което има сходни характеристики с тези на оценяваното предприятие и акциите му се търгуват на фондовата борса или е било обект на покупко-продажба. Сравнението между оценяваното предприятие и предприятието-еталон се извършва чрез т.нар. “Пазарни множители” (MM – Market Multiples). Те  предварително се изчисляват по данни за еталонното предприятие, като отношение на пазарна</a:t>
            </a:r>
            <a:r>
              <a:rPr lang="bg-BG" sz="2200" smtClean="0"/>
              <a:t>та му</a:t>
            </a:r>
            <a:r>
              <a:rPr lang="en-US" sz="2200" smtClean="0"/>
              <a:t> стойност и стойността на някои негови икономически показатели, като нетна печалба, нетен паричен поток, </a:t>
            </a:r>
            <a:r>
              <a:rPr lang="bg-BG" sz="2200" smtClean="0"/>
              <a:t>общи приходи, </a:t>
            </a:r>
            <a:r>
              <a:rPr lang="en-US" sz="2200" smtClean="0"/>
              <a:t>приходи от продажби, собствен капитал и др. </a:t>
            </a:r>
            <a:r>
              <a:rPr lang="bg-BG" sz="2200" smtClean="0"/>
              <a:t>Например, ако за сравнение се използват приходите от продажби, то пазарният множител (</a:t>
            </a:r>
            <a:r>
              <a:rPr lang="en-US" sz="2200" smtClean="0"/>
              <a:t>MM</a:t>
            </a:r>
            <a:r>
              <a:rPr lang="bg-BG" sz="2200" smtClean="0"/>
              <a:t>) ще бъде:</a:t>
            </a:r>
          </a:p>
          <a:p>
            <a:pPr algn="just">
              <a:buNone/>
            </a:pPr>
            <a:endParaRPr lang="bg-BG" sz="2400" smtClean="0"/>
          </a:p>
          <a:p>
            <a:pPr algn="just">
              <a:buNone/>
            </a:pPr>
            <a:endParaRPr lang="bg-BG" sz="2400" smtClean="0"/>
          </a:p>
          <a:p>
            <a:pPr algn="just">
              <a:buNone/>
            </a:pPr>
            <a:endParaRPr lang="bg-BG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z="2000" smtClean="0"/>
              <a:pPr/>
              <a:t>2</a:t>
            </a:fld>
            <a:endParaRPr lang="bg-BG" sz="2000" dirty="0"/>
          </a:p>
        </p:txBody>
      </p:sp>
      <p:graphicFrame>
        <p:nvGraphicFramePr>
          <p:cNvPr id="9217" name="Object 1"/>
          <p:cNvGraphicFramePr>
            <a:graphicFrameLocks noChangeAspect="1"/>
          </p:cNvGraphicFramePr>
          <p:nvPr/>
        </p:nvGraphicFramePr>
        <p:xfrm>
          <a:off x="428596" y="5000636"/>
          <a:ext cx="7715304" cy="785818"/>
        </p:xfrm>
        <a:graphic>
          <a:graphicData uri="http://schemas.openxmlformats.org/presentationml/2006/ole">
            <p:oleObj spid="_x0000_s9217" name="Equation" r:id="rId3" imgW="3619440" imgH="41904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14282" y="5857892"/>
          <a:ext cx="8715436" cy="785818"/>
        </p:xfrm>
        <a:graphic>
          <a:graphicData uri="http://schemas.openxmlformats.org/presentationml/2006/ole">
            <p:oleObj spid="_x0000_s9218" name="Equation" r:id="rId4" imgW="257796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857256"/>
          </a:xfrm>
        </p:spPr>
        <p:txBody>
          <a:bodyPr>
            <a:noAutofit/>
          </a:bodyPr>
          <a:lstStyle/>
          <a:p>
            <a:pPr algn="ctr"/>
            <a:r>
              <a:rPr lang="bg-BG" sz="4000" smtClean="0"/>
              <a:t>Видове пазарни множители</a:t>
            </a:r>
            <a:endParaRPr lang="bg-B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7298"/>
            <a:ext cx="9001156" cy="550070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bg-BG" smtClean="0"/>
              <a:t> 1) Множители за определяне стойността на собствения капитал на предприятието</a:t>
            </a:r>
            <a:r>
              <a:rPr lang="en-US" smtClean="0"/>
              <a:t>:</a:t>
            </a:r>
            <a:r>
              <a:rPr lang="bg-BG" smtClean="0"/>
              <a:t> „Цена – доход” </a:t>
            </a:r>
            <a:r>
              <a:rPr lang="en-US" smtClean="0"/>
              <a:t>(Price to Earnings ratio - p/e)</a:t>
            </a:r>
            <a:r>
              <a:rPr lang="bg-BG" smtClean="0"/>
              <a:t>, „Цена – счетоводна стойност” (</a:t>
            </a:r>
            <a:r>
              <a:rPr lang="en-US" smtClean="0"/>
              <a:t>Price to Book Value - p/b</a:t>
            </a:r>
            <a:r>
              <a:rPr lang="bg-BG" smtClean="0"/>
              <a:t>), „Цена – продажби” </a:t>
            </a:r>
            <a:r>
              <a:rPr lang="en-US" smtClean="0"/>
              <a:t>(Price to Sales - p/s)</a:t>
            </a:r>
            <a:r>
              <a:rPr lang="bg-BG" smtClean="0"/>
              <a:t> и др.; </a:t>
            </a:r>
          </a:p>
          <a:p>
            <a:pPr>
              <a:buNone/>
            </a:pPr>
            <a:r>
              <a:rPr lang="bg-BG" smtClean="0"/>
              <a:t>		2) Множители за определяне стойността на предприятието като цяло: „Обща стойност – печалба преди лихви, данъци и амортизации” (</a:t>
            </a:r>
            <a:r>
              <a:rPr lang="en-US" smtClean="0"/>
              <a:t>V/EBITDA</a:t>
            </a:r>
            <a:r>
              <a:rPr lang="bg-BG" smtClean="0"/>
              <a:t>)</a:t>
            </a:r>
            <a:r>
              <a:rPr lang="en-US" smtClean="0"/>
              <a:t>, </a:t>
            </a:r>
            <a:r>
              <a:rPr lang="bg-BG" smtClean="0"/>
              <a:t>„Пазарна стойност на фирмата – счетоводна стойност на фирмата” (</a:t>
            </a:r>
            <a:r>
              <a:rPr lang="en-US" smtClean="0"/>
              <a:t>MVF/BVF</a:t>
            </a:r>
            <a:r>
              <a:rPr lang="bg-BG" smtClean="0"/>
              <a:t>), „Обща стойност – продажби” (</a:t>
            </a:r>
            <a:r>
              <a:rPr lang="en-US" smtClean="0"/>
              <a:t>V/S</a:t>
            </a:r>
            <a:r>
              <a:rPr lang="bg-BG" smtClean="0"/>
              <a:t>) и др.</a:t>
            </a:r>
          </a:p>
          <a:p>
            <a:pPr algn="just"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2462" y="6492875"/>
            <a:ext cx="762000" cy="365125"/>
          </a:xfrm>
        </p:spPr>
        <p:txBody>
          <a:bodyPr/>
          <a:lstStyle/>
          <a:p>
            <a:fld id="{EB3D1FA3-9D17-49D9-9C3F-5A86E5776C95}" type="slidenum">
              <a:rPr lang="bg-BG" sz="2000" smtClean="0"/>
              <a:pPr/>
              <a:t>3</a:t>
            </a:fld>
            <a:endParaRPr lang="bg-BG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737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2066"/>
                <a:gridCol w="4071934"/>
              </a:tblGrid>
              <a:tr h="7215214">
                <a:tc>
                  <a:txBody>
                    <a:bodyPr/>
                    <a:lstStyle/>
                    <a:p>
                      <a:pPr algn="ctr"/>
                      <a:r>
                        <a:rPr kumimoji="0" lang="bg-BG" sz="3200" b="1" kern="120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3200" b="1" smtClean="0">
                          <a:solidFill>
                            <a:schemeClr val="accent1"/>
                          </a:solidFill>
                          <a:latin typeface="Arial Black" pitchFamily="34" charset="0"/>
                        </a:rPr>
                        <a:t>Коефициент „Цена – доход” (</a:t>
                      </a:r>
                      <a:r>
                        <a:rPr lang="en-US" sz="3200" b="1" smtClean="0">
                          <a:solidFill>
                            <a:schemeClr val="accent1"/>
                          </a:solidFill>
                          <a:latin typeface="Arial Black" pitchFamily="34" charset="0"/>
                        </a:rPr>
                        <a:t>p/e</a:t>
                      </a:r>
                      <a:r>
                        <a:rPr lang="bg-BG" sz="3200" b="1" smtClean="0">
                          <a:solidFill>
                            <a:schemeClr val="accent1"/>
                          </a:solidFill>
                          <a:latin typeface="Arial Black" pitchFamily="34" charset="0"/>
                        </a:rPr>
                        <a:t>)</a:t>
                      </a:r>
                      <a:endParaRPr kumimoji="0" lang="bg-BG" sz="3200" b="1" kern="1200" smtClean="0">
                        <a:solidFill>
                          <a:schemeClr val="accent1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  <a:p>
                      <a:endParaRPr kumimoji="0" lang="bg-BG" sz="1800" b="1" kern="120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bg-BG" sz="1800" b="1" kern="120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bg-BG" sz="1800" b="1" kern="120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bg-BG" sz="1800" b="1" kern="120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bg-BG" sz="1800" b="1" kern="120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kumimoji="0" lang="bg-BG" sz="1800" b="1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kumimoji="0" lang="bg-BG" sz="1800" b="1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kumimoji="0" lang="bg-BG" sz="1800" b="1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kumimoji="0" lang="bg-BG" sz="1800" b="1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kumimoji="0" lang="bg-BG" sz="1800" b="1" kern="1200" baseline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kumimoji="0" lang="bg-BG" sz="1800" b="1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kumimoji="0" lang="bg-BG" sz="2000" b="0" kern="1200" smtClean="0">
                        <a:solidFill>
                          <a:schemeClr val="tx1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kumimoji="0" lang="bg-BG" sz="2000" b="0" kern="1200" smtClean="0">
                        <a:solidFill>
                          <a:schemeClr val="tx1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000" b="1" kern="120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PPS</a:t>
                      </a:r>
                      <a:r>
                        <a:rPr kumimoji="0" lang="en-US" sz="2000" b="1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– </a:t>
                      </a:r>
                      <a:r>
                        <a:rPr kumimoji="0" lang="bg-BG" sz="2000" b="1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пазарна цена на акция;</a:t>
                      </a:r>
                      <a:endParaRPr kumimoji="0" lang="en-US" sz="2000" b="1" kern="1200" baseline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kumimoji="0" lang="en-US" sz="2000" b="1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EPS – </a:t>
                      </a:r>
                      <a:r>
                        <a:rPr kumimoji="0" lang="bg-BG" sz="2000" b="1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печалба на акция;</a:t>
                      </a:r>
                      <a:endParaRPr kumimoji="0" lang="en-US" sz="2000" b="1" kern="1200" baseline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kumimoji="0" lang="en-US" sz="2000" b="1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NI – </a:t>
                      </a:r>
                      <a:r>
                        <a:rPr kumimoji="0" lang="bg-BG" sz="2000" b="1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нетна печалба;</a:t>
                      </a:r>
                      <a:endParaRPr kumimoji="0" lang="en-US" sz="2000" b="1" kern="1200" baseline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kumimoji="0" lang="en-US" sz="2000" b="1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PD – </a:t>
                      </a:r>
                      <a:r>
                        <a:rPr kumimoji="0" lang="bg-BG" sz="2000" b="1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дивиденти по привилегированите акции;</a:t>
                      </a:r>
                      <a:endParaRPr kumimoji="0" lang="en-US" sz="2000" b="1" kern="1200" baseline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kumimoji="0" lang="en-US" sz="2000" b="1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NCSI –</a:t>
                      </a:r>
                      <a:r>
                        <a:rPr kumimoji="0" lang="bg-BG" sz="2000" b="1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брой акции;</a:t>
                      </a:r>
                      <a:r>
                        <a:rPr kumimoji="0" lang="en-US" sz="2000" b="1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r>
                        <a:rPr kumimoji="0" lang="en-US" sz="2000" b="1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MVE – </a:t>
                      </a:r>
                      <a:r>
                        <a:rPr kumimoji="0" lang="bg-BG" sz="2000" b="1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пазарна капитализация</a:t>
                      </a:r>
                      <a:endParaRPr kumimoji="0" lang="en-US" sz="2000" b="1" kern="1200" baseline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endParaRPr kumimoji="0" lang="bg-BG" sz="2000" b="0" kern="1200" smtClean="0">
                        <a:solidFill>
                          <a:schemeClr val="tx1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bg-BG" sz="20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Свързан е с</a:t>
                      </a:r>
                      <a:r>
                        <a:rPr kumimoji="0" lang="bg-BG" sz="2000" b="1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bg-BG" sz="20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възвръщаемостта на акциите и масово се използва за извършване на пазарни сравнения при търсенето на привлекателни за инвестиране дружества. Когато стойността му е по-ниска, от тази на други подобни компании, това може да означава две неща:</a:t>
                      </a:r>
                    </a:p>
                    <a:p>
                      <a:r>
                        <a:rPr kumimoji="0" lang="bg-BG" sz="20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1) изгодно е да се инвестира в акции на съответната компания, тъй като тя е подценена на фондовия пазар. С други думи, реалната цена на акциите е по-висока от пазарната;</a:t>
                      </a:r>
                    </a:p>
                    <a:p>
                      <a:r>
                        <a:rPr kumimoji="0" lang="bg-BG" sz="20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2) инвеститорите не очакват висока норма на възвръщаемост от това предприятие и не са склонни да платят висока цена за него.</a:t>
                      </a:r>
                      <a:r>
                        <a:rPr kumimoji="0" lang="bg-BG" sz="18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kumimoji="0" lang="bg-BG" sz="2000" b="1" kern="120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215338" y="6675437"/>
            <a:ext cx="762000" cy="365125"/>
          </a:xfrm>
        </p:spPr>
        <p:txBody>
          <a:bodyPr/>
          <a:lstStyle/>
          <a:p>
            <a:fld id="{EB3D1FA3-9D17-49D9-9C3F-5A86E5776C95}" type="slidenum">
              <a:rPr lang="bg-BG" sz="2000" smtClean="0"/>
              <a:pPr/>
              <a:t>4</a:t>
            </a:fld>
            <a:endParaRPr lang="bg-BG" sz="2000" dirty="0"/>
          </a:p>
        </p:txBody>
      </p:sp>
      <p:graphicFrame>
        <p:nvGraphicFramePr>
          <p:cNvPr id="38920" name="Object 8"/>
          <p:cNvGraphicFramePr>
            <a:graphicFrameLocks noChangeAspect="1"/>
          </p:cNvGraphicFramePr>
          <p:nvPr/>
        </p:nvGraphicFramePr>
        <p:xfrm>
          <a:off x="285720" y="1142984"/>
          <a:ext cx="2297113" cy="1000132"/>
        </p:xfrm>
        <a:graphic>
          <a:graphicData uri="http://schemas.openxmlformats.org/presentationml/2006/ole">
            <p:oleObj spid="_x0000_s38920" name="Equation" r:id="rId3" imgW="774360" imgH="393480" progId="Equation.DSMT4">
              <p:embed/>
            </p:oleObj>
          </a:graphicData>
        </a:graphic>
      </p:graphicFrame>
      <p:graphicFrame>
        <p:nvGraphicFramePr>
          <p:cNvPr id="38921" name="Object 9"/>
          <p:cNvGraphicFramePr>
            <a:graphicFrameLocks noChangeAspect="1"/>
          </p:cNvGraphicFramePr>
          <p:nvPr/>
        </p:nvGraphicFramePr>
        <p:xfrm>
          <a:off x="357158" y="2285992"/>
          <a:ext cx="2143140" cy="928694"/>
        </p:xfrm>
        <a:graphic>
          <a:graphicData uri="http://schemas.openxmlformats.org/presentationml/2006/ole">
            <p:oleObj spid="_x0000_s38921" name="Equation" r:id="rId4" imgW="1028520" imgH="393480" progId="Equation.DSMT4">
              <p:embed/>
            </p:oleObj>
          </a:graphicData>
        </a:graphic>
      </p:graphicFrame>
      <p:graphicFrame>
        <p:nvGraphicFramePr>
          <p:cNvPr id="38922" name="Object 10"/>
          <p:cNvGraphicFramePr>
            <a:graphicFrameLocks noChangeAspect="1"/>
          </p:cNvGraphicFramePr>
          <p:nvPr/>
        </p:nvGraphicFramePr>
        <p:xfrm>
          <a:off x="0" y="3214686"/>
          <a:ext cx="5000660" cy="642942"/>
        </p:xfrm>
        <a:graphic>
          <a:graphicData uri="http://schemas.openxmlformats.org/presentationml/2006/ole">
            <p:oleObj spid="_x0000_s38922" name="Equation" r:id="rId5" imgW="2019240" imgH="266400" progId="Equation.DSMT4">
              <p:embed/>
            </p:oleObj>
          </a:graphicData>
        </a:graphic>
      </p:graphicFrame>
      <p:graphicFrame>
        <p:nvGraphicFramePr>
          <p:cNvPr id="38923" name="Object 11"/>
          <p:cNvGraphicFramePr>
            <a:graphicFrameLocks noChangeAspect="1"/>
          </p:cNvGraphicFramePr>
          <p:nvPr/>
        </p:nvGraphicFramePr>
        <p:xfrm>
          <a:off x="2714612" y="1142983"/>
          <a:ext cx="2143126" cy="928695"/>
        </p:xfrm>
        <a:graphic>
          <a:graphicData uri="http://schemas.openxmlformats.org/presentationml/2006/ole">
            <p:oleObj spid="_x0000_s38923" name="Equation" r:id="rId6" imgW="761760" imgH="393480" progId="Equation.DSMT4">
              <p:embed/>
            </p:oleObj>
          </a:graphicData>
        </a:graphic>
      </p:graphicFrame>
      <p:graphicFrame>
        <p:nvGraphicFramePr>
          <p:cNvPr id="38924" name="Object 12"/>
          <p:cNvGraphicFramePr>
            <a:graphicFrameLocks noChangeAspect="1"/>
          </p:cNvGraphicFramePr>
          <p:nvPr/>
        </p:nvGraphicFramePr>
        <p:xfrm>
          <a:off x="642910" y="4000504"/>
          <a:ext cx="3643338" cy="642942"/>
        </p:xfrm>
        <a:graphic>
          <a:graphicData uri="http://schemas.openxmlformats.org/presentationml/2006/ole">
            <p:oleObj spid="_x0000_s38924" name="Equation" r:id="rId7" imgW="1396800" imgH="266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7215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7884"/>
                <a:gridCol w="3286116"/>
              </a:tblGrid>
              <a:tr h="7215214">
                <a:tc>
                  <a:txBody>
                    <a:bodyPr/>
                    <a:lstStyle/>
                    <a:p>
                      <a:pPr algn="ctr"/>
                      <a:r>
                        <a:rPr kumimoji="0" lang="bg-BG" sz="28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2800" b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Коефициент </a:t>
                      </a:r>
                      <a:r>
                        <a:rPr lang="bg-BG" sz="2800" b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„Цена </a:t>
                      </a:r>
                      <a:r>
                        <a:rPr lang="bg-BG" sz="2800" b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–</a:t>
                      </a:r>
                      <a:r>
                        <a:rPr kumimoji="0" lang="bg-BG" sz="28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счетоводна стойност” (</a:t>
                      </a:r>
                      <a:r>
                        <a:rPr kumimoji="0" lang="en-US" sz="28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p/b</a:t>
                      </a:r>
                      <a:r>
                        <a:rPr kumimoji="0" lang="bg-BG" sz="28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bg-BG" sz="2800" b="1" kern="120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  <a:p>
                      <a:endParaRPr kumimoji="0" lang="bg-BG" sz="1800" b="1" kern="120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bg-BG" sz="1800" b="1" kern="120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bg-BG" sz="1800" b="1" kern="120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bg-BG" sz="1800" b="1" kern="120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bg-BG" sz="1800" b="1" kern="120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kumimoji="0" lang="bg-BG" sz="1800" b="1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kumimoji="0" lang="bg-BG" sz="1800" b="1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bg-BG" sz="2800" b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bg-BG" sz="2800" b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Коефициент „Цена –</a:t>
                      </a:r>
                      <a:r>
                        <a:rPr kumimoji="0" lang="bg-BG" sz="2800" b="1" kern="1200" baseline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продажби</a:t>
                      </a:r>
                      <a:r>
                        <a:rPr kumimoji="0" lang="bg-BG" sz="28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” (</a:t>
                      </a:r>
                      <a:r>
                        <a:rPr kumimoji="0" lang="en-US" sz="28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p/s</a:t>
                      </a:r>
                      <a:r>
                        <a:rPr kumimoji="0" lang="bg-BG" sz="28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bg-BG" sz="2800" b="1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kumimoji="0" lang="bg-BG" sz="2000" b="0" kern="1200" smtClean="0">
                        <a:solidFill>
                          <a:schemeClr val="tx1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bg-BG" sz="2000" b="1" kern="120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kumimoji="0" lang="en-US" sz="2000" b="1" kern="120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PPS</a:t>
                      </a:r>
                      <a:r>
                        <a:rPr kumimoji="0" lang="en-US" sz="2000" b="1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1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</a:t>
                      </a:r>
                      <a:r>
                        <a:rPr kumimoji="0" lang="bg-BG" sz="2000" b="1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пазарна цена на акция;</a:t>
                      </a:r>
                      <a:endParaRPr kumimoji="0" lang="en-US" sz="2000" b="1" kern="1200" baseline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kumimoji="0" lang="en-US" sz="2000" b="1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BVEPS </a:t>
                      </a:r>
                      <a:r>
                        <a:rPr kumimoji="0" lang="en-US" sz="2000" b="1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</a:t>
                      </a:r>
                      <a:r>
                        <a:rPr kumimoji="0" lang="bg-BG" sz="2000" b="1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счетоводна стойност </a:t>
                      </a:r>
                      <a:r>
                        <a:rPr kumimoji="0" lang="bg-BG" sz="2000" b="1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 акция;</a:t>
                      </a:r>
                      <a:endParaRPr kumimoji="0" lang="en-US" sz="2000" b="1" kern="1200" baseline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kumimoji="0" lang="en-US" sz="2000" b="1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BVE– </a:t>
                      </a:r>
                      <a:r>
                        <a:rPr kumimoji="0" lang="bg-BG" sz="2000" b="1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счетоводна стойност на собствения капитал;</a:t>
                      </a:r>
                      <a:endParaRPr kumimoji="0" lang="en-US" sz="2000" b="1" kern="1200" baseline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kumimoji="0" lang="en-US" sz="2000" b="1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</a:t>
                      </a:r>
                      <a:r>
                        <a:rPr kumimoji="0" lang="en-US" sz="1400" b="1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</a:t>
                      </a:r>
                      <a:r>
                        <a:rPr kumimoji="0" lang="en-US" sz="2000" b="1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– </a:t>
                      </a:r>
                      <a:r>
                        <a:rPr kumimoji="0" lang="bg-BG" sz="2000" b="1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справедлива стойност на СК;</a:t>
                      </a:r>
                      <a:r>
                        <a:rPr kumimoji="0" lang="en-US" sz="2000" b="1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kumimoji="0" lang="en-US" sz="2000" b="1" kern="1200" baseline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kumimoji="0" lang="en-US" sz="2000" b="1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MVE – </a:t>
                      </a:r>
                      <a:r>
                        <a:rPr kumimoji="0" lang="bg-BG" sz="2000" b="1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пазарна </a:t>
                      </a:r>
                      <a:r>
                        <a:rPr kumimoji="0" lang="bg-BG" sz="2000" b="1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капитализация;</a:t>
                      </a:r>
                      <a:endParaRPr kumimoji="0" lang="en-US" sz="2000" b="1" kern="1200" baseline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kumimoji="0" lang="en-US" sz="2000" b="1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SRPS – </a:t>
                      </a:r>
                      <a:r>
                        <a:rPr kumimoji="0" lang="bg-BG" sz="2000" b="1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приходи, падащи се на една акция;</a:t>
                      </a:r>
                      <a:endParaRPr kumimoji="0" lang="en-US" sz="2000" b="1" kern="1200" baseline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kumimoji="0" lang="en-US" sz="2000" b="1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SR – </a:t>
                      </a:r>
                      <a:r>
                        <a:rPr kumimoji="0" lang="bg-BG" sz="2000" b="1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приходи</a:t>
                      </a:r>
                      <a:r>
                        <a:rPr kumimoji="0" lang="en-US" sz="2000" b="1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bg-BG" sz="2000" b="1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 продажби</a:t>
                      </a:r>
                      <a:endParaRPr kumimoji="0" lang="en-US" sz="2000" b="1" kern="1200" baseline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kumimoji="0" lang="en-US" sz="2000" b="1" kern="1200" baseline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kumimoji="0" lang="en-US" sz="2000" b="1" kern="1200" baseline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kumimoji="0" lang="bg-BG" sz="2000" b="1" kern="120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215338" y="6675437"/>
            <a:ext cx="762000" cy="365125"/>
          </a:xfrm>
        </p:spPr>
        <p:txBody>
          <a:bodyPr/>
          <a:lstStyle/>
          <a:p>
            <a:fld id="{EB3D1FA3-9D17-49D9-9C3F-5A86E5776C95}" type="slidenum">
              <a:rPr lang="bg-BG" sz="2000" smtClean="0"/>
              <a:pPr/>
              <a:t>5</a:t>
            </a:fld>
            <a:endParaRPr lang="bg-BG" sz="2000" dirty="0"/>
          </a:p>
        </p:txBody>
      </p:sp>
      <p:graphicFrame>
        <p:nvGraphicFramePr>
          <p:cNvPr id="46087" name="Object 7"/>
          <p:cNvGraphicFramePr>
            <a:graphicFrameLocks noChangeAspect="1"/>
          </p:cNvGraphicFramePr>
          <p:nvPr/>
        </p:nvGraphicFramePr>
        <p:xfrm>
          <a:off x="214282" y="928670"/>
          <a:ext cx="2500330" cy="1071570"/>
        </p:xfrm>
        <a:graphic>
          <a:graphicData uri="http://schemas.openxmlformats.org/presentationml/2006/ole">
            <p:oleObj spid="_x0000_s46087" name="Equation" r:id="rId3" imgW="914400" imgH="393480" progId="Equation.DSMT4">
              <p:embed/>
            </p:oleObj>
          </a:graphicData>
        </a:graphic>
      </p:graphicFrame>
      <p:graphicFrame>
        <p:nvGraphicFramePr>
          <p:cNvPr id="46088" name="Object 8"/>
          <p:cNvGraphicFramePr>
            <a:graphicFrameLocks noChangeAspect="1"/>
          </p:cNvGraphicFramePr>
          <p:nvPr/>
        </p:nvGraphicFramePr>
        <p:xfrm>
          <a:off x="3071802" y="1000108"/>
          <a:ext cx="2071702" cy="1071570"/>
        </p:xfrm>
        <a:graphic>
          <a:graphicData uri="http://schemas.openxmlformats.org/presentationml/2006/ole">
            <p:oleObj spid="_x0000_s46088" name="Equation" r:id="rId4" imgW="774360" imgH="393480" progId="Equation.DSMT4">
              <p:embed/>
            </p:oleObj>
          </a:graphicData>
        </a:graphic>
      </p:graphicFrame>
      <p:graphicFrame>
        <p:nvGraphicFramePr>
          <p:cNvPr id="46089" name="Object 9"/>
          <p:cNvGraphicFramePr>
            <a:graphicFrameLocks noChangeAspect="1"/>
          </p:cNvGraphicFramePr>
          <p:nvPr/>
        </p:nvGraphicFramePr>
        <p:xfrm>
          <a:off x="500034" y="2285992"/>
          <a:ext cx="4286280" cy="714380"/>
        </p:xfrm>
        <a:graphic>
          <a:graphicData uri="http://schemas.openxmlformats.org/presentationml/2006/ole">
            <p:oleObj spid="_x0000_s46089" name="Equation" r:id="rId5" imgW="1460160" imgH="266400" progId="Equation.DSMT4">
              <p:embed/>
            </p:oleObj>
          </a:graphicData>
        </a:graphic>
      </p:graphicFrame>
      <p:graphicFrame>
        <p:nvGraphicFramePr>
          <p:cNvPr id="46091" name="Object 11"/>
          <p:cNvGraphicFramePr>
            <a:graphicFrameLocks noChangeAspect="1"/>
          </p:cNvGraphicFramePr>
          <p:nvPr/>
        </p:nvGraphicFramePr>
        <p:xfrm>
          <a:off x="214282" y="4500570"/>
          <a:ext cx="2000264" cy="1000132"/>
        </p:xfrm>
        <a:graphic>
          <a:graphicData uri="http://schemas.openxmlformats.org/presentationml/2006/ole">
            <p:oleObj spid="_x0000_s46091" name="Equation" r:id="rId6" imgW="787320" imgH="393480" progId="Equation.DSMT4">
              <p:embed/>
            </p:oleObj>
          </a:graphicData>
        </a:graphic>
      </p:graphicFrame>
      <p:graphicFrame>
        <p:nvGraphicFramePr>
          <p:cNvPr id="46092" name="Object 12"/>
          <p:cNvGraphicFramePr>
            <a:graphicFrameLocks noChangeAspect="1"/>
          </p:cNvGraphicFramePr>
          <p:nvPr/>
        </p:nvGraphicFramePr>
        <p:xfrm>
          <a:off x="2786050" y="4429132"/>
          <a:ext cx="2071702" cy="1000132"/>
        </p:xfrm>
        <a:graphic>
          <a:graphicData uri="http://schemas.openxmlformats.org/presentationml/2006/ole">
            <p:oleObj spid="_x0000_s46092" name="Equation" r:id="rId7" imgW="761760" imgH="393480" progId="Equation.DSMT4">
              <p:embed/>
            </p:oleObj>
          </a:graphicData>
        </a:graphic>
      </p:graphicFrame>
      <p:graphicFrame>
        <p:nvGraphicFramePr>
          <p:cNvPr id="46093" name="Object 13"/>
          <p:cNvGraphicFramePr>
            <a:graphicFrameLocks noChangeAspect="1"/>
          </p:cNvGraphicFramePr>
          <p:nvPr/>
        </p:nvGraphicFramePr>
        <p:xfrm>
          <a:off x="214282" y="5786454"/>
          <a:ext cx="4071966" cy="714380"/>
        </p:xfrm>
        <a:graphic>
          <a:graphicData uri="http://schemas.openxmlformats.org/presentationml/2006/ole">
            <p:oleObj spid="_x0000_s46093" name="Equation" r:id="rId8" imgW="1409400" imgH="266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bg-BG" smtClean="0"/>
              <a:t>Сравнителна оценка на базата на няколко пазарни множители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g-BG" smtClean="0"/>
              <a:t>		Пример</a:t>
            </a:r>
            <a:r>
              <a:rPr lang="bg-BG" smtClean="0"/>
              <a:t>: Във връзка с продажбата на 49% от капитала на „Еко-инженеринг” АД е необходимо да се извърши оценка на собствения капитал на предприятието по метода на пазарните сравнения. Оценяваното предприятие има следните показатели в края на </a:t>
            </a:r>
            <a:r>
              <a:rPr lang="bg-BG" smtClean="0"/>
              <a:t>2010г</a:t>
            </a:r>
            <a:r>
              <a:rPr lang="bg-BG" smtClean="0"/>
              <a:t>.: </a:t>
            </a:r>
            <a:endParaRPr lang="bg-BG" smtClean="0"/>
          </a:p>
          <a:p>
            <a:pPr>
              <a:buNone/>
            </a:pPr>
            <a:endParaRPr lang="bg-BG" smtClean="0"/>
          </a:p>
          <a:p>
            <a:pPr>
              <a:buNone/>
            </a:pPr>
            <a:endParaRPr lang="bg-BG" smtClean="0"/>
          </a:p>
          <a:p>
            <a:pPr>
              <a:buNone/>
            </a:pPr>
            <a:endParaRPr lang="bg-BG" smtClean="0"/>
          </a:p>
          <a:p>
            <a:pPr>
              <a:buNone/>
            </a:pPr>
            <a:endParaRPr lang="bg-BG" smtClean="0"/>
          </a:p>
          <a:p>
            <a:pPr>
              <a:buNone/>
            </a:pPr>
            <a:r>
              <a:rPr lang="bg-BG" smtClean="0"/>
              <a:t>		Емитираните обикновени акции са 10 млн. бр. </a:t>
            </a:r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mtClean="0"/>
              <a:pPr/>
              <a:t>6</a:t>
            </a:fld>
            <a:endParaRPr lang="bg-BG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57290" y="3786190"/>
          <a:ext cx="6096000" cy="1769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1738282"/>
              </a:tblGrid>
              <a:tr h="4422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Показатели (в млн.лв.)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Стойност</a:t>
                      </a:r>
                    </a:p>
                  </a:txBody>
                  <a:tcPr marL="68580" marR="68580" marT="0" marB="0"/>
                </a:tc>
              </a:tr>
              <a:tr h="4422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Собствен капитал по баланс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75,340</a:t>
                      </a:r>
                    </a:p>
                  </a:txBody>
                  <a:tcPr marL="68580" marR="68580" marT="0" marB="0"/>
                </a:tc>
              </a:tr>
              <a:tr h="4422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Общ размер на приходите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66,223</a:t>
                      </a:r>
                    </a:p>
                  </a:txBody>
                  <a:tcPr marL="68580" marR="68580" marT="0" marB="0"/>
                </a:tc>
              </a:tr>
              <a:tr h="4422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Нетна печалба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14,621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357188"/>
          <a:ext cx="9144000" cy="459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2000" smtClean="0">
                          <a:latin typeface="Times New Roman"/>
                          <a:ea typeface="Times New Roman"/>
                        </a:rPr>
                        <a:t>Паза-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2000" smtClean="0">
                          <a:latin typeface="Times New Roman"/>
                          <a:ea typeface="Times New Roman"/>
                        </a:rPr>
                        <a:t>рен множи-тел</a:t>
                      </a:r>
                      <a:endParaRPr lang="bg-BG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Еталон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„А”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Еталон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„</a:t>
                      </a:r>
                      <a:r>
                        <a:rPr lang="en-US" sz="2000">
                          <a:latin typeface="Times New Roman"/>
                          <a:ea typeface="Times New Roman"/>
                        </a:rPr>
                        <a:t>B</a:t>
                      </a:r>
                      <a:r>
                        <a:rPr lang="bg-BG" sz="2000">
                          <a:latin typeface="Times New Roman"/>
                          <a:ea typeface="Times New Roman"/>
                        </a:rPr>
                        <a:t>”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Еталон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„</a:t>
                      </a:r>
                      <a:r>
                        <a:rPr lang="en-US" sz="2000"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bg-BG" sz="2000">
                          <a:latin typeface="Times New Roman"/>
                          <a:ea typeface="Times New Roman"/>
                        </a:rPr>
                        <a:t>”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Средно-аритм</a:t>
                      </a:r>
                      <a:r>
                        <a:rPr lang="bg-BG" sz="2000"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bg-BG" sz="2000" smtClean="0">
                          <a:latin typeface="Times New Roman"/>
                          <a:ea typeface="Times New Roman"/>
                        </a:rPr>
                        <a:t>паза-рен </a:t>
                      </a:r>
                      <a:r>
                        <a:rPr lang="bg-BG" sz="2000">
                          <a:latin typeface="Times New Roman"/>
                          <a:ea typeface="Times New Roman"/>
                        </a:rPr>
                        <a:t>множител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smtClean="0">
                          <a:latin typeface="Times New Roman"/>
                          <a:ea typeface="Times New Roman"/>
                        </a:rPr>
                        <a:t>Пока-зател </a:t>
                      </a:r>
                      <a:r>
                        <a:rPr lang="bg-BG" sz="2000">
                          <a:latin typeface="Times New Roman"/>
                          <a:ea typeface="Times New Roman"/>
                        </a:rPr>
                        <a:t>за </a:t>
                      </a:r>
                      <a:r>
                        <a:rPr lang="bg-BG" sz="2000" smtClean="0">
                          <a:latin typeface="Times New Roman"/>
                          <a:ea typeface="Times New Roman"/>
                        </a:rPr>
                        <a:t>оценя-ваното </a:t>
                      </a:r>
                      <a:r>
                        <a:rPr lang="bg-BG" sz="2000">
                          <a:latin typeface="Times New Roman"/>
                          <a:ea typeface="Times New Roman"/>
                        </a:rPr>
                        <a:t>пр-е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Оценка на СК </a:t>
                      </a:r>
                      <a:r>
                        <a:rPr lang="bg-BG" sz="2000">
                          <a:latin typeface="Times New Roman"/>
                          <a:ea typeface="Times New Roman"/>
                        </a:rPr>
                        <a:t>на </a:t>
                      </a:r>
                      <a:r>
                        <a:rPr lang="bg-BG" sz="2000" smtClean="0">
                          <a:latin typeface="Times New Roman"/>
                          <a:ea typeface="Times New Roman"/>
                        </a:rPr>
                        <a:t>оценя-ваното пр-е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bg-BG" sz="20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smtClean="0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bg-BG" sz="2000">
                          <a:latin typeface="Times New Roman"/>
                          <a:ea typeface="Times New Roman"/>
                        </a:rPr>
                        <a:t>.5</a:t>
                      </a:r>
                      <a:r>
                        <a:rPr lang="en-US" sz="2000" smtClean="0">
                          <a:latin typeface="Times New Roman"/>
                          <a:ea typeface="Times New Roman"/>
                        </a:rPr>
                        <a:t>*k.6</a:t>
                      </a:r>
                      <a:endParaRPr lang="bg-BG" sz="200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bg-BG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Тегло на паз. множи</a:t>
                      </a:r>
                      <a:r>
                        <a:rPr lang="en-US" sz="200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bg-BG" sz="2000">
                          <a:latin typeface="Times New Roman"/>
                          <a:ea typeface="Times New Roman"/>
                        </a:rPr>
                        <a:t>тел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smtClean="0">
                          <a:latin typeface="Times New Roman"/>
                          <a:ea typeface="Times New Roman"/>
                        </a:rPr>
                        <a:t>Прете-глена стой-ност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bg-BG" sz="20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smtClean="0">
                          <a:latin typeface="Times New Roman"/>
                          <a:ea typeface="Times New Roman"/>
                        </a:rPr>
                        <a:t>k.7*k.8</a:t>
                      </a:r>
                      <a:endParaRPr lang="bg-BG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p/e</a:t>
                      </a:r>
                      <a:endParaRPr lang="bg-BG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 smtClean="0">
                          <a:latin typeface="Times New Roman"/>
                          <a:ea typeface="Times New Roman"/>
                        </a:rPr>
                        <a:t>13,43</a:t>
                      </a:r>
                      <a:endParaRPr lang="bg-BG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 smtClean="0">
                          <a:latin typeface="Times New Roman"/>
                          <a:ea typeface="Times New Roman"/>
                        </a:rPr>
                        <a:t>10,54</a:t>
                      </a:r>
                      <a:endParaRPr lang="bg-BG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16,45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13,47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14,621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196,945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0,3333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 smtClean="0">
                          <a:latin typeface="Times New Roman"/>
                          <a:ea typeface="Times New Roman"/>
                        </a:rPr>
                        <a:t>65,642</a:t>
                      </a:r>
                      <a:endParaRPr lang="bg-BG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p/b</a:t>
                      </a:r>
                      <a:endParaRPr lang="bg-BG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2,28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2,12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3,08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2,49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75,340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187,597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0,3333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 smtClean="0">
                          <a:latin typeface="Times New Roman"/>
                          <a:ea typeface="Times New Roman"/>
                        </a:rPr>
                        <a:t>62,526</a:t>
                      </a:r>
                      <a:endParaRPr lang="bg-BG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p/s</a:t>
                      </a:r>
                      <a:endParaRPr lang="bg-BG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3,32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2,40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3,59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3,10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66,223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205,291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0,3333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 smtClean="0">
                          <a:latin typeface="Times New Roman"/>
                          <a:ea typeface="Times New Roman"/>
                        </a:rPr>
                        <a:t>68,424</a:t>
                      </a:r>
                      <a:endParaRPr lang="bg-BG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Сума: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1,0000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 b="1" smtClean="0">
                          <a:latin typeface="Times New Roman"/>
                          <a:ea typeface="Times New Roman"/>
                        </a:rPr>
                        <a:t>196,592</a:t>
                      </a:r>
                      <a:endParaRPr lang="bg-BG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mtClean="0"/>
              <a:pPr/>
              <a:t>7</a:t>
            </a:fld>
            <a:endParaRPr lang="bg-BG"/>
          </a:p>
        </p:txBody>
      </p:sp>
      <p:sp>
        <p:nvSpPr>
          <p:cNvPr id="7" name="Rectangle 6"/>
          <p:cNvSpPr/>
          <p:nvPr/>
        </p:nvSpPr>
        <p:spPr>
          <a:xfrm>
            <a:off x="0" y="4826674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g-BG" smtClean="0"/>
          </a:p>
          <a:p>
            <a:r>
              <a:rPr lang="bg-BG" smtClean="0"/>
              <a:t>	</a:t>
            </a:r>
            <a:r>
              <a:rPr lang="bg-BG" sz="2200" smtClean="0"/>
              <a:t>Справедливата </a:t>
            </a:r>
            <a:r>
              <a:rPr lang="bg-BG" sz="2200" smtClean="0"/>
              <a:t>стойност на собствения капитал на „Еко-инженеринг” АД, определена по метода на пазарните сравнения е 196,592 млн. лв</a:t>
            </a:r>
            <a:r>
              <a:rPr lang="bg-BG" sz="2200" smtClean="0"/>
              <a:t>. </a:t>
            </a:r>
            <a:r>
              <a:rPr lang="bg-BG" sz="2200" smtClean="0"/>
              <a:t>Следователно</a:t>
            </a:r>
            <a:r>
              <a:rPr lang="bg-BG" sz="2200" smtClean="0"/>
              <a:t>, 49% от неговия капитал могат да бъдат продадени за 96,33 млн. лв. (196,592 . 0,49</a:t>
            </a:r>
            <a:r>
              <a:rPr lang="bg-BG" sz="2200" smtClean="0"/>
              <a:t>). </a:t>
            </a:r>
            <a:r>
              <a:rPr lang="bg-BG" sz="2200" smtClean="0"/>
              <a:t>Справедливата цена на акция е 19,66 лв. </a:t>
            </a:r>
            <a:endParaRPr lang="bg-BG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bg-BG" sz="4000" b="1" smtClean="0"/>
              <a:t>Метод на фундаменталните променливи (</a:t>
            </a:r>
            <a:r>
              <a:rPr lang="en-US" sz="4000" b="1" smtClean="0"/>
              <a:t>Fundamental Variables Approach)</a:t>
            </a:r>
            <a:r>
              <a:rPr lang="bg-BG" smtClean="0"/>
              <a:t/>
            </a:r>
            <a:br>
              <a:rPr lang="bg-BG" smtClean="0"/>
            </a:b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bg-BG" smtClean="0"/>
              <a:t>		</a:t>
            </a:r>
          </a:p>
          <a:p>
            <a:pPr>
              <a:buNone/>
            </a:pPr>
            <a:r>
              <a:rPr lang="bg-BG" sz="3800" smtClean="0"/>
              <a:t>		</a:t>
            </a:r>
            <a:r>
              <a:rPr lang="bg-BG" sz="8800" smtClean="0"/>
              <a:t>Всеки </a:t>
            </a:r>
            <a:r>
              <a:rPr lang="bg-BG" sz="8800" smtClean="0"/>
              <a:t>пазарен множител, независимо дали е свързан с печалбата, приходите или счетоводната стойност на собствения капитал, е функция на три фундаментални променливи – степен на риск, темп на растеж и потенциал за генериране на доходи. Конкретно </a:t>
            </a:r>
            <a:r>
              <a:rPr lang="bg-BG" sz="8800" b="1" smtClean="0"/>
              <a:t>за коефициента „Цена – доход” (</a:t>
            </a:r>
            <a:r>
              <a:rPr lang="en-US" sz="8800" b="1" smtClean="0"/>
              <a:t>p/e</a:t>
            </a:r>
            <a:r>
              <a:rPr lang="bg-BG" sz="8800" b="1" smtClean="0"/>
              <a:t>) може да посочим, че той се обуславя от </a:t>
            </a:r>
            <a:r>
              <a:rPr lang="bg-BG" sz="8800" b="1" smtClean="0"/>
              <a:t>следните </a:t>
            </a:r>
            <a:r>
              <a:rPr lang="bg-BG" sz="8800" b="1" smtClean="0"/>
              <a:t>фактори:</a:t>
            </a:r>
          </a:p>
          <a:p>
            <a:pPr>
              <a:buNone/>
            </a:pPr>
            <a:r>
              <a:rPr lang="bg-BG" sz="8800" b="1" smtClean="0"/>
              <a:t>	</a:t>
            </a:r>
            <a:r>
              <a:rPr lang="bg-BG" sz="8800" b="1" smtClean="0"/>
              <a:t>	1) </a:t>
            </a:r>
            <a:r>
              <a:rPr lang="bg-BG" sz="8800" smtClean="0"/>
              <a:t>Нормата </a:t>
            </a:r>
            <a:r>
              <a:rPr lang="bg-BG" sz="8800" smtClean="0"/>
              <a:t>на възвръщаемост на собствения капитал </a:t>
            </a:r>
            <a:r>
              <a:rPr lang="en-US" sz="8800" smtClean="0"/>
              <a:t>- ROE</a:t>
            </a:r>
            <a:r>
              <a:rPr lang="bg-BG" sz="8800" smtClean="0"/>
              <a:t>. Това е  показател, който измерва потенциала на компанията да генерира доходи за нейните собственици;</a:t>
            </a:r>
          </a:p>
          <a:p>
            <a:pPr lvl="0">
              <a:buNone/>
            </a:pPr>
            <a:r>
              <a:rPr lang="bg-BG" sz="8800" smtClean="0"/>
              <a:t>		2) Годишният </a:t>
            </a:r>
            <a:r>
              <a:rPr lang="bg-BG" sz="8800" smtClean="0"/>
              <a:t>темп на прираст на нетната печалба, респ. на </a:t>
            </a:r>
            <a:r>
              <a:rPr lang="en-US" sz="8800" smtClean="0"/>
              <a:t>EPS – g</a:t>
            </a:r>
            <a:r>
              <a:rPr lang="bg-BG" sz="8800" smtClean="0"/>
              <a:t>. Това е показател, измерващ потенциала за растеж. При условие, че компанията поддържа еднакъв коефициент на изплащане на дивидентите, то </a:t>
            </a:r>
            <a:r>
              <a:rPr lang="en-US" sz="8800" smtClean="0"/>
              <a:t>g </a:t>
            </a:r>
            <a:r>
              <a:rPr lang="bg-BG" sz="8800" smtClean="0"/>
              <a:t>е същевременно и темп на растеж на дивидентите;</a:t>
            </a:r>
          </a:p>
          <a:p>
            <a:pPr lvl="0">
              <a:buNone/>
            </a:pPr>
            <a:r>
              <a:rPr lang="bg-BG" sz="8800" smtClean="0"/>
              <a:t>		3) Изискваната </a:t>
            </a:r>
            <a:r>
              <a:rPr lang="bg-BG" sz="8800" smtClean="0"/>
              <a:t>норма на възвръщаемост от акциите на компанията – </a:t>
            </a:r>
            <a:r>
              <a:rPr lang="en-US" sz="8800" smtClean="0"/>
              <a:t>r</a:t>
            </a:r>
            <a:r>
              <a:rPr lang="bg-BG" sz="8800" smtClean="0"/>
              <a:t>. Това е показател, свързан със степента на риск. </a:t>
            </a:r>
          </a:p>
          <a:p>
            <a:pPr>
              <a:buNone/>
            </a:pPr>
            <a:endParaRPr lang="bg-BG" smtClean="0"/>
          </a:p>
          <a:p>
            <a:pPr>
              <a:buNone/>
            </a:pPr>
            <a:r>
              <a:rPr lang="bg-BG" smtClean="0"/>
              <a:t> </a:t>
            </a:r>
          </a:p>
          <a:p>
            <a:pPr>
              <a:buNone/>
            </a:pPr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mtClean="0"/>
              <a:pPr/>
              <a:t>8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704104"/>
          </a:xfrm>
        </p:spPr>
        <p:txBody>
          <a:bodyPr>
            <a:normAutofit/>
          </a:bodyPr>
          <a:lstStyle/>
          <a:p>
            <a:pPr algn="ctr"/>
            <a:r>
              <a:rPr lang="bg-BG" sz="3600" smtClean="0"/>
              <a:t>Теоретичен модел на коефициента </a:t>
            </a:r>
            <a:r>
              <a:rPr lang="en-US" sz="3600" smtClean="0"/>
              <a:t>p/e</a:t>
            </a:r>
            <a:endParaRPr lang="bg-BG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/>
          </a:bodyPr>
          <a:lstStyle/>
          <a:p>
            <a:pPr>
              <a:buNone/>
            </a:pPr>
            <a:endParaRPr lang="bg-BG" smtClean="0"/>
          </a:p>
          <a:p>
            <a:pPr>
              <a:buNone/>
            </a:pPr>
            <a:endParaRPr lang="bg-BG" smtClean="0"/>
          </a:p>
          <a:p>
            <a:pPr>
              <a:buNone/>
            </a:pPr>
            <a:r>
              <a:rPr lang="bg-BG" sz="2200" smtClean="0"/>
              <a:t>	</a:t>
            </a:r>
            <a:r>
              <a:rPr lang="bg-BG" sz="2200" smtClean="0"/>
              <a:t>	Нека </a:t>
            </a:r>
            <a:r>
              <a:rPr lang="bg-BG" sz="2200" smtClean="0"/>
              <a:t>компанията „Х” има възвръщаемост на собствения капитал </a:t>
            </a:r>
            <a:r>
              <a:rPr lang="en-US" sz="2200" smtClean="0"/>
              <a:t>ROE</a:t>
            </a:r>
            <a:r>
              <a:rPr lang="bg-BG" sz="2200" smtClean="0"/>
              <a:t> = 20%, годишен темп на прираст на дивидентите </a:t>
            </a:r>
            <a:r>
              <a:rPr lang="en-US" sz="2200" smtClean="0"/>
              <a:t>g</a:t>
            </a:r>
            <a:r>
              <a:rPr lang="bg-BG" sz="2200" smtClean="0"/>
              <a:t> = 6% и изисквана възвръщаемост от акционерите </a:t>
            </a:r>
            <a:r>
              <a:rPr lang="en-US" sz="2200" smtClean="0"/>
              <a:t>r</a:t>
            </a:r>
            <a:r>
              <a:rPr lang="bg-BG" sz="2200" smtClean="0"/>
              <a:t> = 18%.  Теоретично, коефициентът „Цена – доход” за тази компания би трябвало да е равен на 5,83:</a:t>
            </a:r>
          </a:p>
          <a:p>
            <a:pPr>
              <a:buNone/>
            </a:pPr>
            <a:r>
              <a:rPr lang="bg-BG" sz="2200" smtClean="0"/>
              <a:t> </a:t>
            </a:r>
          </a:p>
          <a:p>
            <a:pPr>
              <a:buNone/>
            </a:pPr>
            <a:r>
              <a:rPr lang="en-US" sz="2200" smtClean="0"/>
              <a:t> </a:t>
            </a:r>
            <a:endParaRPr lang="bg-BG" sz="2200" smtClean="0"/>
          </a:p>
          <a:p>
            <a:pPr>
              <a:buNone/>
            </a:pPr>
            <a:endParaRPr lang="bg-BG" sz="2200" smtClean="0"/>
          </a:p>
          <a:p>
            <a:pPr>
              <a:buNone/>
            </a:pPr>
            <a:r>
              <a:rPr lang="bg-BG" sz="2200" smtClean="0"/>
              <a:t>	</a:t>
            </a:r>
            <a:r>
              <a:rPr lang="bg-BG" sz="2200" smtClean="0"/>
              <a:t>	Ако </a:t>
            </a:r>
            <a:r>
              <a:rPr lang="bg-BG" sz="2200" smtClean="0"/>
              <a:t>приемем, че компанията „Х” очаква печалба на акция за годината </a:t>
            </a:r>
            <a:r>
              <a:rPr lang="en-US" sz="2200" smtClean="0"/>
              <a:t>EPS</a:t>
            </a:r>
            <a:r>
              <a:rPr lang="bg-BG" sz="2200" smtClean="0"/>
              <a:t> = 1,20лв., то теоретичната цена на акциите ще бъде </a:t>
            </a:r>
            <a:r>
              <a:rPr lang="bg-BG" sz="2200" smtClean="0"/>
              <a:t>7лв</a:t>
            </a:r>
            <a:r>
              <a:rPr lang="bg-BG" sz="2200" smtClean="0"/>
              <a:t>.:</a:t>
            </a:r>
            <a:r>
              <a:rPr lang="bg-BG" sz="2200" smtClean="0"/>
              <a:t> </a:t>
            </a:r>
          </a:p>
          <a:p>
            <a:pPr>
              <a:buNone/>
            </a:pPr>
            <a:endParaRPr lang="bg-BG" smtClean="0"/>
          </a:p>
          <a:p>
            <a:pPr>
              <a:buNone/>
            </a:pPr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mtClean="0"/>
              <a:pPr/>
              <a:t>9</a:t>
            </a:fld>
            <a:endParaRPr lang="bg-BG"/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285720" y="928670"/>
          <a:ext cx="3571900" cy="1071570"/>
        </p:xfrm>
        <a:graphic>
          <a:graphicData uri="http://schemas.openxmlformats.org/presentationml/2006/ole">
            <p:oleObj spid="_x0000_s48130" name="Equation" r:id="rId3" imgW="2095200" imgH="647640" progId="Equation.DSMT4">
              <p:embed/>
            </p:oleObj>
          </a:graphicData>
        </a:graphic>
      </p:graphicFrame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4071934" y="928670"/>
          <a:ext cx="4429156" cy="1143008"/>
        </p:xfrm>
        <a:graphic>
          <a:graphicData uri="http://schemas.openxmlformats.org/presentationml/2006/ole">
            <p:oleObj spid="_x0000_s48131" name="Equation" r:id="rId4" imgW="2527200" imgH="647640" progId="Equation.DSMT4">
              <p:embed/>
            </p:oleObj>
          </a:graphicData>
        </a:graphic>
      </p:graphicFrame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4357686" y="3643314"/>
          <a:ext cx="2894022" cy="1428760"/>
        </p:xfrm>
        <a:graphic>
          <a:graphicData uri="http://schemas.openxmlformats.org/presentationml/2006/ole">
            <p:oleObj spid="_x0000_s48132" name="Equation" r:id="rId5" imgW="1536480" imgH="647640" progId="Equation.DSMT4">
              <p:embed/>
            </p:oleObj>
          </a:graphicData>
        </a:graphic>
      </p:graphicFrame>
      <p:graphicFrame>
        <p:nvGraphicFramePr>
          <p:cNvPr id="48133" name="Object 5"/>
          <p:cNvGraphicFramePr>
            <a:graphicFrameLocks noChangeAspect="1"/>
          </p:cNvGraphicFramePr>
          <p:nvPr/>
        </p:nvGraphicFramePr>
        <p:xfrm>
          <a:off x="2214546" y="5929330"/>
          <a:ext cx="4572032" cy="500066"/>
        </p:xfrm>
        <a:graphic>
          <a:graphicData uri="http://schemas.openxmlformats.org/presentationml/2006/ole">
            <p:oleObj spid="_x0000_s48133" name="Equation" r:id="rId6" imgW="20062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2197</TotalTime>
  <Words>503</Words>
  <Application>Microsoft Office PowerPoint</Application>
  <PresentationFormat>On-screen Show (4:3)</PresentationFormat>
  <Paragraphs>212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Flow</vt:lpstr>
      <vt:lpstr>Equation</vt:lpstr>
      <vt:lpstr>MathType 6.0 Equation</vt:lpstr>
      <vt:lpstr>  МЕТОД НА ПАЗАРНИТЕ СРАВНЕНИЯ И ФУНДАМЕНТАЛНИТЕ ПРОМЕНЛИВИ  </vt:lpstr>
      <vt:lpstr>МЕТОД НА ПАЗАРНИТЕ СРАВНЕНИЯ</vt:lpstr>
      <vt:lpstr>Видове пазарни множители</vt:lpstr>
      <vt:lpstr>Slide 4</vt:lpstr>
      <vt:lpstr>Slide 5</vt:lpstr>
      <vt:lpstr>Сравнителна оценка на базата на няколко пазарни множители</vt:lpstr>
      <vt:lpstr>Slide 7</vt:lpstr>
      <vt:lpstr>Метод на фундаменталните променливи (Fundamental Variables Approach) </vt:lpstr>
      <vt:lpstr>Теоретичен модел на коефициента p/e</vt:lpstr>
      <vt:lpstr>Теоретичен модел на коефициента  (p/b) </vt:lpstr>
      <vt:lpstr>Slide 11</vt:lpstr>
      <vt:lpstr>Теоретичен модел на коефициента (p/s) </vt:lpstr>
      <vt:lpstr>Благодаря за вниманието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СЪЩНОСТ, КЛАСИФИКАЦИЯ И ПРЕДИМСТВА НА СТОЙНОСТНО-БАЗИРАНИТЕ МОДЕЛИ ЗА ОЦЕНКА НА БИЗНЕСА </dc:title>
  <dc:creator>koko</dc:creator>
  <cp:lastModifiedBy>Lyubomir Todorov</cp:lastModifiedBy>
  <cp:revision>167</cp:revision>
  <dcterms:created xsi:type="dcterms:W3CDTF">2003-01-09T19:01:30Z</dcterms:created>
  <dcterms:modified xsi:type="dcterms:W3CDTF">2013-03-29T07:15:59Z</dcterms:modified>
</cp:coreProperties>
</file>