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4"/>
  </p:notesMasterIdLst>
  <p:sldIdLst>
    <p:sldId id="256" r:id="rId2"/>
    <p:sldId id="283" r:id="rId3"/>
    <p:sldId id="257" r:id="rId4"/>
    <p:sldId id="291" r:id="rId5"/>
    <p:sldId id="292" r:id="rId6"/>
    <p:sldId id="295" r:id="rId7"/>
    <p:sldId id="297" r:id="rId8"/>
    <p:sldId id="299" r:id="rId9"/>
    <p:sldId id="300" r:id="rId10"/>
    <p:sldId id="301" r:id="rId11"/>
    <p:sldId id="302" r:id="rId12"/>
    <p:sldId id="264" r:id="rId1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>
        <p:scale>
          <a:sx n="71" d="100"/>
          <a:sy n="71" d="100"/>
        </p:scale>
        <p:origin x="-135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57BCC-A6F9-44FC-85DB-990EC53240BA}" type="datetimeFigureOut">
              <a:rPr lang="bg-BG" smtClean="0"/>
              <a:pPr/>
              <a:t>14.03.2014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06B9F-9AA1-4C5D-B890-3F219646463E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52903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06B9F-9AA1-4C5D-B890-3F219646463E}" type="slidenum">
              <a:rPr lang="bg-BG" smtClean="0"/>
              <a:pPr/>
              <a:t>1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D732-584F-4F9F-AECC-C9F87E855B58}" type="datetime1">
              <a:rPr lang="bg-BG" smtClean="0"/>
              <a:pPr/>
              <a:t>14.03.2014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EFE7-03E1-4C7C-85FB-21925765F33A}" type="datetime1">
              <a:rPr lang="bg-BG" smtClean="0"/>
              <a:pPr/>
              <a:t>14.03.2014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4117C-037E-434C-8CB4-2621FA0AADC6}" type="datetime1">
              <a:rPr lang="bg-BG" smtClean="0"/>
              <a:pPr/>
              <a:t>14.03.2014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E471C-9E88-4003-AC9C-E96346E909AC}" type="datetime1">
              <a:rPr lang="bg-BG" smtClean="0"/>
              <a:pPr/>
              <a:t>14.03.2014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8E9C-B75E-4683-9912-C89D0092B15E}" type="datetime1">
              <a:rPr lang="bg-BG" smtClean="0"/>
              <a:pPr/>
              <a:t>14.03.2014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3565-04FF-446A-BAD0-C3C1322FAB23}" type="datetime1">
              <a:rPr lang="bg-BG" smtClean="0"/>
              <a:pPr/>
              <a:t>14.03.2014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062C-C563-49B5-98B1-78ADD722D269}" type="datetime1">
              <a:rPr lang="bg-BG" smtClean="0"/>
              <a:pPr/>
              <a:t>14.03.2014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F0EE-2D6B-421F-8181-3F39BA733BAB}" type="datetime1">
              <a:rPr lang="bg-BG" smtClean="0"/>
              <a:pPr/>
              <a:t>14.03.2014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F7F2-780A-4C3C-9B4A-B7518B2DBDC0}" type="datetime1">
              <a:rPr lang="bg-BG" smtClean="0"/>
              <a:pPr/>
              <a:t>14.03.2014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BCED-DCDD-4CAF-9EA2-2E0E79A0C723}" type="datetime1">
              <a:rPr lang="bg-BG" smtClean="0"/>
              <a:pPr/>
              <a:t>14.03.2014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7A83-34CE-4939-9131-32E5DF76B8DC}" type="datetime1">
              <a:rPr lang="bg-BG" smtClean="0"/>
              <a:pPr/>
              <a:t>14.03.2014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211CFD-630A-4000-874E-45EFABFFAC93}" type="datetime1">
              <a:rPr lang="bg-BG" smtClean="0"/>
              <a:pPr/>
              <a:t>14.03.2014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3D1FA3-9D17-49D9-9C3F-5A86E5776C95}" type="slidenum">
              <a:rPr lang="bg-BG" smtClean="0"/>
              <a:pPr/>
              <a:t>‹#›</a:t>
            </a:fld>
            <a:endParaRPr lang="bg-B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9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851648" cy="50405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bg-BG" dirty="0" smtClean="0">
                <a:effectLst/>
              </a:rPr>
              <a:t>ОПТИМИЗАЦИЯ </a:t>
            </a:r>
            <a:r>
              <a:rPr lang="bg-BG" dirty="0">
                <a:effectLst/>
              </a:rPr>
              <a:t>НА КАПИТАЛОВАТА СТРУКТУРА ПО </a:t>
            </a:r>
            <a:r>
              <a:rPr lang="bg-BG" dirty="0" smtClean="0">
                <a:effectLst/>
              </a:rPr>
              <a:t>ДАННИ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bg-BG" dirty="0" smtClean="0">
                <a:effectLst/>
              </a:rPr>
              <a:t> </a:t>
            </a:r>
            <a:r>
              <a:rPr lang="bg-BG" dirty="0">
                <a:effectLst/>
              </a:rPr>
              <a:t>ЗА „СОФАРМА“ АД</a:t>
            </a:r>
            <a:br>
              <a:rPr lang="bg-BG" dirty="0">
                <a:effectLst/>
              </a:rPr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5286388"/>
            <a:ext cx="7854696" cy="857256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bg-BG" smtClean="0"/>
              <a:t>доц. д-р </a:t>
            </a:r>
            <a:r>
              <a:rPr lang="bg-BG" dirty="0"/>
              <a:t>Любомир Тодоров, УНСС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00066"/>
          </a:xfrm>
        </p:spPr>
        <p:txBody>
          <a:bodyPr>
            <a:noAutofit/>
          </a:bodyPr>
          <a:lstStyle/>
          <a:p>
            <a:pPr algn="ctr"/>
            <a:r>
              <a:rPr lang="bg-BG" sz="4000" smtClean="0"/>
              <a:t>Резултати от анализа 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9001156" cy="635798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bg-BG" sz="2400" dirty="0" smtClean="0">
                <a:latin typeface="Times New Roman Cyr" pitchFamily="18" charset="-52"/>
              </a:rPr>
              <a:t>	</a:t>
            </a:r>
            <a:r>
              <a:rPr lang="bg-BG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3) </a:t>
            </a:r>
            <a:r>
              <a:rPr lang="bg-BG" sz="2800" dirty="0" err="1">
                <a:latin typeface="Times New Roman Cyr" panose="02020603050405020304" pitchFamily="18" charset="0"/>
                <a:cs typeface="Times New Roman Cyr" panose="02020603050405020304" pitchFamily="18" charset="0"/>
              </a:rPr>
              <a:t>Среднопретеглената</a:t>
            </a:r>
            <a:r>
              <a:rPr lang="bg-BG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 цена на капитала (</a:t>
            </a:r>
            <a:r>
              <a:rPr lang="en-US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WACC</a:t>
            </a:r>
            <a:r>
              <a:rPr lang="bg-BG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) се минимизира при </a:t>
            </a:r>
            <a:r>
              <a:rPr lang="en-US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DR</a:t>
            </a:r>
            <a:r>
              <a:rPr lang="bg-BG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 = 0,50. При увеличаване на дълга от 0,38 до 0,50, </a:t>
            </a:r>
            <a:r>
              <a:rPr lang="en-US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WACC</a:t>
            </a:r>
            <a:r>
              <a:rPr lang="bg-BG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 намалява от </a:t>
            </a:r>
            <a:r>
              <a:rPr lang="bg-BG" sz="28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8,7</a:t>
            </a:r>
            <a:r>
              <a:rPr lang="bg-BG" sz="28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% </a:t>
            </a:r>
            <a:r>
              <a:rPr lang="bg-BG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до </a:t>
            </a:r>
            <a:r>
              <a:rPr lang="bg-BG" sz="28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8,56</a:t>
            </a:r>
            <a:r>
              <a:rPr lang="bg-BG" sz="28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%. </a:t>
            </a:r>
            <a:r>
              <a:rPr lang="bg-BG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По-нататъшното увеличаване на дълга (от 0,50 до 0,80) води до увеличаване на </a:t>
            </a:r>
            <a:r>
              <a:rPr lang="en-US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WACC</a:t>
            </a:r>
            <a:r>
              <a:rPr lang="bg-BG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. </a:t>
            </a:r>
            <a:endParaRPr lang="en-US" sz="2800" dirty="0" smtClean="0">
              <a:latin typeface="Times New Roman Cyr" panose="02020603050405020304" pitchFamily="18" charset="0"/>
              <a:cs typeface="Times New Roman Cyr" panose="02020603050405020304" pitchFamily="18" charset="0"/>
            </a:endParaRPr>
          </a:p>
          <a:p>
            <a:pPr algn="just">
              <a:buNone/>
            </a:pPr>
            <a:r>
              <a:rPr lang="bg-BG" sz="28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	4) </a:t>
            </a:r>
            <a:r>
              <a:rPr lang="bg-BG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Разликата </a:t>
            </a:r>
            <a:r>
              <a:rPr lang="bg-BG" sz="28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между</a:t>
            </a:r>
            <a:r>
              <a:rPr lang="en-US" sz="28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 ROIC</a:t>
            </a:r>
            <a:r>
              <a:rPr lang="bg-BG" sz="28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 </a:t>
            </a:r>
            <a:r>
              <a:rPr lang="bg-BG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и </a:t>
            </a:r>
            <a:r>
              <a:rPr lang="en-US" sz="28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WACC</a:t>
            </a:r>
            <a:r>
              <a:rPr lang="bg-BG" sz="28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 </a:t>
            </a:r>
            <a:r>
              <a:rPr lang="bg-BG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е </a:t>
            </a:r>
            <a:r>
              <a:rPr lang="bg-BG" sz="28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положителна и се максимизира</a:t>
            </a:r>
            <a:r>
              <a:rPr lang="bg-BG" sz="28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 при</a:t>
            </a:r>
            <a:r>
              <a:rPr lang="en-US" sz="28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 DER</a:t>
            </a:r>
            <a:r>
              <a:rPr lang="bg-BG" sz="28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=0,5</a:t>
            </a:r>
            <a:r>
              <a:rPr lang="bg-BG" sz="28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. </a:t>
            </a:r>
            <a:r>
              <a:rPr lang="bg-BG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Това означава, че компанията </a:t>
            </a:r>
            <a:r>
              <a:rPr lang="bg-BG" sz="28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създава </a:t>
            </a:r>
            <a:r>
              <a:rPr lang="bg-BG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стойност от гл.т. на инвеститорите. </a:t>
            </a:r>
            <a:endParaRPr lang="en-US" sz="2800" dirty="0" smtClean="0">
              <a:latin typeface="Times New Roman Cyr" panose="02020603050405020304" pitchFamily="18" charset="0"/>
              <a:cs typeface="Times New Roman Cyr" panose="02020603050405020304" pitchFamily="18" charset="0"/>
            </a:endParaRPr>
          </a:p>
          <a:p>
            <a:pPr algn="just">
              <a:buNone/>
            </a:pPr>
            <a:r>
              <a:rPr lang="bg-BG" sz="28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	5)</a:t>
            </a:r>
            <a:r>
              <a:rPr lang="en-US" sz="28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 </a:t>
            </a:r>
            <a:r>
              <a:rPr lang="bg-BG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Лихвеното покритие (</a:t>
            </a:r>
            <a:r>
              <a:rPr lang="en-US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ICR</a:t>
            </a:r>
            <a:r>
              <a:rPr lang="bg-BG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) става по-ниско от 3 при равнище на дълга приблизително 0,58. </a:t>
            </a:r>
          </a:p>
          <a:p>
            <a:pPr algn="just">
              <a:buNone/>
            </a:pPr>
            <a:endParaRPr lang="bg-BG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bg-BG" dirty="0" smtClean="0">
                <a:latin typeface="Times New Roman Cyr" pitchFamily="18" charset="-52"/>
              </a:rPr>
              <a:t>		</a:t>
            </a:r>
            <a:endParaRPr lang="en-US" i="1" baseline="-25000" dirty="0" smtClean="0"/>
          </a:p>
          <a:p>
            <a:pPr algn="just">
              <a:buNone/>
            </a:pPr>
            <a:endParaRPr lang="en-US" baseline="-25000" dirty="0" smtClean="0"/>
          </a:p>
          <a:p>
            <a:pPr algn="just">
              <a:buNone/>
            </a:pPr>
            <a:endParaRPr lang="bg-BG" dirty="0" smtClean="0">
              <a:latin typeface="Times New Roman Cyr" pitchFamily="18" charset="-52"/>
            </a:endParaRPr>
          </a:p>
          <a:p>
            <a:pPr algn="just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2462" y="6492875"/>
            <a:ext cx="762000" cy="365125"/>
          </a:xfrm>
        </p:spPr>
        <p:txBody>
          <a:bodyPr>
            <a:normAutofit/>
          </a:bodyPr>
          <a:lstStyle/>
          <a:p>
            <a:fld id="{EB3D1FA3-9D17-49D9-9C3F-5A86E5776C95}" type="slidenum">
              <a:rPr lang="bg-BG" sz="2000" smtClean="0"/>
              <a:pPr/>
              <a:t>10</a:t>
            </a:fld>
            <a:endParaRPr lang="bg-BG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2942"/>
          </a:xfrm>
        </p:spPr>
        <p:txBody>
          <a:bodyPr>
            <a:noAutofit/>
          </a:bodyPr>
          <a:lstStyle/>
          <a:p>
            <a:pPr algn="ctr"/>
            <a:r>
              <a:rPr lang="bg-BG" sz="4000" dirty="0" smtClean="0"/>
              <a:t>Изводи от анализа за “Софарма” АД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764704"/>
            <a:ext cx="9324528" cy="645051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bg-BG" sz="2400" dirty="0" smtClean="0">
                <a:latin typeface="Times New Roman Cyr" pitchFamily="18" charset="-52"/>
              </a:rPr>
              <a:t>	</a:t>
            </a:r>
            <a:r>
              <a:rPr lang="bg-BG" dirty="0">
                <a:latin typeface="Times New Roman Cyr" pitchFamily="18" charset="-52"/>
              </a:rPr>
              <a:t>	</a:t>
            </a:r>
            <a:endParaRPr lang="bg-BG" dirty="0" smtClean="0">
              <a:latin typeface="Times New Roman Cyr" pitchFamily="18" charset="-52"/>
            </a:endParaRPr>
          </a:p>
          <a:p>
            <a:pPr algn="just">
              <a:buNone/>
            </a:pPr>
            <a:r>
              <a:rPr lang="bg-BG" sz="2800" dirty="0">
                <a:latin typeface="Times New Roman Cyr" pitchFamily="18" charset="-52"/>
                <a:cs typeface="Times New Roman Cyr" panose="02020603050405020304" pitchFamily="18" charset="0"/>
              </a:rPr>
              <a:t>	</a:t>
            </a:r>
            <a:r>
              <a:rPr lang="bg-BG" sz="2800" dirty="0" smtClean="0">
                <a:latin typeface="Times New Roman Cyr" pitchFamily="18" charset="-52"/>
                <a:cs typeface="Times New Roman Cyr" panose="02020603050405020304" pitchFamily="18" charset="0"/>
              </a:rPr>
              <a:t>	</a:t>
            </a:r>
            <a:r>
              <a:rPr lang="bg-BG" sz="28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При </a:t>
            </a:r>
            <a:r>
              <a:rPr lang="bg-BG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сегашното равнище на дълга от 0,38 (</a:t>
            </a:r>
            <a:r>
              <a:rPr lang="en-US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DR</a:t>
            </a:r>
            <a:r>
              <a:rPr lang="bg-BG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 = 0,38), нетна оперативна рентабилност от 8,15% (</a:t>
            </a:r>
            <a:r>
              <a:rPr lang="en-US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ROA = </a:t>
            </a:r>
            <a:r>
              <a:rPr lang="bg-BG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8,15</a:t>
            </a:r>
            <a:r>
              <a:rPr lang="en-US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%</a:t>
            </a:r>
            <a:r>
              <a:rPr lang="bg-BG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) и нетна цена на общия дълг от 2,85% </a:t>
            </a:r>
            <a:r>
              <a:rPr lang="en-US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(RD2</a:t>
            </a:r>
            <a:r>
              <a:rPr lang="bg-BG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=2,85%</a:t>
            </a:r>
            <a:r>
              <a:rPr lang="en-US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)</a:t>
            </a:r>
            <a:r>
              <a:rPr lang="bg-BG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, „Софарма“ АД има възможност да поеме по-голям дълг. Оптималната капиталова структура на дружеството в края на 2012г. е при съотношение дълг към собствен капитал – 50/</a:t>
            </a:r>
            <a:r>
              <a:rPr lang="bg-BG" sz="2800" dirty="0" err="1">
                <a:latin typeface="Times New Roman Cyr" panose="02020603050405020304" pitchFamily="18" charset="0"/>
                <a:cs typeface="Times New Roman Cyr" panose="02020603050405020304" pitchFamily="18" charset="0"/>
              </a:rPr>
              <a:t>50</a:t>
            </a:r>
            <a:r>
              <a:rPr lang="bg-BG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. При това съотношение се постига най-ниска </a:t>
            </a:r>
            <a:r>
              <a:rPr lang="bg-BG" sz="2800" dirty="0" err="1">
                <a:latin typeface="Times New Roman Cyr" panose="02020603050405020304" pitchFamily="18" charset="0"/>
                <a:cs typeface="Times New Roman Cyr" panose="02020603050405020304" pitchFamily="18" charset="0"/>
              </a:rPr>
              <a:t>среднопретеглена</a:t>
            </a:r>
            <a:r>
              <a:rPr lang="bg-BG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 цена на капитала и респ. се максимизира стойността на компанията. Поддържането на такова равнище на дълга би осигурило възможност предприятието да се възползва от ефекта на финансовия </a:t>
            </a:r>
            <a:r>
              <a:rPr lang="bg-BG" sz="2800" dirty="0" err="1">
                <a:latin typeface="Times New Roman Cyr" panose="02020603050405020304" pitchFamily="18" charset="0"/>
                <a:cs typeface="Times New Roman Cyr" panose="02020603050405020304" pitchFamily="18" charset="0"/>
              </a:rPr>
              <a:t>ливъридж</a:t>
            </a:r>
            <a:r>
              <a:rPr lang="bg-BG" sz="2800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 и да повиши печалбата на акция и респ. дивидента на акция. </a:t>
            </a:r>
            <a:endParaRPr lang="en-US" sz="2800" dirty="0" smtClean="0">
              <a:latin typeface="Times New Roman Cyr" panose="02020603050405020304" pitchFamily="18" charset="0"/>
              <a:cs typeface="Times New Roman Cyr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2462" y="6492875"/>
            <a:ext cx="762000" cy="365125"/>
          </a:xfrm>
        </p:spPr>
        <p:txBody>
          <a:bodyPr>
            <a:normAutofit/>
          </a:bodyPr>
          <a:lstStyle/>
          <a:p>
            <a:fld id="{EB3D1FA3-9D17-49D9-9C3F-5A86E5776C95}" type="slidenum">
              <a:rPr lang="bg-BG" sz="2000" smtClean="0"/>
              <a:pPr/>
              <a:t>11</a:t>
            </a:fld>
            <a:endParaRPr lang="bg-BG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000240"/>
            <a:ext cx="8229600" cy="1143000"/>
          </a:xfrm>
        </p:spPr>
        <p:txBody>
          <a:bodyPr/>
          <a:lstStyle/>
          <a:p>
            <a:pPr algn="ctr"/>
            <a:r>
              <a:rPr lang="bg-BG" dirty="0" smtClean="0"/>
              <a:t>Благодаря за вниманието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z="2000" smtClean="0"/>
              <a:pPr/>
              <a:t>12</a:t>
            </a:fld>
            <a:endParaRPr lang="bg-B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-99392"/>
            <a:ext cx="8229600" cy="785794"/>
          </a:xfrm>
        </p:spPr>
        <p:txBody>
          <a:bodyPr>
            <a:noAutofit/>
          </a:bodyPr>
          <a:lstStyle/>
          <a:p>
            <a:pPr algn="ctr"/>
            <a:r>
              <a:rPr lang="bg-BG" sz="4000" dirty="0" smtClean="0"/>
              <a:t> Оптимална капиталова структура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68560" y="548680"/>
            <a:ext cx="9612560" cy="6309320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bg-BG" dirty="0" smtClean="0"/>
              <a:t>	</a:t>
            </a:r>
          </a:p>
          <a:p>
            <a:pPr algn="just">
              <a:buNone/>
            </a:pPr>
            <a:endParaRPr lang="bg-BG" dirty="0" smtClean="0"/>
          </a:p>
          <a:p>
            <a:pPr marL="514350" indent="-514350" algn="just">
              <a:buNone/>
            </a:pPr>
            <a:r>
              <a:rPr lang="bg-BG" dirty="0" smtClean="0"/>
              <a:t>		</a:t>
            </a:r>
            <a:r>
              <a:rPr lang="bg-BG" sz="112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Според съвременната финансова теория, оптимална е онази капиталова структура при която се минимизира </a:t>
            </a:r>
            <a:r>
              <a:rPr lang="en-US" sz="112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WACC</a:t>
            </a:r>
            <a:r>
              <a:rPr lang="bg-BG" sz="112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 и се максимизира стойността на компанията. Това определение обаче, игнорира степента на финансов риск за предприятието, която се променя при различно съотношение между дълговете и собствения капитал. Налага се мениджърите да използват ограничителни условия</a:t>
            </a:r>
            <a:r>
              <a:rPr lang="en-US" sz="112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 </a:t>
            </a:r>
            <a:r>
              <a:rPr lang="bg-BG" sz="112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по отношение степента на финансов риск при оптимизирането на капиталовата структура. </a:t>
            </a:r>
            <a:endParaRPr lang="en-US" sz="11200" dirty="0" smtClean="0">
              <a:latin typeface="Times New Roman Cyr" panose="02020603050405020304" pitchFamily="18" charset="0"/>
              <a:cs typeface="Times New Roman Cyr" panose="02020603050405020304" pitchFamily="18" charset="0"/>
            </a:endParaRPr>
          </a:p>
          <a:p>
            <a:pPr marL="514350" indent="-514350" algn="just">
              <a:buNone/>
            </a:pPr>
            <a:r>
              <a:rPr lang="en-US" sz="112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		</a:t>
            </a:r>
            <a:r>
              <a:rPr lang="bg-BG" sz="11200" b="1" dirty="0">
                <a:latin typeface="Times New Roman Cyr" panose="02020603050405020304" pitchFamily="18" charset="0"/>
                <a:cs typeface="Times New Roman Cyr" panose="02020603050405020304" pitchFamily="18" charset="0"/>
              </a:rPr>
              <a:t>О</a:t>
            </a:r>
            <a:r>
              <a:rPr lang="bg-BG" sz="11200" b="1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птимално </a:t>
            </a:r>
            <a:r>
              <a:rPr lang="bg-BG" sz="11200" b="1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е онова съотношение </a:t>
            </a:r>
            <a:r>
              <a:rPr lang="en-US" sz="11200" b="1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DER</a:t>
            </a:r>
            <a:r>
              <a:rPr lang="bg-BG" sz="11200" b="1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 при което се максимизират показателите </a:t>
            </a:r>
            <a:r>
              <a:rPr lang="en-US" sz="11200" b="1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ROE </a:t>
            </a:r>
            <a:r>
              <a:rPr lang="bg-BG" sz="11200" b="1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и </a:t>
            </a:r>
            <a:r>
              <a:rPr lang="en-US" sz="11200" b="1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EPS</a:t>
            </a:r>
            <a:r>
              <a:rPr lang="bg-BG" sz="11200" b="1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, но същевременно са изпълнени следните условия:</a:t>
            </a:r>
            <a:endParaRPr lang="bg-BG" sz="9600" b="1" dirty="0" smtClean="0">
              <a:latin typeface="Times New Roman Cyr" panose="02020603050405020304" pitchFamily="18" charset="0"/>
              <a:cs typeface="Times New Roman Cyr" panose="02020603050405020304" pitchFamily="18" charset="0"/>
            </a:endParaRPr>
          </a:p>
          <a:p>
            <a:pPr marL="514350" indent="-514350" algn="just">
              <a:buNone/>
            </a:pPr>
            <a:endParaRPr lang="bg-BG" sz="4200" dirty="0" smtClean="0"/>
          </a:p>
          <a:p>
            <a:pPr marL="514350" indent="-514350">
              <a:buNone/>
            </a:pPr>
            <a:r>
              <a:rPr lang="bg-BG" sz="4200" i="1" dirty="0" smtClean="0"/>
              <a:t>                          </a:t>
            </a:r>
            <a:r>
              <a:rPr lang="bg-BG" sz="11200" i="1" dirty="0" smtClean="0"/>
              <a:t> </a:t>
            </a:r>
            <a:r>
              <a:rPr lang="bg-BG" sz="16000" i="1" dirty="0" smtClean="0"/>
              <a:t>1. </a:t>
            </a:r>
            <a:r>
              <a:rPr lang="en-US" sz="16000" i="1" dirty="0" smtClean="0"/>
              <a:t>ROA &gt;</a:t>
            </a:r>
            <a:r>
              <a:rPr lang="bg-BG" sz="16000" i="1" dirty="0" smtClean="0"/>
              <a:t> R</a:t>
            </a:r>
            <a:r>
              <a:rPr lang="bg-BG" sz="16000" i="1" baseline="-25000" dirty="0" smtClean="0"/>
              <a:t>D</a:t>
            </a:r>
            <a:r>
              <a:rPr lang="bg-BG" sz="16000" i="1" dirty="0" smtClean="0"/>
              <a:t>                 </a:t>
            </a:r>
            <a:r>
              <a:rPr lang="en-US" sz="16000" i="1" dirty="0"/>
              <a:t>2</a:t>
            </a:r>
            <a:r>
              <a:rPr lang="bg-BG" sz="16000" i="1" dirty="0"/>
              <a:t>. </a:t>
            </a:r>
            <a:r>
              <a:rPr lang="en-US" sz="16000" i="1" dirty="0"/>
              <a:t>ICR &gt; 3</a:t>
            </a:r>
            <a:endParaRPr lang="bg-BG" sz="16000" i="1" dirty="0"/>
          </a:p>
          <a:p>
            <a:pPr marL="514350" indent="-514350">
              <a:buNone/>
            </a:pPr>
            <a:r>
              <a:rPr lang="bg-BG" sz="12800" i="1" dirty="0" smtClean="0"/>
              <a:t>            				</a:t>
            </a:r>
            <a:r>
              <a:rPr lang="bg-BG" sz="3000" dirty="0" smtClean="0"/>
              <a:t>		</a:t>
            </a:r>
          </a:p>
          <a:p>
            <a:pPr marL="514350" indent="-514350" algn="just">
              <a:buNone/>
            </a:pPr>
            <a:endParaRPr lang="bg-BG" dirty="0" smtClean="0"/>
          </a:p>
          <a:p>
            <a:pPr algn="just">
              <a:buFontTx/>
              <a:buChar char="-"/>
            </a:pPr>
            <a:endParaRPr lang="bg-BG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1FA3-9D17-49D9-9C3F-5A86E5776C95}" type="slidenum">
              <a:rPr lang="bg-BG" sz="2000" smtClean="0"/>
              <a:pPr/>
              <a:t>2</a:t>
            </a:fld>
            <a:endParaRPr lang="bg-B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857256"/>
          </a:xfrm>
        </p:spPr>
        <p:txBody>
          <a:bodyPr>
            <a:noAutofit/>
          </a:bodyPr>
          <a:lstStyle/>
          <a:p>
            <a:pPr algn="ctr"/>
            <a:r>
              <a:rPr lang="bg-BG" sz="4000" dirty="0" smtClean="0"/>
              <a:t>Фактори, детерминиращи оптималното съотношение </a:t>
            </a:r>
            <a:r>
              <a:rPr lang="en-US" sz="4000" dirty="0" smtClean="0"/>
              <a:t>DER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298"/>
            <a:ext cx="9001156" cy="628652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bg-BG" dirty="0" smtClean="0"/>
              <a:t>		</a:t>
            </a:r>
            <a:r>
              <a:rPr lang="bg-BG" sz="33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1. Доходност на бизнеса </a:t>
            </a:r>
            <a:r>
              <a:rPr lang="en-US" sz="33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– </a:t>
            </a:r>
            <a:r>
              <a:rPr lang="en-US" sz="3300" i="1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ROA, ROIC</a:t>
            </a:r>
            <a:r>
              <a:rPr lang="en-US" sz="33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;</a:t>
            </a:r>
          </a:p>
          <a:p>
            <a:pPr algn="just">
              <a:buNone/>
            </a:pPr>
            <a:r>
              <a:rPr lang="en-US" sz="33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		</a:t>
            </a:r>
            <a:r>
              <a:rPr lang="bg-BG" sz="33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2. Цена на собствения капитал  - </a:t>
            </a:r>
            <a:r>
              <a:rPr lang="en-US" sz="3300" i="1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R</a:t>
            </a:r>
            <a:r>
              <a:rPr lang="en-US" sz="3300" i="1" baseline="-250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E</a:t>
            </a:r>
            <a:endParaRPr lang="bg-BG" sz="3300" i="1" dirty="0" smtClean="0">
              <a:latin typeface="Times New Roman Cyr" panose="02020603050405020304" pitchFamily="18" charset="0"/>
              <a:cs typeface="Times New Roman Cyr" panose="02020603050405020304" pitchFamily="18" charset="0"/>
            </a:endParaRPr>
          </a:p>
          <a:p>
            <a:pPr algn="just">
              <a:buNone/>
            </a:pPr>
            <a:r>
              <a:rPr lang="bg-BG" sz="33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		3. Цена на дълга – </a:t>
            </a:r>
            <a:r>
              <a:rPr lang="en-US" sz="3300" i="1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R</a:t>
            </a:r>
            <a:r>
              <a:rPr lang="en-US" sz="3300" i="1" baseline="-250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D</a:t>
            </a:r>
            <a:endParaRPr lang="bg-BG" sz="3300" i="1" dirty="0" smtClean="0">
              <a:latin typeface="Times New Roman Cyr" panose="02020603050405020304" pitchFamily="18" charset="0"/>
              <a:cs typeface="Times New Roman Cyr" panose="02020603050405020304" pitchFamily="18" charset="0"/>
            </a:endParaRPr>
          </a:p>
          <a:p>
            <a:pPr algn="just">
              <a:buNone/>
            </a:pPr>
            <a:r>
              <a:rPr lang="bg-BG" sz="33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		4. Степен на бизнес риск - </a:t>
            </a:r>
            <a:r>
              <a:rPr lang="en-US" sz="3300" i="1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Y</a:t>
            </a:r>
            <a:r>
              <a:rPr lang="en-US" sz="3300" i="1" baseline="-250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SR </a:t>
            </a:r>
            <a:r>
              <a:rPr lang="en-US" sz="3300" i="1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, Y</a:t>
            </a:r>
            <a:r>
              <a:rPr lang="en-US" sz="3300" i="1" baseline="-250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 EBIT </a:t>
            </a:r>
            <a:r>
              <a:rPr lang="en-US" sz="3300" i="1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, </a:t>
            </a:r>
            <a:r>
              <a:rPr lang="en-US" sz="3300" i="1" dirty="0" err="1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σ</a:t>
            </a:r>
            <a:r>
              <a:rPr lang="en-US" sz="3300" i="1" baseline="-25000" dirty="0" err="1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SR</a:t>
            </a:r>
            <a:r>
              <a:rPr lang="en-US" sz="3300" i="1" baseline="-250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 </a:t>
            </a:r>
            <a:r>
              <a:rPr lang="en-US" sz="3300" i="1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, </a:t>
            </a:r>
            <a:r>
              <a:rPr lang="en-US" sz="3300" i="1" dirty="0" err="1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σ</a:t>
            </a:r>
            <a:r>
              <a:rPr lang="en-US" sz="3300" i="1" baseline="-25000" dirty="0" err="1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EBIT</a:t>
            </a:r>
            <a:r>
              <a:rPr lang="en-US" sz="3300" i="1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 ,    		DOL, MS</a:t>
            </a:r>
            <a:endParaRPr lang="en-US" sz="3300" i="1" baseline="-25000" dirty="0" smtClean="0">
              <a:latin typeface="Times New Roman Cyr" panose="02020603050405020304" pitchFamily="18" charset="0"/>
              <a:cs typeface="Times New Roman Cyr" panose="02020603050405020304" pitchFamily="18" charset="0"/>
            </a:endParaRPr>
          </a:p>
          <a:p>
            <a:pPr algn="just">
              <a:buNone/>
            </a:pPr>
            <a:r>
              <a:rPr lang="en-US" sz="3300" baseline="-250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 </a:t>
            </a:r>
            <a:r>
              <a:rPr lang="en-US" sz="33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      	5. </a:t>
            </a:r>
            <a:r>
              <a:rPr lang="bg-BG" sz="33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Степен на финансов риск – </a:t>
            </a:r>
            <a:r>
              <a:rPr lang="bg-BG" sz="3300" dirty="0" err="1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риск</a:t>
            </a:r>
            <a:r>
              <a:rPr lang="bg-BG" sz="33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 от изпадане в 	     неплатежоспособност и фалит </a:t>
            </a:r>
            <a:r>
              <a:rPr lang="en-US" sz="3300" baseline="-250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 </a:t>
            </a:r>
            <a:endParaRPr lang="bg-BG" sz="3300" baseline="-25000" dirty="0" smtClean="0">
              <a:latin typeface="Times New Roman Cyr" panose="02020603050405020304" pitchFamily="18" charset="0"/>
              <a:cs typeface="Times New Roman Cyr" panose="02020603050405020304" pitchFamily="18" charset="0"/>
            </a:endParaRPr>
          </a:p>
          <a:p>
            <a:pPr algn="just">
              <a:buNone/>
            </a:pPr>
            <a:r>
              <a:rPr lang="bg-BG" sz="3300" dirty="0" smtClean="0">
                <a:latin typeface="Times New Roman Cyr" panose="02020603050405020304" pitchFamily="18" charset="0"/>
                <a:cs typeface="Times New Roman Cyr" panose="02020603050405020304" pitchFamily="18" charset="0"/>
              </a:rPr>
              <a:t>		Въздействащите фактори непрекъснато се променят, което означава, че и оптималното съотношение във всеки момент може да е различно. Това налага капиталовата структура да бъде обект на постоянно наблюдение и поведението на посочените фактори да се прогнозира.</a:t>
            </a:r>
          </a:p>
          <a:p>
            <a:pPr algn="just">
              <a:buNone/>
            </a:pPr>
            <a:endParaRPr lang="bg-BG" dirty="0" smtClean="0"/>
          </a:p>
          <a:p>
            <a:pPr algn="just">
              <a:buNone/>
            </a:pPr>
            <a:endParaRPr lang="en-US" baseline="-25000" dirty="0" smtClean="0"/>
          </a:p>
          <a:p>
            <a:pPr algn="just">
              <a:buNone/>
            </a:pPr>
            <a:r>
              <a:rPr lang="en-US" baseline="-25000" dirty="0" smtClean="0"/>
              <a:t>,</a:t>
            </a:r>
            <a:endParaRPr lang="bg-BG" dirty="0" smtClean="0"/>
          </a:p>
          <a:p>
            <a:pPr algn="just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2462" y="6492875"/>
            <a:ext cx="762000" cy="365125"/>
          </a:xfrm>
        </p:spPr>
        <p:txBody>
          <a:bodyPr>
            <a:normAutofit/>
          </a:bodyPr>
          <a:lstStyle/>
          <a:p>
            <a:fld id="{EB3D1FA3-9D17-49D9-9C3F-5A86E5776C95}" type="slidenum">
              <a:rPr lang="bg-BG" sz="2000" smtClean="0"/>
              <a:pPr/>
              <a:t>3</a:t>
            </a:fld>
            <a:endParaRPr lang="bg-BG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bg-BG" sz="4000" smtClean="0"/>
              <a:t>Определяне на оптималното съотношение </a:t>
            </a:r>
            <a:r>
              <a:rPr lang="en-US" sz="4000" smtClean="0">
                <a:latin typeface="Times New Roman Cyr" pitchFamily="18" charset="-52"/>
              </a:rPr>
              <a:t>DER</a:t>
            </a:r>
            <a:r>
              <a:rPr lang="bg-BG" sz="4000" smtClean="0"/>
              <a:t> 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60"/>
            <a:ext cx="9001156" cy="5786478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bg-BG" sz="2800" dirty="0" smtClean="0">
                <a:latin typeface="Times New Roman Cyr" pitchFamily="18" charset="-52"/>
              </a:rPr>
              <a:t>	</a:t>
            </a:r>
            <a:r>
              <a:rPr lang="bg-BG" sz="2800" dirty="0">
                <a:latin typeface="Times New Roman Cyr" pitchFamily="18" charset="-52"/>
              </a:rPr>
              <a:t>	</a:t>
            </a:r>
            <a:r>
              <a:rPr lang="en-US" sz="2800" b="1" i="1" dirty="0" smtClean="0">
                <a:latin typeface="Times New Roman Cyr" pitchFamily="18" charset="-52"/>
              </a:rPr>
              <a:t>DER</a:t>
            </a:r>
            <a:r>
              <a:rPr lang="bg-BG" sz="2400" b="1" i="1" dirty="0" smtClean="0">
                <a:latin typeface="Times New Roman Cyr" pitchFamily="18" charset="-52"/>
              </a:rPr>
              <a:t>оптимум </a:t>
            </a:r>
            <a:r>
              <a:rPr lang="bg-BG" sz="2800" dirty="0" smtClean="0">
                <a:latin typeface="Times New Roman Cyr" pitchFamily="18" charset="-52"/>
              </a:rPr>
              <a:t>се определя</a:t>
            </a:r>
            <a:r>
              <a:rPr lang="bg-BG" sz="2800" b="1" dirty="0" smtClean="0">
                <a:latin typeface="Times New Roman Cyr" pitchFamily="18" charset="-52"/>
              </a:rPr>
              <a:t> </a:t>
            </a:r>
            <a:r>
              <a:rPr lang="bg-BG" sz="2800" dirty="0" smtClean="0">
                <a:latin typeface="Times New Roman Cyr" pitchFamily="18" charset="-52"/>
              </a:rPr>
              <a:t>посредством </a:t>
            </a:r>
            <a:r>
              <a:rPr lang="bg-BG" sz="2800" dirty="0" smtClean="0"/>
              <a:t>изследване поведението на основните показатели за ефективност на бизнеса (</a:t>
            </a:r>
            <a:r>
              <a:rPr lang="en-US" sz="2800" dirty="0" smtClean="0"/>
              <a:t>ROA, ROE, EPS, ROIC</a:t>
            </a:r>
            <a:r>
              <a:rPr lang="bg-BG" sz="2800" dirty="0" smtClean="0"/>
              <a:t>), цена на капитала (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E</a:t>
            </a:r>
            <a:r>
              <a:rPr lang="en-US" sz="2800" dirty="0" smtClean="0"/>
              <a:t>, R</a:t>
            </a:r>
            <a:r>
              <a:rPr lang="en-US" sz="2800" baseline="-25000" dirty="0" smtClean="0"/>
              <a:t>D</a:t>
            </a:r>
            <a:r>
              <a:rPr lang="en-US" sz="2800" dirty="0" smtClean="0"/>
              <a:t>, WACC</a:t>
            </a:r>
            <a:r>
              <a:rPr lang="bg-BG" sz="2800" dirty="0" smtClean="0"/>
              <a:t>), </a:t>
            </a:r>
            <a:r>
              <a:rPr lang="bg-BG" sz="2800" dirty="0" err="1" smtClean="0"/>
              <a:t>спредовете</a:t>
            </a:r>
            <a:r>
              <a:rPr lang="bg-BG" sz="2800" dirty="0" smtClean="0"/>
              <a:t> (</a:t>
            </a:r>
            <a:r>
              <a:rPr lang="en-US" sz="2800" dirty="0" smtClean="0"/>
              <a:t>ROA</a:t>
            </a:r>
            <a:r>
              <a:rPr lang="bg-BG" sz="2800" dirty="0" smtClean="0"/>
              <a:t>-R</a:t>
            </a:r>
            <a:r>
              <a:rPr lang="bg-BG" sz="2800" baseline="-25000" dirty="0" smtClean="0"/>
              <a:t>D</a:t>
            </a:r>
            <a:r>
              <a:rPr lang="bg-BG" sz="2800" dirty="0" smtClean="0"/>
              <a:t>), (ROE</a:t>
            </a:r>
            <a:r>
              <a:rPr lang="en-US" sz="2800" dirty="0" smtClean="0"/>
              <a:t>-R</a:t>
            </a:r>
            <a:r>
              <a:rPr lang="en-US" sz="2800" baseline="-25000" dirty="0" smtClean="0"/>
              <a:t>E</a:t>
            </a:r>
            <a:r>
              <a:rPr lang="bg-BG" sz="2800" dirty="0" smtClean="0"/>
              <a:t>), (</a:t>
            </a:r>
            <a:r>
              <a:rPr lang="en-US" sz="2800" dirty="0" smtClean="0"/>
              <a:t>ROIC-WACC</a:t>
            </a:r>
            <a:r>
              <a:rPr lang="bg-BG" sz="2800" dirty="0" smtClean="0"/>
              <a:t>) и показателят “Лихвено покритие” (</a:t>
            </a:r>
            <a:r>
              <a:rPr lang="en-US" sz="2800" dirty="0" smtClean="0"/>
              <a:t>ICR</a:t>
            </a:r>
            <a:r>
              <a:rPr lang="bg-BG" sz="2800" dirty="0" smtClean="0"/>
              <a:t>), при различно съотношение между дълговете и собствения капитал</a:t>
            </a:r>
            <a:r>
              <a:rPr lang="en-US" sz="2800" dirty="0" smtClean="0"/>
              <a:t> (DER)</a:t>
            </a:r>
            <a:r>
              <a:rPr lang="bg-BG" sz="2800" dirty="0" smtClean="0"/>
              <a:t>, т.е. различен относителен дял на дълга в целия капитал (</a:t>
            </a:r>
            <a:r>
              <a:rPr lang="en-US" sz="2800" dirty="0" smtClean="0"/>
              <a:t>DR</a:t>
            </a:r>
            <a:r>
              <a:rPr lang="bg-BG" sz="2800" dirty="0" smtClean="0"/>
              <a:t>).  </a:t>
            </a:r>
            <a:endParaRPr lang="bg-BG" sz="2800" i="1" dirty="0" smtClean="0">
              <a:latin typeface="Times New Roman Cyr" pitchFamily="18" charset="-52"/>
            </a:endParaRPr>
          </a:p>
          <a:p>
            <a:pPr algn="just">
              <a:buNone/>
            </a:pPr>
            <a:r>
              <a:rPr lang="bg-BG" dirty="0" smtClean="0">
                <a:latin typeface="Times New Roman Cyr" pitchFamily="18" charset="-52"/>
              </a:rPr>
              <a:t>		</a:t>
            </a:r>
            <a:endParaRPr lang="en-US" i="1" baseline="-25000" dirty="0" smtClean="0"/>
          </a:p>
          <a:p>
            <a:pPr algn="just">
              <a:buNone/>
            </a:pPr>
            <a:endParaRPr lang="en-US" baseline="-25000" dirty="0" smtClean="0"/>
          </a:p>
          <a:p>
            <a:pPr algn="just">
              <a:buNone/>
            </a:pPr>
            <a:r>
              <a:rPr lang="en-US" baseline="-25000" dirty="0" smtClean="0"/>
              <a:t>,</a:t>
            </a:r>
            <a:endParaRPr lang="bg-BG" dirty="0" smtClean="0">
              <a:latin typeface="Times New Roman Cyr" pitchFamily="18" charset="-52"/>
            </a:endParaRPr>
          </a:p>
          <a:p>
            <a:pPr algn="just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2462" y="6492875"/>
            <a:ext cx="762000" cy="365125"/>
          </a:xfrm>
        </p:spPr>
        <p:txBody>
          <a:bodyPr>
            <a:normAutofit/>
          </a:bodyPr>
          <a:lstStyle/>
          <a:p>
            <a:fld id="{EB3D1FA3-9D17-49D9-9C3F-5A86E5776C95}" type="slidenum">
              <a:rPr lang="bg-BG" sz="2000" smtClean="0"/>
              <a:pPr/>
              <a:t>4</a:t>
            </a:fld>
            <a:endParaRPr lang="bg-BG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171400"/>
            <a:ext cx="8229600" cy="857256"/>
          </a:xfrm>
        </p:spPr>
        <p:txBody>
          <a:bodyPr>
            <a:noAutofit/>
          </a:bodyPr>
          <a:lstStyle/>
          <a:p>
            <a:pPr algn="ctr"/>
            <a:r>
              <a:rPr lang="bg-BG" sz="4000" dirty="0" smtClean="0"/>
              <a:t>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bg-BG" sz="4000" dirty="0" smtClean="0"/>
              <a:t>Изходни данни за “Софарма” АД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001156" cy="621508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bg-BG" smtClean="0"/>
              <a:t>		</a:t>
            </a:r>
            <a:endParaRPr lang="en-US" smtClean="0"/>
          </a:p>
          <a:p>
            <a:pPr algn="just">
              <a:buNone/>
            </a:pPr>
            <a:r>
              <a:rPr lang="en-US" smtClean="0"/>
              <a:t>		</a:t>
            </a:r>
            <a:endParaRPr lang="en-US" baseline="-25000" smtClean="0"/>
          </a:p>
          <a:p>
            <a:pPr algn="just">
              <a:buNone/>
            </a:pPr>
            <a:endParaRPr lang="bg-BG" smtClean="0"/>
          </a:p>
          <a:p>
            <a:pPr algn="just"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2462" y="6492875"/>
            <a:ext cx="762000" cy="365125"/>
          </a:xfrm>
        </p:spPr>
        <p:txBody>
          <a:bodyPr>
            <a:normAutofit/>
          </a:bodyPr>
          <a:lstStyle/>
          <a:p>
            <a:fld id="{EB3D1FA3-9D17-49D9-9C3F-5A86E5776C95}" type="slidenum">
              <a:rPr lang="bg-BG" sz="2000" smtClean="0"/>
              <a:pPr/>
              <a:t>5</a:t>
            </a:fld>
            <a:endParaRPr lang="bg-BG" sz="200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066326"/>
              </p:ext>
            </p:extLst>
          </p:nvPr>
        </p:nvGraphicFramePr>
        <p:xfrm>
          <a:off x="-180528" y="745301"/>
          <a:ext cx="9324528" cy="6083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39707"/>
                <a:gridCol w="1784821"/>
              </a:tblGrid>
              <a:tr h="406208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bg-BG" sz="26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 (хил. лв.)</a:t>
                      </a:r>
                      <a:endParaRPr lang="bg-BG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bg-BG" sz="2600" b="1">
                          <a:latin typeface="Times New Roman"/>
                          <a:ea typeface="Calibri"/>
                          <a:cs typeface="Times New Roman"/>
                        </a:rPr>
                        <a:t>2012г.</a:t>
                      </a:r>
                      <a:endParaRPr lang="bg-BG" sz="2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208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bg-BG" sz="2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Сума на активите (TA)</a:t>
                      </a:r>
                      <a:endParaRPr lang="bg-BG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583023</a:t>
                      </a:r>
                      <a:endParaRPr lang="bg-BG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208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bg-BG" sz="2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Собствен капитал (E)</a:t>
                      </a:r>
                      <a:endParaRPr lang="bg-BG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350940</a:t>
                      </a:r>
                      <a:endParaRPr lang="bg-BG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208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bg-BG" sz="2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Общо дългове (TL)</a:t>
                      </a:r>
                      <a:endParaRPr lang="bg-BG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232083</a:t>
                      </a:r>
                      <a:endParaRPr lang="bg-BG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2417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bg-BG" sz="2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т.ч. - дългосрочни + </a:t>
                      </a:r>
                      <a:r>
                        <a:rPr lang="bg-BG" sz="2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краткоср</a:t>
                      </a:r>
                      <a:r>
                        <a:rPr lang="bg-BG" sz="2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лихвени дългове (</a:t>
                      </a:r>
                      <a:r>
                        <a:rPr lang="en-US" sz="2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IBD</a:t>
                      </a:r>
                      <a:r>
                        <a:rPr lang="bg-BG" sz="2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bg-BG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216313</a:t>
                      </a:r>
                      <a:endParaRPr lang="bg-BG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208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bg-BG" sz="2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- краткосрочни безлихвени дългове (</a:t>
                      </a:r>
                      <a:r>
                        <a:rPr lang="en-US" sz="2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NIBD</a:t>
                      </a:r>
                      <a:r>
                        <a:rPr lang="bg-BG" sz="2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bg-BG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15770</a:t>
                      </a:r>
                      <a:endParaRPr lang="bg-BG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2417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bg-BG" sz="2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Инвестиран капитал към края на </a:t>
                      </a:r>
                      <a:r>
                        <a:rPr lang="bg-BG" sz="2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предх</a:t>
                      </a:r>
                      <a:r>
                        <a:rPr lang="bg-BG" sz="2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година </a:t>
                      </a:r>
                      <a:r>
                        <a:rPr lang="en-US" sz="2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(IC</a:t>
                      </a:r>
                      <a:r>
                        <a:rPr lang="bg-BG" sz="26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r>
                        <a:rPr lang="en-US" sz="2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bg-BG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497585</a:t>
                      </a:r>
                      <a:endParaRPr lang="bg-BG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208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bg-BG" sz="2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Печалба преди лихви и данъци (</a:t>
                      </a:r>
                      <a:r>
                        <a:rPr lang="en-US" sz="2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EBIT</a:t>
                      </a:r>
                      <a:r>
                        <a:rPr lang="bg-BG" sz="2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bg-BG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51164</a:t>
                      </a:r>
                      <a:endParaRPr lang="bg-BG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208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bg-BG" sz="2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Разходи за лихви (i)</a:t>
                      </a:r>
                      <a:endParaRPr lang="bg-BG" sz="2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7342</a:t>
                      </a:r>
                      <a:endParaRPr lang="bg-BG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208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bg-BG" sz="2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Нетна печалба (NI)</a:t>
                      </a:r>
                      <a:endParaRPr lang="bg-BG" sz="2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40885</a:t>
                      </a:r>
                      <a:endParaRPr lang="bg-BG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2417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bg-BG" sz="2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Брой обикновени акции с номинал 1 лев (</a:t>
                      </a:r>
                      <a:r>
                        <a:rPr lang="en-US" sz="2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NCSI</a:t>
                      </a:r>
                      <a:r>
                        <a:rPr lang="bg-BG" sz="2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bg-BG" sz="2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128924868</a:t>
                      </a:r>
                      <a:endParaRPr lang="bg-BG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601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bg-BG" sz="2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Печалба на акция</a:t>
                      </a:r>
                      <a:r>
                        <a:rPr lang="en-US" sz="2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(EPS)</a:t>
                      </a:r>
                      <a:endParaRPr lang="bg-BG" sz="2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0,32</a:t>
                      </a:r>
                      <a:endParaRPr lang="bg-BG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 smtClean="0"/>
              <a:t>Поведение на показателите за ефективност и цена на капитала при промяна на  </a:t>
            </a:r>
            <a:r>
              <a:rPr lang="en-US" sz="3200" b="1" dirty="0" smtClean="0"/>
              <a:t>DER</a:t>
            </a:r>
            <a:endParaRPr lang="bg-BG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9001156" cy="65722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bg-BG" sz="2200" dirty="0" smtClean="0">
                <a:latin typeface="Times New Roman Cyr" pitchFamily="18" charset="-52"/>
              </a:rPr>
              <a:t>Табл. 1</a:t>
            </a:r>
          </a:p>
          <a:p>
            <a:pPr algn="just">
              <a:buNone/>
            </a:pPr>
            <a:endParaRPr lang="bg-BG" sz="2800" i="1" dirty="0" smtClean="0">
              <a:latin typeface="Times New Roman Cyr" pitchFamily="18" charset="-52"/>
            </a:endParaRPr>
          </a:p>
          <a:p>
            <a:pPr algn="just">
              <a:buNone/>
            </a:pPr>
            <a:r>
              <a:rPr lang="bg-BG" dirty="0" smtClean="0">
                <a:latin typeface="Times New Roman Cyr" pitchFamily="18" charset="-52"/>
              </a:rPr>
              <a:t>		</a:t>
            </a:r>
            <a:endParaRPr lang="en-US" i="1" baseline="-25000" dirty="0" smtClean="0"/>
          </a:p>
          <a:p>
            <a:pPr algn="just">
              <a:buNone/>
            </a:pPr>
            <a:endParaRPr lang="en-US" baseline="-25000" dirty="0" smtClean="0"/>
          </a:p>
          <a:p>
            <a:pPr algn="just">
              <a:buNone/>
            </a:pPr>
            <a:endParaRPr lang="bg-BG" dirty="0" smtClean="0">
              <a:latin typeface="Times New Roman Cyr" pitchFamily="18" charset="-52"/>
            </a:endParaRPr>
          </a:p>
          <a:p>
            <a:pPr algn="just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2462" y="6492875"/>
            <a:ext cx="762000" cy="365125"/>
          </a:xfrm>
        </p:spPr>
        <p:txBody>
          <a:bodyPr>
            <a:normAutofit/>
          </a:bodyPr>
          <a:lstStyle/>
          <a:p>
            <a:fld id="{EB3D1FA3-9D17-49D9-9C3F-5A86E5776C95}" type="slidenum">
              <a:rPr lang="bg-BG" sz="2000" smtClean="0"/>
              <a:pPr/>
              <a:t>6</a:t>
            </a:fld>
            <a:endParaRPr lang="bg-BG" sz="200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423517"/>
              </p:ext>
            </p:extLst>
          </p:nvPr>
        </p:nvGraphicFramePr>
        <p:xfrm>
          <a:off x="0" y="1285857"/>
          <a:ext cx="9108504" cy="5403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624"/>
                <a:gridCol w="1296144"/>
                <a:gridCol w="1296144"/>
                <a:gridCol w="1296144"/>
                <a:gridCol w="1440160"/>
                <a:gridCol w="1296144"/>
                <a:gridCol w="1296144"/>
              </a:tblGrid>
              <a:tr h="571507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bg-BG" sz="2400" b="1" i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DR</a:t>
                      </a:r>
                      <a:endParaRPr lang="bg-BG" sz="2400" i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bg-BG" sz="2400" b="1" i="1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US" sz="2400" b="1" i="1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en-US" sz="2400" b="1" i="1" baseline="-2500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bg-BG" sz="2400" i="1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kumimoji="0" lang="en-US" sz="2400" b="1" i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kumimoji="0" lang="en-US" sz="2400" b="1" i="1" kern="1200" baseline="-250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bg-BG" sz="2400" i="1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ROA</a:t>
                      </a:r>
                      <a:r>
                        <a:rPr lang="en-US" sz="2400" i="1" baseline="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bg-BG" sz="2400" i="1" baseline="0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kumimoji="0" lang="en-US" sz="2400" b="1" i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bg-BG" sz="2400" i="1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ROE</a:t>
                      </a:r>
                      <a:endParaRPr lang="bg-BG" sz="2400" i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kumimoji="0" lang="bg-BG" sz="24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β</a:t>
                      </a:r>
                      <a:r>
                        <a:rPr kumimoji="0" lang="bg-BG" sz="2400" b="1" i="1" kern="1200" baseline="-250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endParaRPr lang="bg-BG" sz="2400" i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kumimoji="0" lang="bg-BG" sz="24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kumimoji="0" lang="bg-BG" sz="2400" b="1" kern="1200" baseline="-250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endParaRPr lang="bg-BG" sz="2400" i="1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4972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bg-BG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bg-BG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bg-BG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bg-BG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bg-BG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bg-BG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40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bg-BG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8394"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0.3</a:t>
                      </a: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3,39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2.8</a:t>
                      </a: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11.65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1.46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bg-BG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,178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8394"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0.40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3,39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2.8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5.29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11.92</a:t>
                      </a:r>
                      <a:endParaRPr lang="bg-BG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1.50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12,425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8394"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0.45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3,39</a:t>
                      </a:r>
                      <a:endParaRPr lang="bg-BG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2.8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5.2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12.72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1.63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13,169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8394"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0.50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3,39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2.89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5.25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13.69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1.7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14,061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8394"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0.55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4,39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3.76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4.38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13.77</a:t>
                      </a:r>
                      <a:endParaRPr lang="bg-BG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1.97</a:t>
                      </a:r>
                      <a:endParaRPr lang="bg-BG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15,151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8394"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0.60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5,39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4.64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3.5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13.65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2.2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16,514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8394"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0.65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6,39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5.5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2.6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13.23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2.51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18,267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8394"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0.70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7,39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6.40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1.74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12.38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2.91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20,603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8394"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0.75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8,39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7.28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0.86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10.82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3.4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23,874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8394"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0.80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9,39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8.17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-0.02</a:t>
                      </a:r>
                      <a:endParaRPr lang="bg-BG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8.04</a:t>
                      </a:r>
                      <a:endParaRPr lang="bg-BG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4.32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28,781</a:t>
                      </a:r>
                      <a:endParaRPr lang="bg-BG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 smtClean="0"/>
              <a:t>Поведение на показателите за ефективност и цена на капитала при промяна на  </a:t>
            </a:r>
            <a:r>
              <a:rPr lang="en-US" sz="3200" b="1" dirty="0" smtClean="0"/>
              <a:t>DER</a:t>
            </a:r>
            <a:endParaRPr lang="bg-BG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9001156" cy="65722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bg-BG" sz="2200" smtClean="0">
                <a:latin typeface="Times New Roman Cyr" pitchFamily="18" charset="-52"/>
              </a:rPr>
              <a:t>Табл. </a:t>
            </a:r>
            <a:r>
              <a:rPr lang="en-US" sz="2200" smtClean="0">
                <a:latin typeface="Times New Roman Cyr" pitchFamily="18" charset="-52"/>
              </a:rPr>
              <a:t>2</a:t>
            </a:r>
            <a:endParaRPr lang="bg-BG" sz="2200" smtClean="0">
              <a:latin typeface="Times New Roman Cyr" pitchFamily="18" charset="-52"/>
            </a:endParaRPr>
          </a:p>
          <a:p>
            <a:pPr algn="just">
              <a:buNone/>
            </a:pPr>
            <a:endParaRPr lang="bg-BG" sz="2800" i="1" smtClean="0">
              <a:latin typeface="Times New Roman Cyr" pitchFamily="18" charset="-52"/>
            </a:endParaRPr>
          </a:p>
          <a:p>
            <a:pPr algn="just">
              <a:buNone/>
            </a:pPr>
            <a:r>
              <a:rPr lang="bg-BG" smtClean="0">
                <a:latin typeface="Times New Roman Cyr" pitchFamily="18" charset="-52"/>
              </a:rPr>
              <a:t>		</a:t>
            </a:r>
            <a:endParaRPr lang="en-US" i="1" baseline="-25000" smtClean="0"/>
          </a:p>
          <a:p>
            <a:pPr algn="just">
              <a:buNone/>
            </a:pPr>
            <a:endParaRPr lang="en-US" baseline="-25000" smtClean="0"/>
          </a:p>
          <a:p>
            <a:pPr algn="just">
              <a:buNone/>
            </a:pPr>
            <a:endParaRPr lang="bg-BG" smtClean="0">
              <a:latin typeface="Times New Roman Cyr" pitchFamily="18" charset="-52"/>
            </a:endParaRPr>
          </a:p>
          <a:p>
            <a:pPr algn="just"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2462" y="6492875"/>
            <a:ext cx="762000" cy="365125"/>
          </a:xfrm>
        </p:spPr>
        <p:txBody>
          <a:bodyPr>
            <a:normAutofit/>
          </a:bodyPr>
          <a:lstStyle/>
          <a:p>
            <a:fld id="{EB3D1FA3-9D17-49D9-9C3F-5A86E5776C95}" type="slidenum">
              <a:rPr lang="bg-BG" sz="2000" smtClean="0"/>
              <a:pPr/>
              <a:t>7</a:t>
            </a:fld>
            <a:endParaRPr lang="bg-BG" sz="200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686989"/>
              </p:ext>
            </p:extLst>
          </p:nvPr>
        </p:nvGraphicFramePr>
        <p:xfrm>
          <a:off x="0" y="1285857"/>
          <a:ext cx="9144000" cy="5547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rgbClr val="FFFF00"/>
                  </a:outerShdw>
                </a:effectLst>
                <a:tableStyleId>{5C22544A-7EE6-4342-B048-85BDC9FD1C3A}</a:tableStyleId>
              </a:tblPr>
              <a:tblGrid>
                <a:gridCol w="1187624"/>
                <a:gridCol w="1440160"/>
                <a:gridCol w="1440160"/>
                <a:gridCol w="1368152"/>
                <a:gridCol w="1440160"/>
                <a:gridCol w="1152128"/>
                <a:gridCol w="1115616"/>
              </a:tblGrid>
              <a:tr h="571507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bg-BG" sz="2200" b="1" i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DR</a:t>
                      </a:r>
                      <a:endParaRPr lang="bg-BG" sz="2200" i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kumimoji="0"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ROE</a:t>
                      </a: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kumimoji="0" lang="bg-BG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en-US" sz="2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kumimoji="0"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kumimoji="0" lang="en-US" sz="22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bg-BG" sz="2200" i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kumimoji="0" lang="en-US" sz="22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WACC</a:t>
                      </a:r>
                      <a:endParaRPr lang="bg-BG" sz="2200" i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ROIC</a:t>
                      </a:r>
                      <a:endParaRPr lang="bg-BG" sz="2200" i="1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ROIC</a:t>
                      </a:r>
                      <a:endParaRPr lang="en-US" sz="2200" b="1" baseline="0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2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1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WACC</a:t>
                      </a:r>
                      <a:endParaRPr lang="bg-BG" sz="2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200" i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EPS</a:t>
                      </a:r>
                      <a:endParaRPr lang="bg-BG" sz="2200" i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200" i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ICR</a:t>
                      </a:r>
                      <a:endParaRPr lang="bg-BG" sz="2200" i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4972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bg-BG" sz="2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bg-BG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20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bg-BG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20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bg-BG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20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bg-BG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20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bg-BG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20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bg-BG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bg-BG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8394"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0.38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-0,528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8,700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9.54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0,845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0.317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7.187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18845"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0.40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-0,508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8,677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9.54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0,868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0.324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6.852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8394"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0.45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-0,445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8,617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9.54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0,927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0.346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6.091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8394"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0.50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 b="1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-0,371</a:t>
                      </a:r>
                      <a:endParaRPr lang="bg-BG" sz="24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8,558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9.54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0,987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0.372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5.481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8394"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0.55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-1,379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8,993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9.54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0,551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0.375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3.849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8394"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0.60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-2,865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9,518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9.54</a:t>
                      </a:r>
                      <a:endParaRPr lang="bg-BG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0,026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0.371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2.874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338394"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0.65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-5,033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10,134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9.54</a:t>
                      </a:r>
                      <a:endParaRPr lang="bg-BG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-0,589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0.360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2.238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8394"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0.70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-8,223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10,839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9.54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-1,295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0.337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1.797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8394"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0.75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-13,049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11,634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9.54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-2,090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0.295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1.477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8394"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0.80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-20,738</a:t>
                      </a:r>
                      <a:endParaRPr lang="bg-BG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12,520</a:t>
                      </a:r>
                      <a:endParaRPr lang="bg-BG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bg-BG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9.54</a:t>
                      </a:r>
                      <a:endParaRPr lang="bg-BG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-2,975</a:t>
                      </a:r>
                      <a:endParaRPr lang="bg-BG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0.219</a:t>
                      </a:r>
                      <a:endParaRPr lang="bg-BG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1.237</a:t>
                      </a:r>
                      <a:endParaRPr lang="bg-BG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8590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bg-BG" sz="4000" dirty="0" smtClean="0"/>
              <a:t>Определяне на </a:t>
            </a:r>
            <a:r>
              <a:rPr lang="bg-BG" sz="4000" i="1" dirty="0" err="1" smtClean="0">
                <a:latin typeface="Arial" pitchFamily="34" charset="0"/>
                <a:cs typeface="Arial" pitchFamily="34" charset="0"/>
              </a:rPr>
              <a:t>β</a:t>
            </a:r>
            <a:r>
              <a:rPr lang="bg-BG" sz="4000" i="1" baseline="-25000" dirty="0" err="1" smtClean="0">
                <a:latin typeface="Arial" pitchFamily="34" charset="0"/>
                <a:cs typeface="Arial" pitchFamily="34" charset="0"/>
              </a:rPr>
              <a:t>L</a:t>
            </a:r>
            <a:r>
              <a:rPr lang="bg-BG" sz="4000" dirty="0" smtClean="0"/>
              <a:t> и </a:t>
            </a:r>
            <a:r>
              <a:rPr lang="bg-BG" sz="4000" i="1" dirty="0" smtClean="0"/>
              <a:t>R</a:t>
            </a:r>
            <a:r>
              <a:rPr lang="bg-BG" sz="4000" i="1" baseline="-25000" dirty="0" smtClean="0"/>
              <a:t>Е</a:t>
            </a:r>
            <a:endParaRPr lang="bg-BG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612"/>
            <a:ext cx="9001156" cy="5786478"/>
          </a:xfrm>
        </p:spPr>
        <p:txBody>
          <a:bodyPr>
            <a:normAutofit/>
          </a:bodyPr>
          <a:lstStyle/>
          <a:p>
            <a:pPr>
              <a:buNone/>
            </a:pPr>
            <a:endParaRPr lang="bg-BG" i="1" dirty="0" smtClean="0"/>
          </a:p>
          <a:p>
            <a:r>
              <a:rPr lang="bg-BG" i="1" dirty="0" smtClean="0"/>
              <a:t>β</a:t>
            </a:r>
            <a:r>
              <a:rPr lang="en-US" i="1" baseline="-25000" dirty="0" smtClean="0"/>
              <a:t>U</a:t>
            </a:r>
            <a:r>
              <a:rPr lang="bg-BG" i="1" dirty="0" smtClean="0"/>
              <a:t> – </a:t>
            </a:r>
            <a:r>
              <a:rPr lang="bg-BG" dirty="0" err="1" smtClean="0"/>
              <a:t>бета</a:t>
            </a:r>
            <a:r>
              <a:rPr lang="bg-BG" dirty="0" smtClean="0"/>
              <a:t> без </a:t>
            </a:r>
            <a:r>
              <a:rPr lang="bg-BG" dirty="0" err="1" smtClean="0"/>
              <a:t>ливъридж</a:t>
            </a:r>
            <a:r>
              <a:rPr lang="bg-BG" dirty="0" smtClean="0"/>
              <a:t>;</a:t>
            </a:r>
          </a:p>
          <a:p>
            <a:r>
              <a:rPr lang="bg-BG" i="1" dirty="0" err="1" smtClean="0"/>
              <a:t>β</a:t>
            </a:r>
            <a:r>
              <a:rPr lang="bg-BG" i="1" baseline="-25000" dirty="0" err="1" smtClean="0"/>
              <a:t>L</a:t>
            </a:r>
            <a:r>
              <a:rPr lang="bg-BG" i="1" dirty="0" smtClean="0"/>
              <a:t> – </a:t>
            </a:r>
            <a:r>
              <a:rPr lang="bg-BG" dirty="0" err="1" smtClean="0"/>
              <a:t>бета</a:t>
            </a:r>
            <a:r>
              <a:rPr lang="bg-BG" dirty="0" smtClean="0"/>
              <a:t> с </a:t>
            </a:r>
            <a:r>
              <a:rPr lang="bg-BG" dirty="0" err="1" smtClean="0"/>
              <a:t>ливъридж</a:t>
            </a:r>
            <a:r>
              <a:rPr lang="bg-BG" dirty="0" smtClean="0"/>
              <a:t>;</a:t>
            </a:r>
            <a:endParaRPr lang="bg-BG" i="1" dirty="0" smtClean="0"/>
          </a:p>
          <a:p>
            <a:r>
              <a:rPr lang="en-US" i="1" dirty="0" err="1" smtClean="0"/>
              <a:t>R</a:t>
            </a:r>
            <a:r>
              <a:rPr lang="en-US" i="1" baseline="-25000" dirty="0" err="1" smtClean="0"/>
              <a:t>f</a:t>
            </a:r>
            <a:r>
              <a:rPr lang="en-US" i="1" dirty="0" smtClean="0"/>
              <a:t> – </a:t>
            </a:r>
            <a:r>
              <a:rPr lang="bg-BG" dirty="0" err="1" smtClean="0"/>
              <a:t>безрискова</a:t>
            </a:r>
            <a:r>
              <a:rPr lang="bg-BG" dirty="0" smtClean="0"/>
              <a:t> норма на дохода;</a:t>
            </a:r>
          </a:p>
          <a:p>
            <a:r>
              <a:rPr lang="en-US" i="1" dirty="0" smtClean="0"/>
              <a:t>R</a:t>
            </a:r>
            <a:r>
              <a:rPr lang="en-US" i="1" baseline="-25000" dirty="0" smtClean="0"/>
              <a:t>MRP</a:t>
            </a:r>
            <a:r>
              <a:rPr lang="en-US" i="1" dirty="0" smtClean="0"/>
              <a:t> – </a:t>
            </a:r>
            <a:r>
              <a:rPr lang="bg-BG" dirty="0" smtClean="0"/>
              <a:t>пазарна рискова премия;</a:t>
            </a:r>
          </a:p>
          <a:p>
            <a:r>
              <a:rPr lang="en-US" i="1" dirty="0" smtClean="0"/>
              <a:t>R</a:t>
            </a:r>
            <a:r>
              <a:rPr lang="en-US" i="1" baseline="-25000" dirty="0" smtClean="0"/>
              <a:t>CRP</a:t>
            </a:r>
            <a:r>
              <a:rPr lang="bg-BG" dirty="0" smtClean="0"/>
              <a:t> – премия за </a:t>
            </a:r>
            <a:r>
              <a:rPr lang="bg-BG" dirty="0" err="1" smtClean="0"/>
              <a:t>странови</a:t>
            </a:r>
            <a:r>
              <a:rPr lang="bg-BG" dirty="0" smtClean="0"/>
              <a:t> </a:t>
            </a:r>
            <a:r>
              <a:rPr lang="bg-BG" dirty="0" smtClean="0"/>
              <a:t>риск</a:t>
            </a:r>
          </a:p>
          <a:p>
            <a:r>
              <a:rPr lang="bg-BG" dirty="0"/>
              <a:t>λ – коефициент на експозиция на предприятието спрямо </a:t>
            </a:r>
            <a:r>
              <a:rPr lang="bg-BG" dirty="0" err="1"/>
              <a:t>страновия</a:t>
            </a:r>
            <a:r>
              <a:rPr lang="bg-BG" dirty="0"/>
              <a:t> риск;</a:t>
            </a:r>
          </a:p>
          <a:p>
            <a:endParaRPr lang="bg-BG" dirty="0" smtClean="0"/>
          </a:p>
          <a:p>
            <a:pPr algn="just">
              <a:buNone/>
            </a:pPr>
            <a:endParaRPr lang="bg-BG" dirty="0" smtClean="0">
              <a:latin typeface="Times New Roman Cyr" pitchFamily="18" charset="-52"/>
            </a:endParaRPr>
          </a:p>
          <a:p>
            <a:pPr algn="just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2462" y="6492875"/>
            <a:ext cx="762000" cy="365125"/>
          </a:xfrm>
        </p:spPr>
        <p:txBody>
          <a:bodyPr>
            <a:normAutofit/>
          </a:bodyPr>
          <a:lstStyle/>
          <a:p>
            <a:fld id="{EB3D1FA3-9D17-49D9-9C3F-5A86E5776C95}" type="slidenum">
              <a:rPr lang="bg-BG" sz="2000" smtClean="0"/>
              <a:pPr/>
              <a:t>8</a:t>
            </a:fld>
            <a:endParaRPr lang="bg-BG" sz="2000"/>
          </a:p>
        </p:txBody>
      </p:sp>
      <p:graphicFrame>
        <p:nvGraphicFramePr>
          <p:cNvPr id="645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492515"/>
              </p:ext>
            </p:extLst>
          </p:nvPr>
        </p:nvGraphicFramePr>
        <p:xfrm>
          <a:off x="1403648" y="620688"/>
          <a:ext cx="4929222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2" name="Equation" r:id="rId3" imgW="1688760" imgH="253800" progId="Equation.DSMT4">
                  <p:embed/>
                </p:oleObj>
              </mc:Choice>
              <mc:Fallback>
                <p:oleObj name="Equation" r:id="rId3" imgW="168876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620688"/>
                        <a:ext cx="4929222" cy="7858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7598594"/>
              </p:ext>
            </p:extLst>
          </p:nvPr>
        </p:nvGraphicFramePr>
        <p:xfrm>
          <a:off x="1410494" y="5301208"/>
          <a:ext cx="6323012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3" name="Equation" r:id="rId5" imgW="2463480" imgH="253800" progId="Equation.DSMT4">
                  <p:embed/>
                </p:oleObj>
              </mc:Choice>
              <mc:Fallback>
                <p:oleObj name="Equation" r:id="rId5" imgW="246348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0494" y="5301208"/>
                        <a:ext cx="6323012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bg-BG" alt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9863"/>
              </p:ext>
            </p:extLst>
          </p:nvPr>
        </p:nvGraphicFramePr>
        <p:xfrm>
          <a:off x="1259633" y="1268760"/>
          <a:ext cx="5904656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4" name="Equation" r:id="rId7" imgW="1854200" imgH="241300" progId="Equation.DSMT4">
                  <p:embed/>
                </p:oleObj>
              </mc:Choice>
              <mc:Fallback>
                <p:oleObj name="Equation" r:id="rId7" imgW="1854200" imgH="24130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3" y="1268760"/>
                        <a:ext cx="5904656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4568" name="Picture 5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949280"/>
            <a:ext cx="14221072" cy="684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500066"/>
          </a:xfrm>
        </p:spPr>
        <p:txBody>
          <a:bodyPr>
            <a:noAutofit/>
          </a:bodyPr>
          <a:lstStyle/>
          <a:p>
            <a:pPr algn="ctr"/>
            <a:r>
              <a:rPr lang="bg-BG" sz="4000" dirty="0" smtClean="0"/>
              <a:t>Резултати от анализа 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001156" cy="635798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bg-BG" sz="2400" dirty="0" smtClean="0">
                <a:latin typeface="Times New Roman Cyr" pitchFamily="18" charset="-52"/>
              </a:rPr>
              <a:t>	</a:t>
            </a:r>
            <a:endParaRPr lang="en-US" sz="2400" dirty="0" smtClean="0">
              <a:latin typeface="Times New Roman Cyr" pitchFamily="18" charset="-52"/>
            </a:endParaRPr>
          </a:p>
          <a:p>
            <a:pPr algn="just">
              <a:buNone/>
            </a:pP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	1) Възвръщаемостта на собствения капитал (ROE) се максимизира при относителен дял на дълга в капитала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= 0,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55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.  При увеличаване на дълга от 0,3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до 0,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55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,  стойността на ROE се повишава от 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1,65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% до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13,77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%. </a:t>
            </a:r>
          </a:p>
          <a:p>
            <a:pPr algn="just">
              <a:buNone/>
            </a:pPr>
            <a:r>
              <a:rPr lang="bg-BG" sz="2800" i="1" dirty="0" smtClean="0">
                <a:latin typeface="Times New Roman" pitchFamily="18" charset="0"/>
                <a:cs typeface="Times New Roman" pitchFamily="18" charset="0"/>
              </a:rPr>
              <a:t>	2) 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Печалбата на акция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EPS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) се максимизира при относителен дял на дълга в капитала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= 0,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55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.  При увеличаване на дълга от 0,3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до 0,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55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,  стойността на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EPS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се повишава от 0,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лв. до 0,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38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лв. По-нататъшното увеличаване на дълга (от 0,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55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до 0,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) води до намаляване на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EPS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bg-BG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bg-BG" dirty="0" smtClean="0">
                <a:latin typeface="Times New Roman Cyr" pitchFamily="18" charset="-52"/>
              </a:rPr>
              <a:t>		</a:t>
            </a:r>
            <a:endParaRPr lang="en-US" i="1" baseline="-25000" dirty="0" smtClean="0"/>
          </a:p>
          <a:p>
            <a:pPr algn="just">
              <a:buNone/>
            </a:pPr>
            <a:endParaRPr lang="en-US" baseline="-25000" dirty="0" smtClean="0"/>
          </a:p>
          <a:p>
            <a:pPr algn="just">
              <a:buNone/>
            </a:pPr>
            <a:endParaRPr lang="bg-BG" dirty="0" smtClean="0">
              <a:latin typeface="Times New Roman Cyr" pitchFamily="18" charset="-52"/>
            </a:endParaRPr>
          </a:p>
          <a:p>
            <a:pPr algn="just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2462" y="6492875"/>
            <a:ext cx="762000" cy="365125"/>
          </a:xfrm>
        </p:spPr>
        <p:txBody>
          <a:bodyPr>
            <a:normAutofit/>
          </a:bodyPr>
          <a:lstStyle/>
          <a:p>
            <a:fld id="{EB3D1FA3-9D17-49D9-9C3F-5A86E5776C95}" type="slidenum">
              <a:rPr lang="bg-BG" sz="2000" smtClean="0"/>
              <a:pPr/>
              <a:t>9</a:t>
            </a:fld>
            <a:endParaRPr lang="bg-BG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4170</TotalTime>
  <Words>437</Words>
  <Application>Microsoft Office PowerPoint</Application>
  <PresentationFormat>On-screen Show (4:3)</PresentationFormat>
  <Paragraphs>281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Flow</vt:lpstr>
      <vt:lpstr>Equation</vt:lpstr>
      <vt:lpstr>MathType 6.0 Equation</vt:lpstr>
      <vt:lpstr>         ОПТИМИЗАЦИЯ НА КАПИТАЛОВАТА СТРУКТУРА ПО ДАННИ  ЗА „СОФАРМА“ АД    </vt:lpstr>
      <vt:lpstr> Оптимална капиталова структура</vt:lpstr>
      <vt:lpstr>Фактори, детерминиращи оптималното съотношение DER</vt:lpstr>
      <vt:lpstr>Определяне на оптималното съотношение DER </vt:lpstr>
      <vt:lpstr>  Изходни данни за “Софарма” АД</vt:lpstr>
      <vt:lpstr>Поведение на показателите за ефективност и цена на капитала при промяна на  DER</vt:lpstr>
      <vt:lpstr>Поведение на показателите за ефективност и цена на капитала при промяна на  DER</vt:lpstr>
      <vt:lpstr>Определяне на βL и RЕ</vt:lpstr>
      <vt:lpstr>Резултати от анализа </vt:lpstr>
      <vt:lpstr>Резултати от анализа </vt:lpstr>
      <vt:lpstr>Изводи от анализа за “Софарма” АД</vt:lpstr>
      <vt:lpstr>Благодаря за вниманието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СЪЩНОСТ, КЛАСИФИКАЦИЯ И ПРЕДИМСТВА НА СТОЙНОСТНО-БАЗИРАНИТЕ МОДЕЛИ ЗА ОЦЕНКА НА БИЗНЕСА </dc:title>
  <dc:creator>koko</dc:creator>
  <cp:lastModifiedBy>USER</cp:lastModifiedBy>
  <cp:revision>302</cp:revision>
  <dcterms:created xsi:type="dcterms:W3CDTF">2003-01-09T19:01:30Z</dcterms:created>
  <dcterms:modified xsi:type="dcterms:W3CDTF">2014-03-14T06:35:38Z</dcterms:modified>
</cp:coreProperties>
</file>