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83" r:id="rId3"/>
    <p:sldId id="257" r:id="rId4"/>
    <p:sldId id="279" r:id="rId5"/>
    <p:sldId id="260" r:id="rId6"/>
    <p:sldId id="261" r:id="rId7"/>
    <p:sldId id="262" r:id="rId8"/>
    <p:sldId id="267" r:id="rId9"/>
    <p:sldId id="284" r:id="rId10"/>
    <p:sldId id="285" r:id="rId11"/>
    <p:sldId id="268" r:id="rId12"/>
    <p:sldId id="287" r:id="rId13"/>
    <p:sldId id="272" r:id="rId14"/>
    <p:sldId id="289" r:id="rId15"/>
    <p:sldId id="263" r:id="rId16"/>
    <p:sldId id="278" r:id="rId17"/>
    <p:sldId id="264" r:id="rId1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E95460-8BFF-4165-9443-EE91996D7AA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DC8B1937-8950-4D97-AE6F-7BA6040BF597}">
      <dgm:prSet phldrT="[Text]"/>
      <dgm:spPr/>
      <dgm:t>
        <a:bodyPr/>
        <a:lstStyle/>
        <a:p>
          <a:r>
            <a:rPr lang="bg-BG" dirty="0"/>
            <a:t>Стойностно-базирани подходи и модели</a:t>
          </a:r>
        </a:p>
      </dgm:t>
    </dgm:pt>
    <dgm:pt modelId="{0AD98652-3AE0-4A29-8E00-C96957F4A2E5}" type="parTrans" cxnId="{3B4FC2F7-3243-46BE-AE28-9DC27F720386}">
      <dgm:prSet/>
      <dgm:spPr/>
      <dgm:t>
        <a:bodyPr/>
        <a:lstStyle/>
        <a:p>
          <a:endParaRPr lang="bg-BG"/>
        </a:p>
      </dgm:t>
    </dgm:pt>
    <dgm:pt modelId="{6F827195-17EA-4AA0-AFBB-DDFD583CA973}" type="sibTrans" cxnId="{3B4FC2F7-3243-46BE-AE28-9DC27F720386}">
      <dgm:prSet/>
      <dgm:spPr/>
      <dgm:t>
        <a:bodyPr/>
        <a:lstStyle/>
        <a:p>
          <a:endParaRPr lang="bg-BG"/>
        </a:p>
      </dgm:t>
    </dgm:pt>
    <dgm:pt modelId="{AAB83432-E5A4-45CE-B4B4-30004DF1B973}">
      <dgm:prSet phldrT="[Text]"/>
      <dgm:spPr/>
      <dgm:t>
        <a:bodyPr/>
        <a:lstStyle/>
        <a:p>
          <a:r>
            <a:rPr lang="bg-BG"/>
            <a:t>Модели за измерване на добавената стойност или възвръщаемостта през даден период</a:t>
          </a:r>
        </a:p>
      </dgm:t>
    </dgm:pt>
    <dgm:pt modelId="{34EDC70C-EF55-45DC-A4C0-7EE9F4763EAE}" type="parTrans" cxnId="{5DA19C7C-CD9D-46AC-85BB-CE5AFB409075}">
      <dgm:prSet/>
      <dgm:spPr/>
      <dgm:t>
        <a:bodyPr/>
        <a:lstStyle/>
        <a:p>
          <a:endParaRPr lang="bg-BG"/>
        </a:p>
      </dgm:t>
    </dgm:pt>
    <dgm:pt modelId="{C9EE6CE0-C9CB-4885-9E85-1003FD6683AA}" type="sibTrans" cxnId="{5DA19C7C-CD9D-46AC-85BB-CE5AFB409075}">
      <dgm:prSet/>
      <dgm:spPr/>
      <dgm:t>
        <a:bodyPr/>
        <a:lstStyle/>
        <a:p>
          <a:endParaRPr lang="bg-BG"/>
        </a:p>
      </dgm:t>
    </dgm:pt>
    <dgm:pt modelId="{2E3008C9-0BDF-493E-BDB1-EC770A97C70F}">
      <dgm:prSet phldrT="[Text]"/>
      <dgm:spPr/>
      <dgm:t>
        <a:bodyPr/>
        <a:lstStyle/>
        <a:p>
          <a:r>
            <a:rPr lang="bg-BG"/>
            <a:t>Подходи и модели за определяне стойността на предприятието към даден момент</a:t>
          </a:r>
        </a:p>
      </dgm:t>
    </dgm:pt>
    <dgm:pt modelId="{58848F59-17FE-46F0-AA05-95DA116F1B41}" type="parTrans" cxnId="{F419986F-E327-49F3-B136-EF4BAAFAC641}">
      <dgm:prSet/>
      <dgm:spPr/>
      <dgm:t>
        <a:bodyPr/>
        <a:lstStyle/>
        <a:p>
          <a:endParaRPr lang="bg-BG"/>
        </a:p>
      </dgm:t>
    </dgm:pt>
    <dgm:pt modelId="{C8E21AC2-E069-4F11-9163-5C9814AA6F9A}" type="sibTrans" cxnId="{F419986F-E327-49F3-B136-EF4BAAFAC641}">
      <dgm:prSet/>
      <dgm:spPr/>
      <dgm:t>
        <a:bodyPr/>
        <a:lstStyle/>
        <a:p>
          <a:endParaRPr lang="bg-BG"/>
        </a:p>
      </dgm:t>
    </dgm:pt>
    <dgm:pt modelId="{ECC18E9F-5092-4575-ADC8-4C798C3E4BD6}" type="pres">
      <dgm:prSet presAssocID="{E8E95460-8BFF-4165-9443-EE91996D7A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7B9F88DD-DAD8-4E6F-AC32-A7AF1D270650}" type="pres">
      <dgm:prSet presAssocID="{DC8B1937-8950-4D97-AE6F-7BA6040BF597}" presName="hierRoot1" presStyleCnt="0"/>
      <dgm:spPr/>
    </dgm:pt>
    <dgm:pt modelId="{290B9561-DC42-4810-8821-1E7DB29051FC}" type="pres">
      <dgm:prSet presAssocID="{DC8B1937-8950-4D97-AE6F-7BA6040BF597}" presName="composite" presStyleCnt="0"/>
      <dgm:spPr/>
    </dgm:pt>
    <dgm:pt modelId="{775448E6-9C8D-4CA1-8376-01CC1988C28B}" type="pres">
      <dgm:prSet presAssocID="{DC8B1937-8950-4D97-AE6F-7BA6040BF597}" presName="background" presStyleLbl="node0" presStyleIdx="0" presStyleCnt="1"/>
      <dgm:spPr/>
    </dgm:pt>
    <dgm:pt modelId="{BFA3226B-E794-4989-A268-019EB8BC27B8}" type="pres">
      <dgm:prSet presAssocID="{DC8B1937-8950-4D97-AE6F-7BA6040BF59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80903803-6DC0-4AA2-9C70-13093C59989F}" type="pres">
      <dgm:prSet presAssocID="{DC8B1937-8950-4D97-AE6F-7BA6040BF597}" presName="hierChild2" presStyleCnt="0"/>
      <dgm:spPr/>
    </dgm:pt>
    <dgm:pt modelId="{77492EA9-02FC-416C-8D7F-73B2E7F8B94C}" type="pres">
      <dgm:prSet presAssocID="{34EDC70C-EF55-45DC-A4C0-7EE9F4763EAE}" presName="Name10" presStyleLbl="parChTrans1D2" presStyleIdx="0" presStyleCnt="2"/>
      <dgm:spPr/>
      <dgm:t>
        <a:bodyPr/>
        <a:lstStyle/>
        <a:p>
          <a:endParaRPr lang="bg-BG"/>
        </a:p>
      </dgm:t>
    </dgm:pt>
    <dgm:pt modelId="{904405B7-E483-4AC9-8663-D862559D331E}" type="pres">
      <dgm:prSet presAssocID="{AAB83432-E5A4-45CE-B4B4-30004DF1B973}" presName="hierRoot2" presStyleCnt="0"/>
      <dgm:spPr/>
    </dgm:pt>
    <dgm:pt modelId="{5940BAD6-42B5-4E2E-B817-5798CCAE3AD2}" type="pres">
      <dgm:prSet presAssocID="{AAB83432-E5A4-45CE-B4B4-30004DF1B973}" presName="composite2" presStyleCnt="0"/>
      <dgm:spPr/>
    </dgm:pt>
    <dgm:pt modelId="{537133F1-6AF4-41E5-900E-8C0C9F4968E9}" type="pres">
      <dgm:prSet presAssocID="{AAB83432-E5A4-45CE-B4B4-30004DF1B973}" presName="background2" presStyleLbl="node2" presStyleIdx="0" presStyleCnt="2"/>
      <dgm:spPr/>
    </dgm:pt>
    <dgm:pt modelId="{5EC470AB-F392-4D75-9EBA-80510E98AD6C}" type="pres">
      <dgm:prSet presAssocID="{AAB83432-E5A4-45CE-B4B4-30004DF1B97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660162A-DC6F-4FDC-A952-124868B32E2E}" type="pres">
      <dgm:prSet presAssocID="{AAB83432-E5A4-45CE-B4B4-30004DF1B973}" presName="hierChild3" presStyleCnt="0"/>
      <dgm:spPr/>
    </dgm:pt>
    <dgm:pt modelId="{D75A8FD4-D8AE-44CE-8106-8172D95C3A14}" type="pres">
      <dgm:prSet presAssocID="{58848F59-17FE-46F0-AA05-95DA116F1B41}" presName="Name10" presStyleLbl="parChTrans1D2" presStyleIdx="1" presStyleCnt="2"/>
      <dgm:spPr/>
      <dgm:t>
        <a:bodyPr/>
        <a:lstStyle/>
        <a:p>
          <a:endParaRPr lang="bg-BG"/>
        </a:p>
      </dgm:t>
    </dgm:pt>
    <dgm:pt modelId="{A11CA55C-07AB-42D7-814B-72E9245D3C78}" type="pres">
      <dgm:prSet presAssocID="{2E3008C9-0BDF-493E-BDB1-EC770A97C70F}" presName="hierRoot2" presStyleCnt="0"/>
      <dgm:spPr/>
    </dgm:pt>
    <dgm:pt modelId="{D86F12B7-54EE-41BF-B6FA-0BB8DAE7ED27}" type="pres">
      <dgm:prSet presAssocID="{2E3008C9-0BDF-493E-BDB1-EC770A97C70F}" presName="composite2" presStyleCnt="0"/>
      <dgm:spPr/>
    </dgm:pt>
    <dgm:pt modelId="{ED9007BF-2245-4A24-89C5-C20E8D9BBBFF}" type="pres">
      <dgm:prSet presAssocID="{2E3008C9-0BDF-493E-BDB1-EC770A97C70F}" presName="background2" presStyleLbl="node2" presStyleIdx="1" presStyleCnt="2"/>
      <dgm:spPr/>
    </dgm:pt>
    <dgm:pt modelId="{70FF82AE-C519-437D-84D1-6A77B18CCDAF}" type="pres">
      <dgm:prSet presAssocID="{2E3008C9-0BDF-493E-BDB1-EC770A97C70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85883E8F-334E-4D00-A466-6FC2F7B82FF5}" type="pres">
      <dgm:prSet presAssocID="{2E3008C9-0BDF-493E-BDB1-EC770A97C70F}" presName="hierChild3" presStyleCnt="0"/>
      <dgm:spPr/>
    </dgm:pt>
  </dgm:ptLst>
  <dgm:cxnLst>
    <dgm:cxn modelId="{4A26A1FA-8A73-47EE-AB0C-3E713BB8B57D}" type="presOf" srcId="{E8E95460-8BFF-4165-9443-EE91996D7AA6}" destId="{ECC18E9F-5092-4575-ADC8-4C798C3E4BD6}" srcOrd="0" destOrd="0" presId="urn:microsoft.com/office/officeart/2005/8/layout/hierarchy1"/>
    <dgm:cxn modelId="{3B4FC2F7-3243-46BE-AE28-9DC27F720386}" srcId="{E8E95460-8BFF-4165-9443-EE91996D7AA6}" destId="{DC8B1937-8950-4D97-AE6F-7BA6040BF597}" srcOrd="0" destOrd="0" parTransId="{0AD98652-3AE0-4A29-8E00-C96957F4A2E5}" sibTransId="{6F827195-17EA-4AA0-AFBB-DDFD583CA973}"/>
    <dgm:cxn modelId="{FE9A1FF4-9BDE-4A16-9423-850F18F88C83}" type="presOf" srcId="{DC8B1937-8950-4D97-AE6F-7BA6040BF597}" destId="{BFA3226B-E794-4989-A268-019EB8BC27B8}" srcOrd="0" destOrd="0" presId="urn:microsoft.com/office/officeart/2005/8/layout/hierarchy1"/>
    <dgm:cxn modelId="{5DA19C7C-CD9D-46AC-85BB-CE5AFB409075}" srcId="{DC8B1937-8950-4D97-AE6F-7BA6040BF597}" destId="{AAB83432-E5A4-45CE-B4B4-30004DF1B973}" srcOrd="0" destOrd="0" parTransId="{34EDC70C-EF55-45DC-A4C0-7EE9F4763EAE}" sibTransId="{C9EE6CE0-C9CB-4885-9E85-1003FD6683AA}"/>
    <dgm:cxn modelId="{F419986F-E327-49F3-B136-EF4BAAFAC641}" srcId="{DC8B1937-8950-4D97-AE6F-7BA6040BF597}" destId="{2E3008C9-0BDF-493E-BDB1-EC770A97C70F}" srcOrd="1" destOrd="0" parTransId="{58848F59-17FE-46F0-AA05-95DA116F1B41}" sibTransId="{C8E21AC2-E069-4F11-9163-5C9814AA6F9A}"/>
    <dgm:cxn modelId="{D2DBE1F4-EDCF-4E37-8937-EEEF49ADC291}" type="presOf" srcId="{58848F59-17FE-46F0-AA05-95DA116F1B41}" destId="{D75A8FD4-D8AE-44CE-8106-8172D95C3A14}" srcOrd="0" destOrd="0" presId="urn:microsoft.com/office/officeart/2005/8/layout/hierarchy1"/>
    <dgm:cxn modelId="{7C4D09AE-C9E6-4116-9CEE-BB96FAC4DB96}" type="presOf" srcId="{AAB83432-E5A4-45CE-B4B4-30004DF1B973}" destId="{5EC470AB-F392-4D75-9EBA-80510E98AD6C}" srcOrd="0" destOrd="0" presId="urn:microsoft.com/office/officeart/2005/8/layout/hierarchy1"/>
    <dgm:cxn modelId="{1DF08936-DB57-4DAB-88E7-F2CE0D6058F0}" type="presOf" srcId="{34EDC70C-EF55-45DC-A4C0-7EE9F4763EAE}" destId="{77492EA9-02FC-416C-8D7F-73B2E7F8B94C}" srcOrd="0" destOrd="0" presId="urn:microsoft.com/office/officeart/2005/8/layout/hierarchy1"/>
    <dgm:cxn modelId="{44A54A45-59E2-474C-AEBA-8118D849187E}" type="presOf" srcId="{2E3008C9-0BDF-493E-BDB1-EC770A97C70F}" destId="{70FF82AE-C519-437D-84D1-6A77B18CCDAF}" srcOrd="0" destOrd="0" presId="urn:microsoft.com/office/officeart/2005/8/layout/hierarchy1"/>
    <dgm:cxn modelId="{CF0ED4B6-9D73-4A7B-A231-18E894A90250}" type="presParOf" srcId="{ECC18E9F-5092-4575-ADC8-4C798C3E4BD6}" destId="{7B9F88DD-DAD8-4E6F-AC32-A7AF1D270650}" srcOrd="0" destOrd="0" presId="urn:microsoft.com/office/officeart/2005/8/layout/hierarchy1"/>
    <dgm:cxn modelId="{81B942D1-7534-4067-AF2B-7909B61866FC}" type="presParOf" srcId="{7B9F88DD-DAD8-4E6F-AC32-A7AF1D270650}" destId="{290B9561-DC42-4810-8821-1E7DB29051FC}" srcOrd="0" destOrd="0" presId="urn:microsoft.com/office/officeart/2005/8/layout/hierarchy1"/>
    <dgm:cxn modelId="{38B0AC37-D6C6-4636-BEB3-3A4F7C9B655A}" type="presParOf" srcId="{290B9561-DC42-4810-8821-1E7DB29051FC}" destId="{775448E6-9C8D-4CA1-8376-01CC1988C28B}" srcOrd="0" destOrd="0" presId="urn:microsoft.com/office/officeart/2005/8/layout/hierarchy1"/>
    <dgm:cxn modelId="{EF8A9211-0795-4E6B-8F56-12694A4D524C}" type="presParOf" srcId="{290B9561-DC42-4810-8821-1E7DB29051FC}" destId="{BFA3226B-E794-4989-A268-019EB8BC27B8}" srcOrd="1" destOrd="0" presId="urn:microsoft.com/office/officeart/2005/8/layout/hierarchy1"/>
    <dgm:cxn modelId="{08FAF55A-3429-4476-BAF4-4B0F795A75E3}" type="presParOf" srcId="{7B9F88DD-DAD8-4E6F-AC32-A7AF1D270650}" destId="{80903803-6DC0-4AA2-9C70-13093C59989F}" srcOrd="1" destOrd="0" presId="urn:microsoft.com/office/officeart/2005/8/layout/hierarchy1"/>
    <dgm:cxn modelId="{6508D95E-5236-4DD3-9C11-30AEF6D77292}" type="presParOf" srcId="{80903803-6DC0-4AA2-9C70-13093C59989F}" destId="{77492EA9-02FC-416C-8D7F-73B2E7F8B94C}" srcOrd="0" destOrd="0" presId="urn:microsoft.com/office/officeart/2005/8/layout/hierarchy1"/>
    <dgm:cxn modelId="{6B098B64-1B2A-458A-A5EE-DAF511F75962}" type="presParOf" srcId="{80903803-6DC0-4AA2-9C70-13093C59989F}" destId="{904405B7-E483-4AC9-8663-D862559D331E}" srcOrd="1" destOrd="0" presId="urn:microsoft.com/office/officeart/2005/8/layout/hierarchy1"/>
    <dgm:cxn modelId="{E5CD8A19-7543-4D75-A9ED-3D7A9FC079B6}" type="presParOf" srcId="{904405B7-E483-4AC9-8663-D862559D331E}" destId="{5940BAD6-42B5-4E2E-B817-5798CCAE3AD2}" srcOrd="0" destOrd="0" presId="urn:microsoft.com/office/officeart/2005/8/layout/hierarchy1"/>
    <dgm:cxn modelId="{E5B058B0-22E7-4E03-8191-9D8593DC058F}" type="presParOf" srcId="{5940BAD6-42B5-4E2E-B817-5798CCAE3AD2}" destId="{537133F1-6AF4-41E5-900E-8C0C9F4968E9}" srcOrd="0" destOrd="0" presId="urn:microsoft.com/office/officeart/2005/8/layout/hierarchy1"/>
    <dgm:cxn modelId="{DE0681C1-8810-4B54-BE39-C3ABB200D63F}" type="presParOf" srcId="{5940BAD6-42B5-4E2E-B817-5798CCAE3AD2}" destId="{5EC470AB-F392-4D75-9EBA-80510E98AD6C}" srcOrd="1" destOrd="0" presId="urn:microsoft.com/office/officeart/2005/8/layout/hierarchy1"/>
    <dgm:cxn modelId="{020BA003-430B-4299-94F7-8ACF57E0B400}" type="presParOf" srcId="{904405B7-E483-4AC9-8663-D862559D331E}" destId="{E660162A-DC6F-4FDC-A952-124868B32E2E}" srcOrd="1" destOrd="0" presId="urn:microsoft.com/office/officeart/2005/8/layout/hierarchy1"/>
    <dgm:cxn modelId="{5CED1C3A-8972-4DEC-BAF9-B632BE4D16EF}" type="presParOf" srcId="{80903803-6DC0-4AA2-9C70-13093C59989F}" destId="{D75A8FD4-D8AE-44CE-8106-8172D95C3A14}" srcOrd="2" destOrd="0" presId="urn:microsoft.com/office/officeart/2005/8/layout/hierarchy1"/>
    <dgm:cxn modelId="{6C8A4959-3BD5-4043-822A-951F7CB46A96}" type="presParOf" srcId="{80903803-6DC0-4AA2-9C70-13093C59989F}" destId="{A11CA55C-07AB-42D7-814B-72E9245D3C78}" srcOrd="3" destOrd="0" presId="urn:microsoft.com/office/officeart/2005/8/layout/hierarchy1"/>
    <dgm:cxn modelId="{DE3786E8-337A-479F-ADAF-7CE43A606D47}" type="presParOf" srcId="{A11CA55C-07AB-42D7-814B-72E9245D3C78}" destId="{D86F12B7-54EE-41BF-B6FA-0BB8DAE7ED27}" srcOrd="0" destOrd="0" presId="urn:microsoft.com/office/officeart/2005/8/layout/hierarchy1"/>
    <dgm:cxn modelId="{37AD2916-141D-415D-A00E-173F571AF847}" type="presParOf" srcId="{D86F12B7-54EE-41BF-B6FA-0BB8DAE7ED27}" destId="{ED9007BF-2245-4A24-89C5-C20E8D9BBBFF}" srcOrd="0" destOrd="0" presId="urn:microsoft.com/office/officeart/2005/8/layout/hierarchy1"/>
    <dgm:cxn modelId="{7BD0C363-2F9A-4ED6-BC9A-E702E77BE9D8}" type="presParOf" srcId="{D86F12B7-54EE-41BF-B6FA-0BB8DAE7ED27}" destId="{70FF82AE-C519-437D-84D1-6A77B18CCDAF}" srcOrd="1" destOrd="0" presId="urn:microsoft.com/office/officeart/2005/8/layout/hierarchy1"/>
    <dgm:cxn modelId="{758CC624-1AB2-411B-A197-E3CF46B1A2C0}" type="presParOf" srcId="{A11CA55C-07AB-42D7-814B-72E9245D3C78}" destId="{85883E8F-334E-4D00-A466-6FC2F7B82FF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E95460-8BFF-4165-9443-EE91996D7AA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DC8B1937-8950-4D97-AE6F-7BA6040BF597}">
      <dgm:prSet phldrT="[Text]"/>
      <dgm:spPr/>
      <dgm:t>
        <a:bodyPr/>
        <a:lstStyle/>
        <a:p>
          <a:r>
            <a:rPr lang="bg-BG"/>
            <a:t>Модели за измерване на добавената стойност или възвръщаемостта през даден период</a:t>
          </a:r>
        </a:p>
      </dgm:t>
    </dgm:pt>
    <dgm:pt modelId="{0AD98652-3AE0-4A29-8E00-C96957F4A2E5}" type="parTrans" cxnId="{3B4FC2F7-3243-46BE-AE28-9DC27F720386}">
      <dgm:prSet/>
      <dgm:spPr/>
      <dgm:t>
        <a:bodyPr/>
        <a:lstStyle/>
        <a:p>
          <a:endParaRPr lang="bg-BG"/>
        </a:p>
      </dgm:t>
    </dgm:pt>
    <dgm:pt modelId="{6F827195-17EA-4AA0-AFBB-DDFD583CA973}" type="sibTrans" cxnId="{3B4FC2F7-3243-46BE-AE28-9DC27F720386}">
      <dgm:prSet/>
      <dgm:spPr/>
      <dgm:t>
        <a:bodyPr/>
        <a:lstStyle/>
        <a:p>
          <a:endParaRPr lang="bg-BG"/>
        </a:p>
      </dgm:t>
    </dgm:pt>
    <dgm:pt modelId="{6468B427-A936-4C35-A6E3-46D347B00ADA}">
      <dgm:prSet phldrT="[Text]"/>
      <dgm:spPr/>
      <dgm:t>
        <a:bodyPr/>
        <a:lstStyle/>
        <a:p>
          <a:r>
            <a:rPr lang="bg-BG"/>
            <a:t>Модели, базирани на икономическата печалба</a:t>
          </a:r>
        </a:p>
      </dgm:t>
    </dgm:pt>
    <dgm:pt modelId="{7EDBFFED-F264-4B31-8D65-7E3B57AD66D0}" type="parTrans" cxnId="{CED3F79E-0F85-4F62-94E9-CC1D396C54BE}">
      <dgm:prSet/>
      <dgm:spPr/>
      <dgm:t>
        <a:bodyPr/>
        <a:lstStyle/>
        <a:p>
          <a:endParaRPr lang="bg-BG"/>
        </a:p>
      </dgm:t>
    </dgm:pt>
    <dgm:pt modelId="{F19C4F10-B05D-4A25-894E-F5D3193430FE}" type="sibTrans" cxnId="{CED3F79E-0F85-4F62-94E9-CC1D396C54BE}">
      <dgm:prSet/>
      <dgm:spPr/>
      <dgm:t>
        <a:bodyPr/>
        <a:lstStyle/>
        <a:p>
          <a:endParaRPr lang="bg-BG"/>
        </a:p>
      </dgm:t>
    </dgm:pt>
    <dgm:pt modelId="{105FFE6C-FDD4-483F-86A5-6C79E0B629F9}">
      <dgm:prSet phldrT="[Text]"/>
      <dgm:spPr/>
      <dgm:t>
        <a:bodyPr/>
        <a:lstStyle/>
        <a:p>
          <a:r>
            <a:rPr lang="bg-BG"/>
            <a:t>Модели, базирани на сравнителна или пазарна оценка</a:t>
          </a:r>
        </a:p>
      </dgm:t>
    </dgm:pt>
    <dgm:pt modelId="{33A31E37-36C5-4B82-A0BC-9944F57609B4}" type="parTrans" cxnId="{4B520702-3E2D-4E22-A439-54CBEC7D6D99}">
      <dgm:prSet/>
      <dgm:spPr/>
      <dgm:t>
        <a:bodyPr/>
        <a:lstStyle/>
        <a:p>
          <a:endParaRPr lang="bg-BG"/>
        </a:p>
      </dgm:t>
    </dgm:pt>
    <dgm:pt modelId="{97378B5D-7CEB-4E85-A51F-9A34CEEC60BA}" type="sibTrans" cxnId="{4B520702-3E2D-4E22-A439-54CBEC7D6D99}">
      <dgm:prSet/>
      <dgm:spPr/>
      <dgm:t>
        <a:bodyPr/>
        <a:lstStyle/>
        <a:p>
          <a:endParaRPr lang="bg-BG"/>
        </a:p>
      </dgm:t>
    </dgm:pt>
    <dgm:pt modelId="{E4853247-A5B5-4A52-8B8E-E8F91BF55473}">
      <dgm:prSet phldrT="[Text]"/>
      <dgm:spPr/>
      <dgm:t>
        <a:bodyPr/>
        <a:lstStyle/>
        <a:p>
          <a:r>
            <a:rPr lang="bg-BG"/>
            <a:t>Модели, базирани на паричните потоци</a:t>
          </a:r>
        </a:p>
      </dgm:t>
    </dgm:pt>
    <dgm:pt modelId="{4826D505-F505-4409-80BE-2E2DA8730C3E}" type="sibTrans" cxnId="{53E8E83B-DFF9-4CE8-9E9C-8A7D35D0680B}">
      <dgm:prSet/>
      <dgm:spPr/>
      <dgm:t>
        <a:bodyPr/>
        <a:lstStyle/>
        <a:p>
          <a:endParaRPr lang="bg-BG"/>
        </a:p>
      </dgm:t>
    </dgm:pt>
    <dgm:pt modelId="{A72E71D5-2A9F-4281-AEAA-29D46310F153}" type="parTrans" cxnId="{53E8E83B-DFF9-4CE8-9E9C-8A7D35D0680B}">
      <dgm:prSet/>
      <dgm:spPr/>
      <dgm:t>
        <a:bodyPr/>
        <a:lstStyle/>
        <a:p>
          <a:endParaRPr lang="bg-BG"/>
        </a:p>
      </dgm:t>
    </dgm:pt>
    <dgm:pt modelId="{89AC6488-AC61-489D-9344-7F8006027D8B}">
      <dgm:prSet phldrT="[Text]"/>
      <dgm:spPr/>
      <dgm:t>
        <a:bodyPr/>
        <a:lstStyle/>
        <a:p>
          <a:r>
            <a:rPr lang="en-US"/>
            <a:t>ReOI, RE, EVA</a:t>
          </a:r>
          <a:endParaRPr lang="bg-BG"/>
        </a:p>
      </dgm:t>
    </dgm:pt>
    <dgm:pt modelId="{B179E133-C3FE-4D19-BAD3-54279144A348}" type="parTrans" cxnId="{C98E1BDC-E127-4960-8076-5E4723085ECB}">
      <dgm:prSet/>
      <dgm:spPr/>
      <dgm:t>
        <a:bodyPr/>
        <a:lstStyle/>
        <a:p>
          <a:endParaRPr lang="bg-BG"/>
        </a:p>
      </dgm:t>
    </dgm:pt>
    <dgm:pt modelId="{4731785B-FD21-4769-9F15-B7AEE5A84C0B}" type="sibTrans" cxnId="{C98E1BDC-E127-4960-8076-5E4723085ECB}">
      <dgm:prSet/>
      <dgm:spPr/>
      <dgm:t>
        <a:bodyPr/>
        <a:lstStyle/>
        <a:p>
          <a:endParaRPr lang="bg-BG"/>
        </a:p>
      </dgm:t>
    </dgm:pt>
    <dgm:pt modelId="{EE7275EC-5769-4674-B6F1-66FFB7F144FA}">
      <dgm:prSet phldrT="[Text]"/>
      <dgm:spPr/>
      <dgm:t>
        <a:bodyPr/>
        <a:lstStyle/>
        <a:p>
          <a:r>
            <a:rPr lang="en-US"/>
            <a:t>CFROI, CVA, SVA</a:t>
          </a:r>
          <a:endParaRPr lang="bg-BG"/>
        </a:p>
      </dgm:t>
    </dgm:pt>
    <dgm:pt modelId="{254EF48F-F24A-4643-9E08-FADB1D2263A5}" type="parTrans" cxnId="{6F593020-3E30-477C-8675-CCF937CD7DE1}">
      <dgm:prSet/>
      <dgm:spPr/>
      <dgm:t>
        <a:bodyPr/>
        <a:lstStyle/>
        <a:p>
          <a:endParaRPr lang="bg-BG"/>
        </a:p>
      </dgm:t>
    </dgm:pt>
    <dgm:pt modelId="{9DBA0537-3D9C-4487-A80D-2B100C344535}" type="sibTrans" cxnId="{6F593020-3E30-477C-8675-CCF937CD7DE1}">
      <dgm:prSet/>
      <dgm:spPr/>
      <dgm:t>
        <a:bodyPr/>
        <a:lstStyle/>
        <a:p>
          <a:endParaRPr lang="bg-BG"/>
        </a:p>
      </dgm:t>
    </dgm:pt>
    <dgm:pt modelId="{A0BD1313-D6B4-43E6-95D9-83A52A432D12}">
      <dgm:prSet phldrT="[Text]"/>
      <dgm:spPr/>
      <dgm:t>
        <a:bodyPr/>
        <a:lstStyle/>
        <a:p>
          <a:r>
            <a:rPr lang="en-US"/>
            <a:t>MVA, SVA(2), TSR</a:t>
          </a:r>
          <a:endParaRPr lang="bg-BG"/>
        </a:p>
      </dgm:t>
    </dgm:pt>
    <dgm:pt modelId="{59EA8BDE-A40D-47AB-AD93-B96BE359B1DF}" type="parTrans" cxnId="{CBF20F33-0DBF-4A15-B90E-044CD3CB6754}">
      <dgm:prSet/>
      <dgm:spPr/>
      <dgm:t>
        <a:bodyPr/>
        <a:lstStyle/>
        <a:p>
          <a:endParaRPr lang="bg-BG"/>
        </a:p>
      </dgm:t>
    </dgm:pt>
    <dgm:pt modelId="{3B0AFAEE-A6EC-426C-981B-B2099753DA29}" type="sibTrans" cxnId="{CBF20F33-0DBF-4A15-B90E-044CD3CB6754}">
      <dgm:prSet/>
      <dgm:spPr/>
      <dgm:t>
        <a:bodyPr/>
        <a:lstStyle/>
        <a:p>
          <a:endParaRPr lang="bg-BG"/>
        </a:p>
      </dgm:t>
    </dgm:pt>
    <dgm:pt modelId="{ECC18E9F-5092-4575-ADC8-4C798C3E4BD6}" type="pres">
      <dgm:prSet presAssocID="{E8E95460-8BFF-4165-9443-EE91996D7A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7B9F88DD-DAD8-4E6F-AC32-A7AF1D270650}" type="pres">
      <dgm:prSet presAssocID="{DC8B1937-8950-4D97-AE6F-7BA6040BF597}" presName="hierRoot1" presStyleCnt="0"/>
      <dgm:spPr/>
    </dgm:pt>
    <dgm:pt modelId="{290B9561-DC42-4810-8821-1E7DB29051FC}" type="pres">
      <dgm:prSet presAssocID="{DC8B1937-8950-4D97-AE6F-7BA6040BF597}" presName="composite" presStyleCnt="0"/>
      <dgm:spPr/>
    </dgm:pt>
    <dgm:pt modelId="{775448E6-9C8D-4CA1-8376-01CC1988C28B}" type="pres">
      <dgm:prSet presAssocID="{DC8B1937-8950-4D97-AE6F-7BA6040BF597}" presName="background" presStyleLbl="node0" presStyleIdx="0" presStyleCnt="1"/>
      <dgm:spPr/>
    </dgm:pt>
    <dgm:pt modelId="{BFA3226B-E794-4989-A268-019EB8BC27B8}" type="pres">
      <dgm:prSet presAssocID="{DC8B1937-8950-4D97-AE6F-7BA6040BF59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80903803-6DC0-4AA2-9C70-13093C59989F}" type="pres">
      <dgm:prSet presAssocID="{DC8B1937-8950-4D97-AE6F-7BA6040BF597}" presName="hierChild2" presStyleCnt="0"/>
      <dgm:spPr/>
    </dgm:pt>
    <dgm:pt modelId="{B5228B68-DC00-4751-B704-342921EC30B5}" type="pres">
      <dgm:prSet presAssocID="{7EDBFFED-F264-4B31-8D65-7E3B57AD66D0}" presName="Name10" presStyleLbl="parChTrans1D2" presStyleIdx="0" presStyleCnt="3"/>
      <dgm:spPr/>
      <dgm:t>
        <a:bodyPr/>
        <a:lstStyle/>
        <a:p>
          <a:endParaRPr lang="bg-BG"/>
        </a:p>
      </dgm:t>
    </dgm:pt>
    <dgm:pt modelId="{5FC4AF15-9E01-4400-B729-7FCEF37EE065}" type="pres">
      <dgm:prSet presAssocID="{6468B427-A936-4C35-A6E3-46D347B00ADA}" presName="hierRoot2" presStyleCnt="0"/>
      <dgm:spPr/>
    </dgm:pt>
    <dgm:pt modelId="{734F4C62-F225-4F2C-A691-841215FA664D}" type="pres">
      <dgm:prSet presAssocID="{6468B427-A936-4C35-A6E3-46D347B00ADA}" presName="composite2" presStyleCnt="0"/>
      <dgm:spPr/>
    </dgm:pt>
    <dgm:pt modelId="{030A40D0-3B74-4D7C-940C-24946B3E3F9A}" type="pres">
      <dgm:prSet presAssocID="{6468B427-A936-4C35-A6E3-46D347B00ADA}" presName="background2" presStyleLbl="node2" presStyleIdx="0" presStyleCnt="3"/>
      <dgm:spPr/>
    </dgm:pt>
    <dgm:pt modelId="{E7AC82A6-C102-4AC5-8BF5-3AB4E000C1C3}" type="pres">
      <dgm:prSet presAssocID="{6468B427-A936-4C35-A6E3-46D347B00ADA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3972E2E3-62BC-488B-B6E2-925DD925A3ED}" type="pres">
      <dgm:prSet presAssocID="{6468B427-A936-4C35-A6E3-46D347B00ADA}" presName="hierChild3" presStyleCnt="0"/>
      <dgm:spPr/>
    </dgm:pt>
    <dgm:pt modelId="{C6A391EB-849E-4887-A73C-CA70B77B6018}" type="pres">
      <dgm:prSet presAssocID="{B179E133-C3FE-4D19-BAD3-54279144A348}" presName="Name17" presStyleLbl="parChTrans1D3" presStyleIdx="0" presStyleCnt="3"/>
      <dgm:spPr/>
      <dgm:t>
        <a:bodyPr/>
        <a:lstStyle/>
        <a:p>
          <a:endParaRPr lang="bg-BG"/>
        </a:p>
      </dgm:t>
    </dgm:pt>
    <dgm:pt modelId="{AC647024-0EC2-4731-A84A-D085DA18FB1D}" type="pres">
      <dgm:prSet presAssocID="{89AC6488-AC61-489D-9344-7F8006027D8B}" presName="hierRoot3" presStyleCnt="0"/>
      <dgm:spPr/>
    </dgm:pt>
    <dgm:pt modelId="{DF76DDC7-E40B-4B6C-B8F0-F70AEEAB0FCD}" type="pres">
      <dgm:prSet presAssocID="{89AC6488-AC61-489D-9344-7F8006027D8B}" presName="composite3" presStyleCnt="0"/>
      <dgm:spPr/>
    </dgm:pt>
    <dgm:pt modelId="{4ADDFA79-FD20-46F2-BA52-9DA5E62A0868}" type="pres">
      <dgm:prSet presAssocID="{89AC6488-AC61-489D-9344-7F8006027D8B}" presName="background3" presStyleLbl="node3" presStyleIdx="0" presStyleCnt="3"/>
      <dgm:spPr/>
    </dgm:pt>
    <dgm:pt modelId="{326F9AAA-19F0-40F4-A2F9-C3E3C317AB82}" type="pres">
      <dgm:prSet presAssocID="{89AC6488-AC61-489D-9344-7F8006027D8B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BA8726EF-991E-479C-B340-DBE249DF5D0D}" type="pres">
      <dgm:prSet presAssocID="{89AC6488-AC61-489D-9344-7F8006027D8B}" presName="hierChild4" presStyleCnt="0"/>
      <dgm:spPr/>
    </dgm:pt>
    <dgm:pt modelId="{5DC7E495-EF2F-4D7E-98FA-0BBB6A899A3E}" type="pres">
      <dgm:prSet presAssocID="{A72E71D5-2A9F-4281-AEAA-29D46310F153}" presName="Name10" presStyleLbl="parChTrans1D2" presStyleIdx="1" presStyleCnt="3"/>
      <dgm:spPr/>
      <dgm:t>
        <a:bodyPr/>
        <a:lstStyle/>
        <a:p>
          <a:endParaRPr lang="bg-BG"/>
        </a:p>
      </dgm:t>
    </dgm:pt>
    <dgm:pt modelId="{0436FD91-5A4B-47DF-8E38-F268F5D905EF}" type="pres">
      <dgm:prSet presAssocID="{E4853247-A5B5-4A52-8B8E-E8F91BF55473}" presName="hierRoot2" presStyleCnt="0"/>
      <dgm:spPr/>
    </dgm:pt>
    <dgm:pt modelId="{B62EC29F-495D-400E-993D-5574354EECA5}" type="pres">
      <dgm:prSet presAssocID="{E4853247-A5B5-4A52-8B8E-E8F91BF55473}" presName="composite2" presStyleCnt="0"/>
      <dgm:spPr/>
    </dgm:pt>
    <dgm:pt modelId="{1BAD3CB8-6B0B-45CE-813A-B7B305660851}" type="pres">
      <dgm:prSet presAssocID="{E4853247-A5B5-4A52-8B8E-E8F91BF55473}" presName="background2" presStyleLbl="node2" presStyleIdx="1" presStyleCnt="3"/>
      <dgm:spPr/>
    </dgm:pt>
    <dgm:pt modelId="{A5B155A6-5EB1-48AA-ACEE-1FB9362EA539}" type="pres">
      <dgm:prSet presAssocID="{E4853247-A5B5-4A52-8B8E-E8F91BF55473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8E6D6935-2FB7-4618-9BA2-EEA719617BB4}" type="pres">
      <dgm:prSet presAssocID="{E4853247-A5B5-4A52-8B8E-E8F91BF55473}" presName="hierChild3" presStyleCnt="0"/>
      <dgm:spPr/>
    </dgm:pt>
    <dgm:pt modelId="{5605259E-4CA8-45D4-89EF-2A3CFE1DEB28}" type="pres">
      <dgm:prSet presAssocID="{254EF48F-F24A-4643-9E08-FADB1D2263A5}" presName="Name17" presStyleLbl="parChTrans1D3" presStyleIdx="1" presStyleCnt="3"/>
      <dgm:spPr/>
      <dgm:t>
        <a:bodyPr/>
        <a:lstStyle/>
        <a:p>
          <a:endParaRPr lang="bg-BG"/>
        </a:p>
      </dgm:t>
    </dgm:pt>
    <dgm:pt modelId="{16E91877-766B-4F48-8E95-17DD53BD8AF4}" type="pres">
      <dgm:prSet presAssocID="{EE7275EC-5769-4674-B6F1-66FFB7F144FA}" presName="hierRoot3" presStyleCnt="0"/>
      <dgm:spPr/>
    </dgm:pt>
    <dgm:pt modelId="{E027AC6D-57C9-451D-8136-3C7130DF8E55}" type="pres">
      <dgm:prSet presAssocID="{EE7275EC-5769-4674-B6F1-66FFB7F144FA}" presName="composite3" presStyleCnt="0"/>
      <dgm:spPr/>
    </dgm:pt>
    <dgm:pt modelId="{811D12E5-5244-4350-A069-C27DE8E8234E}" type="pres">
      <dgm:prSet presAssocID="{EE7275EC-5769-4674-B6F1-66FFB7F144FA}" presName="background3" presStyleLbl="node3" presStyleIdx="1" presStyleCnt="3"/>
      <dgm:spPr/>
    </dgm:pt>
    <dgm:pt modelId="{4D129C5C-A89F-4512-A6CC-61C6983E625B}" type="pres">
      <dgm:prSet presAssocID="{EE7275EC-5769-4674-B6F1-66FFB7F144FA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6D899E0B-EF75-4C7E-8FF9-5D00E092BB7D}" type="pres">
      <dgm:prSet presAssocID="{EE7275EC-5769-4674-B6F1-66FFB7F144FA}" presName="hierChild4" presStyleCnt="0"/>
      <dgm:spPr/>
    </dgm:pt>
    <dgm:pt modelId="{205FF37B-D186-4185-A4FD-3F75DB647488}" type="pres">
      <dgm:prSet presAssocID="{33A31E37-36C5-4B82-A0BC-9944F57609B4}" presName="Name10" presStyleLbl="parChTrans1D2" presStyleIdx="2" presStyleCnt="3"/>
      <dgm:spPr/>
      <dgm:t>
        <a:bodyPr/>
        <a:lstStyle/>
        <a:p>
          <a:endParaRPr lang="bg-BG"/>
        </a:p>
      </dgm:t>
    </dgm:pt>
    <dgm:pt modelId="{4CDC2CD6-965E-4976-B5B0-C8A49963C25E}" type="pres">
      <dgm:prSet presAssocID="{105FFE6C-FDD4-483F-86A5-6C79E0B629F9}" presName="hierRoot2" presStyleCnt="0"/>
      <dgm:spPr/>
    </dgm:pt>
    <dgm:pt modelId="{4CF9791B-464B-45DC-97D4-0D44573D5AA9}" type="pres">
      <dgm:prSet presAssocID="{105FFE6C-FDD4-483F-86A5-6C79E0B629F9}" presName="composite2" presStyleCnt="0"/>
      <dgm:spPr/>
    </dgm:pt>
    <dgm:pt modelId="{4BB2F61E-D385-49A0-900B-0D296B0790DA}" type="pres">
      <dgm:prSet presAssocID="{105FFE6C-FDD4-483F-86A5-6C79E0B629F9}" presName="background2" presStyleLbl="node2" presStyleIdx="2" presStyleCnt="3"/>
      <dgm:spPr/>
    </dgm:pt>
    <dgm:pt modelId="{A03451C6-ADD7-4D28-AB1C-0AFA6B71ED0A}" type="pres">
      <dgm:prSet presAssocID="{105FFE6C-FDD4-483F-86A5-6C79E0B629F9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2C06F0FD-6A47-471C-BF23-97BF405359A8}" type="pres">
      <dgm:prSet presAssocID="{105FFE6C-FDD4-483F-86A5-6C79E0B629F9}" presName="hierChild3" presStyleCnt="0"/>
      <dgm:spPr/>
    </dgm:pt>
    <dgm:pt modelId="{84D7A167-29EB-43D2-8BF8-6FF2E8515630}" type="pres">
      <dgm:prSet presAssocID="{59EA8BDE-A40D-47AB-AD93-B96BE359B1DF}" presName="Name17" presStyleLbl="parChTrans1D3" presStyleIdx="2" presStyleCnt="3"/>
      <dgm:spPr/>
      <dgm:t>
        <a:bodyPr/>
        <a:lstStyle/>
        <a:p>
          <a:endParaRPr lang="bg-BG"/>
        </a:p>
      </dgm:t>
    </dgm:pt>
    <dgm:pt modelId="{F3EB98F9-E2BF-4BC1-ADDE-89567DB0998B}" type="pres">
      <dgm:prSet presAssocID="{A0BD1313-D6B4-43E6-95D9-83A52A432D12}" presName="hierRoot3" presStyleCnt="0"/>
      <dgm:spPr/>
    </dgm:pt>
    <dgm:pt modelId="{A97352F9-4617-4366-8A55-A440F3D9FBDD}" type="pres">
      <dgm:prSet presAssocID="{A0BD1313-D6B4-43E6-95D9-83A52A432D12}" presName="composite3" presStyleCnt="0"/>
      <dgm:spPr/>
    </dgm:pt>
    <dgm:pt modelId="{8D9A22DD-8DA7-43BC-BE11-E14C74CA7C10}" type="pres">
      <dgm:prSet presAssocID="{A0BD1313-D6B4-43E6-95D9-83A52A432D12}" presName="background3" presStyleLbl="node3" presStyleIdx="2" presStyleCnt="3"/>
      <dgm:spPr/>
    </dgm:pt>
    <dgm:pt modelId="{4AFEFB13-463D-4F05-B057-ED58F06546CB}" type="pres">
      <dgm:prSet presAssocID="{A0BD1313-D6B4-43E6-95D9-83A52A432D12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A083AFD3-05FE-4717-99A8-F80AEC3E8F40}" type="pres">
      <dgm:prSet presAssocID="{A0BD1313-D6B4-43E6-95D9-83A52A432D12}" presName="hierChild4" presStyleCnt="0"/>
      <dgm:spPr/>
    </dgm:pt>
  </dgm:ptLst>
  <dgm:cxnLst>
    <dgm:cxn modelId="{4B520702-3E2D-4E22-A439-54CBEC7D6D99}" srcId="{DC8B1937-8950-4D97-AE6F-7BA6040BF597}" destId="{105FFE6C-FDD4-483F-86A5-6C79E0B629F9}" srcOrd="2" destOrd="0" parTransId="{33A31E37-36C5-4B82-A0BC-9944F57609B4}" sibTransId="{97378B5D-7CEB-4E85-A51F-9A34CEEC60BA}"/>
    <dgm:cxn modelId="{CED3F79E-0F85-4F62-94E9-CC1D396C54BE}" srcId="{DC8B1937-8950-4D97-AE6F-7BA6040BF597}" destId="{6468B427-A936-4C35-A6E3-46D347B00ADA}" srcOrd="0" destOrd="0" parTransId="{7EDBFFED-F264-4B31-8D65-7E3B57AD66D0}" sibTransId="{F19C4F10-B05D-4A25-894E-F5D3193430FE}"/>
    <dgm:cxn modelId="{9F1DF688-88F1-4B6D-8FBC-C86E8951E167}" type="presOf" srcId="{A72E71D5-2A9F-4281-AEAA-29D46310F153}" destId="{5DC7E495-EF2F-4D7E-98FA-0BBB6A899A3E}" srcOrd="0" destOrd="0" presId="urn:microsoft.com/office/officeart/2005/8/layout/hierarchy1"/>
    <dgm:cxn modelId="{427899B0-AACB-4B6B-AABC-2BC543D15FD5}" type="presOf" srcId="{7EDBFFED-F264-4B31-8D65-7E3B57AD66D0}" destId="{B5228B68-DC00-4751-B704-342921EC30B5}" srcOrd="0" destOrd="0" presId="urn:microsoft.com/office/officeart/2005/8/layout/hierarchy1"/>
    <dgm:cxn modelId="{3E8DAB04-BC00-48ED-8AEA-3AAEE5C33523}" type="presOf" srcId="{A0BD1313-D6B4-43E6-95D9-83A52A432D12}" destId="{4AFEFB13-463D-4F05-B057-ED58F06546CB}" srcOrd="0" destOrd="0" presId="urn:microsoft.com/office/officeart/2005/8/layout/hierarchy1"/>
    <dgm:cxn modelId="{E1588C92-EC4F-4226-978F-4BBAD7116E53}" type="presOf" srcId="{59EA8BDE-A40D-47AB-AD93-B96BE359B1DF}" destId="{84D7A167-29EB-43D2-8BF8-6FF2E8515630}" srcOrd="0" destOrd="0" presId="urn:microsoft.com/office/officeart/2005/8/layout/hierarchy1"/>
    <dgm:cxn modelId="{B35AE2B1-6EF3-4BC6-8ED4-CB85A8C743E8}" type="presOf" srcId="{E8E95460-8BFF-4165-9443-EE91996D7AA6}" destId="{ECC18E9F-5092-4575-ADC8-4C798C3E4BD6}" srcOrd="0" destOrd="0" presId="urn:microsoft.com/office/officeart/2005/8/layout/hierarchy1"/>
    <dgm:cxn modelId="{1B2DECB7-6E1D-4859-B57D-6C396AD2969B}" type="presOf" srcId="{B179E133-C3FE-4D19-BAD3-54279144A348}" destId="{C6A391EB-849E-4887-A73C-CA70B77B6018}" srcOrd="0" destOrd="0" presId="urn:microsoft.com/office/officeart/2005/8/layout/hierarchy1"/>
    <dgm:cxn modelId="{7E780F64-BC26-4906-BD58-52E28F981528}" type="presOf" srcId="{DC8B1937-8950-4D97-AE6F-7BA6040BF597}" destId="{BFA3226B-E794-4989-A268-019EB8BC27B8}" srcOrd="0" destOrd="0" presId="urn:microsoft.com/office/officeart/2005/8/layout/hierarchy1"/>
    <dgm:cxn modelId="{3B4FC2F7-3243-46BE-AE28-9DC27F720386}" srcId="{E8E95460-8BFF-4165-9443-EE91996D7AA6}" destId="{DC8B1937-8950-4D97-AE6F-7BA6040BF597}" srcOrd="0" destOrd="0" parTransId="{0AD98652-3AE0-4A29-8E00-C96957F4A2E5}" sibTransId="{6F827195-17EA-4AA0-AFBB-DDFD583CA973}"/>
    <dgm:cxn modelId="{2124E211-A9C6-4306-941A-8FFA8B209014}" type="presOf" srcId="{254EF48F-F24A-4643-9E08-FADB1D2263A5}" destId="{5605259E-4CA8-45D4-89EF-2A3CFE1DEB28}" srcOrd="0" destOrd="0" presId="urn:microsoft.com/office/officeart/2005/8/layout/hierarchy1"/>
    <dgm:cxn modelId="{1E0691D7-49E2-4FE5-B9DF-70EF13474BE2}" type="presOf" srcId="{6468B427-A936-4C35-A6E3-46D347B00ADA}" destId="{E7AC82A6-C102-4AC5-8BF5-3AB4E000C1C3}" srcOrd="0" destOrd="0" presId="urn:microsoft.com/office/officeart/2005/8/layout/hierarchy1"/>
    <dgm:cxn modelId="{C98E1BDC-E127-4960-8076-5E4723085ECB}" srcId="{6468B427-A936-4C35-A6E3-46D347B00ADA}" destId="{89AC6488-AC61-489D-9344-7F8006027D8B}" srcOrd="0" destOrd="0" parTransId="{B179E133-C3FE-4D19-BAD3-54279144A348}" sibTransId="{4731785B-FD21-4769-9F15-B7AEE5A84C0B}"/>
    <dgm:cxn modelId="{8222759C-C528-47DD-8795-91651DE1628F}" type="presOf" srcId="{89AC6488-AC61-489D-9344-7F8006027D8B}" destId="{326F9AAA-19F0-40F4-A2F9-C3E3C317AB82}" srcOrd="0" destOrd="0" presId="urn:microsoft.com/office/officeart/2005/8/layout/hierarchy1"/>
    <dgm:cxn modelId="{8C964174-D6E8-4D59-A979-2B96590ECD77}" type="presOf" srcId="{105FFE6C-FDD4-483F-86A5-6C79E0B629F9}" destId="{A03451C6-ADD7-4D28-AB1C-0AFA6B71ED0A}" srcOrd="0" destOrd="0" presId="urn:microsoft.com/office/officeart/2005/8/layout/hierarchy1"/>
    <dgm:cxn modelId="{8D1C9FDE-F560-4389-9B7B-A48DB3C0C842}" type="presOf" srcId="{E4853247-A5B5-4A52-8B8E-E8F91BF55473}" destId="{A5B155A6-5EB1-48AA-ACEE-1FB9362EA539}" srcOrd="0" destOrd="0" presId="urn:microsoft.com/office/officeart/2005/8/layout/hierarchy1"/>
    <dgm:cxn modelId="{CBF20F33-0DBF-4A15-B90E-044CD3CB6754}" srcId="{105FFE6C-FDD4-483F-86A5-6C79E0B629F9}" destId="{A0BD1313-D6B4-43E6-95D9-83A52A432D12}" srcOrd="0" destOrd="0" parTransId="{59EA8BDE-A40D-47AB-AD93-B96BE359B1DF}" sibTransId="{3B0AFAEE-A6EC-426C-981B-B2099753DA29}"/>
    <dgm:cxn modelId="{58B80A0F-7799-49F6-AE75-197D9A77475A}" type="presOf" srcId="{33A31E37-36C5-4B82-A0BC-9944F57609B4}" destId="{205FF37B-D186-4185-A4FD-3F75DB647488}" srcOrd="0" destOrd="0" presId="urn:microsoft.com/office/officeart/2005/8/layout/hierarchy1"/>
    <dgm:cxn modelId="{53E8E83B-DFF9-4CE8-9E9C-8A7D35D0680B}" srcId="{DC8B1937-8950-4D97-AE6F-7BA6040BF597}" destId="{E4853247-A5B5-4A52-8B8E-E8F91BF55473}" srcOrd="1" destOrd="0" parTransId="{A72E71D5-2A9F-4281-AEAA-29D46310F153}" sibTransId="{4826D505-F505-4409-80BE-2E2DA8730C3E}"/>
    <dgm:cxn modelId="{6F593020-3E30-477C-8675-CCF937CD7DE1}" srcId="{E4853247-A5B5-4A52-8B8E-E8F91BF55473}" destId="{EE7275EC-5769-4674-B6F1-66FFB7F144FA}" srcOrd="0" destOrd="0" parTransId="{254EF48F-F24A-4643-9E08-FADB1D2263A5}" sibTransId="{9DBA0537-3D9C-4487-A80D-2B100C344535}"/>
    <dgm:cxn modelId="{C317D416-0D21-4ABB-B97D-433E7C68B9C2}" type="presOf" srcId="{EE7275EC-5769-4674-B6F1-66FFB7F144FA}" destId="{4D129C5C-A89F-4512-A6CC-61C6983E625B}" srcOrd="0" destOrd="0" presId="urn:microsoft.com/office/officeart/2005/8/layout/hierarchy1"/>
    <dgm:cxn modelId="{7090AF45-3AA1-49FA-BCA3-CD8FC2D0F83B}" type="presParOf" srcId="{ECC18E9F-5092-4575-ADC8-4C798C3E4BD6}" destId="{7B9F88DD-DAD8-4E6F-AC32-A7AF1D270650}" srcOrd="0" destOrd="0" presId="urn:microsoft.com/office/officeart/2005/8/layout/hierarchy1"/>
    <dgm:cxn modelId="{83B66D90-9031-44CB-A41B-CD978EC36B77}" type="presParOf" srcId="{7B9F88DD-DAD8-4E6F-AC32-A7AF1D270650}" destId="{290B9561-DC42-4810-8821-1E7DB29051FC}" srcOrd="0" destOrd="0" presId="urn:microsoft.com/office/officeart/2005/8/layout/hierarchy1"/>
    <dgm:cxn modelId="{8EF443CF-09DC-48AF-8FBE-F06FE06C6DB5}" type="presParOf" srcId="{290B9561-DC42-4810-8821-1E7DB29051FC}" destId="{775448E6-9C8D-4CA1-8376-01CC1988C28B}" srcOrd="0" destOrd="0" presId="urn:microsoft.com/office/officeart/2005/8/layout/hierarchy1"/>
    <dgm:cxn modelId="{1651F9CA-871C-4334-8C3B-71E43829D117}" type="presParOf" srcId="{290B9561-DC42-4810-8821-1E7DB29051FC}" destId="{BFA3226B-E794-4989-A268-019EB8BC27B8}" srcOrd="1" destOrd="0" presId="urn:microsoft.com/office/officeart/2005/8/layout/hierarchy1"/>
    <dgm:cxn modelId="{B6F680DA-B696-4242-8694-A5D5716B5CE4}" type="presParOf" srcId="{7B9F88DD-DAD8-4E6F-AC32-A7AF1D270650}" destId="{80903803-6DC0-4AA2-9C70-13093C59989F}" srcOrd="1" destOrd="0" presId="urn:microsoft.com/office/officeart/2005/8/layout/hierarchy1"/>
    <dgm:cxn modelId="{5CD04553-759E-487E-9C2F-36E681B7DB84}" type="presParOf" srcId="{80903803-6DC0-4AA2-9C70-13093C59989F}" destId="{B5228B68-DC00-4751-B704-342921EC30B5}" srcOrd="0" destOrd="0" presId="urn:microsoft.com/office/officeart/2005/8/layout/hierarchy1"/>
    <dgm:cxn modelId="{6CDD7B5B-7066-4D44-AFAC-F8A8DFF0E5A5}" type="presParOf" srcId="{80903803-6DC0-4AA2-9C70-13093C59989F}" destId="{5FC4AF15-9E01-4400-B729-7FCEF37EE065}" srcOrd="1" destOrd="0" presId="urn:microsoft.com/office/officeart/2005/8/layout/hierarchy1"/>
    <dgm:cxn modelId="{2C2DCD2F-A726-48BD-9EDE-A2ABACF01D10}" type="presParOf" srcId="{5FC4AF15-9E01-4400-B729-7FCEF37EE065}" destId="{734F4C62-F225-4F2C-A691-841215FA664D}" srcOrd="0" destOrd="0" presId="urn:microsoft.com/office/officeart/2005/8/layout/hierarchy1"/>
    <dgm:cxn modelId="{2704CD53-2E10-4CB5-A384-1BC5494394CD}" type="presParOf" srcId="{734F4C62-F225-4F2C-A691-841215FA664D}" destId="{030A40D0-3B74-4D7C-940C-24946B3E3F9A}" srcOrd="0" destOrd="0" presId="urn:microsoft.com/office/officeart/2005/8/layout/hierarchy1"/>
    <dgm:cxn modelId="{B7DC334D-4BCB-48FA-A2F1-35F784279002}" type="presParOf" srcId="{734F4C62-F225-4F2C-A691-841215FA664D}" destId="{E7AC82A6-C102-4AC5-8BF5-3AB4E000C1C3}" srcOrd="1" destOrd="0" presId="urn:microsoft.com/office/officeart/2005/8/layout/hierarchy1"/>
    <dgm:cxn modelId="{99822B8F-79BB-46E4-A818-0A4FF00B2C8C}" type="presParOf" srcId="{5FC4AF15-9E01-4400-B729-7FCEF37EE065}" destId="{3972E2E3-62BC-488B-B6E2-925DD925A3ED}" srcOrd="1" destOrd="0" presId="urn:microsoft.com/office/officeart/2005/8/layout/hierarchy1"/>
    <dgm:cxn modelId="{E93264A5-4018-463D-B85D-30B418B1FD96}" type="presParOf" srcId="{3972E2E3-62BC-488B-B6E2-925DD925A3ED}" destId="{C6A391EB-849E-4887-A73C-CA70B77B6018}" srcOrd="0" destOrd="0" presId="urn:microsoft.com/office/officeart/2005/8/layout/hierarchy1"/>
    <dgm:cxn modelId="{1E1B8177-28F6-46F4-8C7E-67B5DEE7AB7E}" type="presParOf" srcId="{3972E2E3-62BC-488B-B6E2-925DD925A3ED}" destId="{AC647024-0EC2-4731-A84A-D085DA18FB1D}" srcOrd="1" destOrd="0" presId="urn:microsoft.com/office/officeart/2005/8/layout/hierarchy1"/>
    <dgm:cxn modelId="{DCFF101B-E231-47A1-8418-B4D2BA2B6D1D}" type="presParOf" srcId="{AC647024-0EC2-4731-A84A-D085DA18FB1D}" destId="{DF76DDC7-E40B-4B6C-B8F0-F70AEEAB0FCD}" srcOrd="0" destOrd="0" presId="urn:microsoft.com/office/officeart/2005/8/layout/hierarchy1"/>
    <dgm:cxn modelId="{A75372CD-52D4-433E-8C92-CDCBE80F04D6}" type="presParOf" srcId="{DF76DDC7-E40B-4B6C-B8F0-F70AEEAB0FCD}" destId="{4ADDFA79-FD20-46F2-BA52-9DA5E62A0868}" srcOrd="0" destOrd="0" presId="urn:microsoft.com/office/officeart/2005/8/layout/hierarchy1"/>
    <dgm:cxn modelId="{7348B359-89EC-4404-AB35-F5D07B02421E}" type="presParOf" srcId="{DF76DDC7-E40B-4B6C-B8F0-F70AEEAB0FCD}" destId="{326F9AAA-19F0-40F4-A2F9-C3E3C317AB82}" srcOrd="1" destOrd="0" presId="urn:microsoft.com/office/officeart/2005/8/layout/hierarchy1"/>
    <dgm:cxn modelId="{BBF373D5-BFFF-4395-BEED-2C4EC7C33F11}" type="presParOf" srcId="{AC647024-0EC2-4731-A84A-D085DA18FB1D}" destId="{BA8726EF-991E-479C-B340-DBE249DF5D0D}" srcOrd="1" destOrd="0" presId="urn:microsoft.com/office/officeart/2005/8/layout/hierarchy1"/>
    <dgm:cxn modelId="{CCE830FC-4E7B-43F1-A138-58C2040FA44E}" type="presParOf" srcId="{80903803-6DC0-4AA2-9C70-13093C59989F}" destId="{5DC7E495-EF2F-4D7E-98FA-0BBB6A899A3E}" srcOrd="2" destOrd="0" presId="urn:microsoft.com/office/officeart/2005/8/layout/hierarchy1"/>
    <dgm:cxn modelId="{78CFF046-3F1B-4B2C-ACD0-7A995F987422}" type="presParOf" srcId="{80903803-6DC0-4AA2-9C70-13093C59989F}" destId="{0436FD91-5A4B-47DF-8E38-F268F5D905EF}" srcOrd="3" destOrd="0" presId="urn:microsoft.com/office/officeart/2005/8/layout/hierarchy1"/>
    <dgm:cxn modelId="{AE7CE911-DAFD-43E3-BBCD-BE81307D1080}" type="presParOf" srcId="{0436FD91-5A4B-47DF-8E38-F268F5D905EF}" destId="{B62EC29F-495D-400E-993D-5574354EECA5}" srcOrd="0" destOrd="0" presId="urn:microsoft.com/office/officeart/2005/8/layout/hierarchy1"/>
    <dgm:cxn modelId="{738EED7B-3FA1-4BBD-8774-1511D5A93D17}" type="presParOf" srcId="{B62EC29F-495D-400E-993D-5574354EECA5}" destId="{1BAD3CB8-6B0B-45CE-813A-B7B305660851}" srcOrd="0" destOrd="0" presId="urn:microsoft.com/office/officeart/2005/8/layout/hierarchy1"/>
    <dgm:cxn modelId="{5CEC9CCA-CA02-4BF0-9074-D6C8FEAA00D9}" type="presParOf" srcId="{B62EC29F-495D-400E-993D-5574354EECA5}" destId="{A5B155A6-5EB1-48AA-ACEE-1FB9362EA539}" srcOrd="1" destOrd="0" presId="urn:microsoft.com/office/officeart/2005/8/layout/hierarchy1"/>
    <dgm:cxn modelId="{A7BB4E6A-E8C8-4F6D-A031-25CC5F0BFDEC}" type="presParOf" srcId="{0436FD91-5A4B-47DF-8E38-F268F5D905EF}" destId="{8E6D6935-2FB7-4618-9BA2-EEA719617BB4}" srcOrd="1" destOrd="0" presId="urn:microsoft.com/office/officeart/2005/8/layout/hierarchy1"/>
    <dgm:cxn modelId="{03D6CF10-5A1A-4C97-8EE4-6F98358AD631}" type="presParOf" srcId="{8E6D6935-2FB7-4618-9BA2-EEA719617BB4}" destId="{5605259E-4CA8-45D4-89EF-2A3CFE1DEB28}" srcOrd="0" destOrd="0" presId="urn:microsoft.com/office/officeart/2005/8/layout/hierarchy1"/>
    <dgm:cxn modelId="{B7F167B6-48BB-44B2-B88F-2522A3955D1C}" type="presParOf" srcId="{8E6D6935-2FB7-4618-9BA2-EEA719617BB4}" destId="{16E91877-766B-4F48-8E95-17DD53BD8AF4}" srcOrd="1" destOrd="0" presId="urn:microsoft.com/office/officeart/2005/8/layout/hierarchy1"/>
    <dgm:cxn modelId="{83B3FA89-8B6E-4056-9263-192EF8BA8D0C}" type="presParOf" srcId="{16E91877-766B-4F48-8E95-17DD53BD8AF4}" destId="{E027AC6D-57C9-451D-8136-3C7130DF8E55}" srcOrd="0" destOrd="0" presId="urn:microsoft.com/office/officeart/2005/8/layout/hierarchy1"/>
    <dgm:cxn modelId="{2D4A7D30-4EA1-45B6-AC2F-1BEECB8C393C}" type="presParOf" srcId="{E027AC6D-57C9-451D-8136-3C7130DF8E55}" destId="{811D12E5-5244-4350-A069-C27DE8E8234E}" srcOrd="0" destOrd="0" presId="urn:microsoft.com/office/officeart/2005/8/layout/hierarchy1"/>
    <dgm:cxn modelId="{8C2EF2F8-6976-45C8-8398-B6A0CF3B15D6}" type="presParOf" srcId="{E027AC6D-57C9-451D-8136-3C7130DF8E55}" destId="{4D129C5C-A89F-4512-A6CC-61C6983E625B}" srcOrd="1" destOrd="0" presId="urn:microsoft.com/office/officeart/2005/8/layout/hierarchy1"/>
    <dgm:cxn modelId="{CE54F2F1-C053-4EFA-96A7-0206EECC24E2}" type="presParOf" srcId="{16E91877-766B-4F48-8E95-17DD53BD8AF4}" destId="{6D899E0B-EF75-4C7E-8FF9-5D00E092BB7D}" srcOrd="1" destOrd="0" presId="urn:microsoft.com/office/officeart/2005/8/layout/hierarchy1"/>
    <dgm:cxn modelId="{455F778C-322B-487F-979E-E858BD05B559}" type="presParOf" srcId="{80903803-6DC0-4AA2-9C70-13093C59989F}" destId="{205FF37B-D186-4185-A4FD-3F75DB647488}" srcOrd="4" destOrd="0" presId="urn:microsoft.com/office/officeart/2005/8/layout/hierarchy1"/>
    <dgm:cxn modelId="{356515A8-B937-4D8E-A99D-3A586B6D77FC}" type="presParOf" srcId="{80903803-6DC0-4AA2-9C70-13093C59989F}" destId="{4CDC2CD6-965E-4976-B5B0-C8A49963C25E}" srcOrd="5" destOrd="0" presId="urn:microsoft.com/office/officeart/2005/8/layout/hierarchy1"/>
    <dgm:cxn modelId="{C938293F-4536-4343-9519-A4943482280C}" type="presParOf" srcId="{4CDC2CD6-965E-4976-B5B0-C8A49963C25E}" destId="{4CF9791B-464B-45DC-97D4-0D44573D5AA9}" srcOrd="0" destOrd="0" presId="urn:microsoft.com/office/officeart/2005/8/layout/hierarchy1"/>
    <dgm:cxn modelId="{E01C0A08-0AF9-4945-972D-6DA01508120A}" type="presParOf" srcId="{4CF9791B-464B-45DC-97D4-0D44573D5AA9}" destId="{4BB2F61E-D385-49A0-900B-0D296B0790DA}" srcOrd="0" destOrd="0" presId="urn:microsoft.com/office/officeart/2005/8/layout/hierarchy1"/>
    <dgm:cxn modelId="{6A651EEC-CA0A-4473-9DEA-13D667D1AD1B}" type="presParOf" srcId="{4CF9791B-464B-45DC-97D4-0D44573D5AA9}" destId="{A03451C6-ADD7-4D28-AB1C-0AFA6B71ED0A}" srcOrd="1" destOrd="0" presId="urn:microsoft.com/office/officeart/2005/8/layout/hierarchy1"/>
    <dgm:cxn modelId="{47A5BF07-93D9-49CA-A776-B142E7751C6C}" type="presParOf" srcId="{4CDC2CD6-965E-4976-B5B0-C8A49963C25E}" destId="{2C06F0FD-6A47-471C-BF23-97BF405359A8}" srcOrd="1" destOrd="0" presId="urn:microsoft.com/office/officeart/2005/8/layout/hierarchy1"/>
    <dgm:cxn modelId="{93A24CF9-CFBC-43FC-8BF8-0DC72A901BA1}" type="presParOf" srcId="{2C06F0FD-6A47-471C-BF23-97BF405359A8}" destId="{84D7A167-29EB-43D2-8BF8-6FF2E8515630}" srcOrd="0" destOrd="0" presId="urn:microsoft.com/office/officeart/2005/8/layout/hierarchy1"/>
    <dgm:cxn modelId="{AE571F54-8953-4016-9E42-EFAFD30A45E4}" type="presParOf" srcId="{2C06F0FD-6A47-471C-BF23-97BF405359A8}" destId="{F3EB98F9-E2BF-4BC1-ADDE-89567DB0998B}" srcOrd="1" destOrd="0" presId="urn:microsoft.com/office/officeart/2005/8/layout/hierarchy1"/>
    <dgm:cxn modelId="{5B230EB2-7CB7-4856-8DE0-5E24B5593644}" type="presParOf" srcId="{F3EB98F9-E2BF-4BC1-ADDE-89567DB0998B}" destId="{A97352F9-4617-4366-8A55-A440F3D9FBDD}" srcOrd="0" destOrd="0" presId="urn:microsoft.com/office/officeart/2005/8/layout/hierarchy1"/>
    <dgm:cxn modelId="{A53B5D69-FEBF-45C6-9F66-846C424D04CD}" type="presParOf" srcId="{A97352F9-4617-4366-8A55-A440F3D9FBDD}" destId="{8D9A22DD-8DA7-43BC-BE11-E14C74CA7C10}" srcOrd="0" destOrd="0" presId="urn:microsoft.com/office/officeart/2005/8/layout/hierarchy1"/>
    <dgm:cxn modelId="{73565E3C-4111-4CE7-B01D-7EA91D8C435A}" type="presParOf" srcId="{A97352F9-4617-4366-8A55-A440F3D9FBDD}" destId="{4AFEFB13-463D-4F05-B057-ED58F06546CB}" srcOrd="1" destOrd="0" presId="urn:microsoft.com/office/officeart/2005/8/layout/hierarchy1"/>
    <dgm:cxn modelId="{7E2A9DC7-7643-41C9-A29C-987ABEF69345}" type="presParOf" srcId="{F3EB98F9-E2BF-4BC1-ADDE-89567DB0998B}" destId="{A083AFD3-05FE-4717-99A8-F80AEC3E8F4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E95460-8BFF-4165-9443-EE91996D7AA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2E3008C9-0BDF-493E-BDB1-EC770A97C70F}">
      <dgm:prSet phldrT="[Text]"/>
      <dgm:spPr/>
      <dgm:t>
        <a:bodyPr/>
        <a:lstStyle/>
        <a:p>
          <a:r>
            <a:rPr lang="bg-BG"/>
            <a:t>Подходи и модели за определяне стойността на предприятието към даден момент</a:t>
          </a:r>
        </a:p>
      </dgm:t>
    </dgm:pt>
    <dgm:pt modelId="{58848F59-17FE-46F0-AA05-95DA116F1B41}" type="parTrans" cxnId="{F419986F-E327-49F3-B136-EF4BAAFAC641}">
      <dgm:prSet/>
      <dgm:spPr/>
      <dgm:t>
        <a:bodyPr/>
        <a:lstStyle/>
        <a:p>
          <a:endParaRPr lang="bg-BG"/>
        </a:p>
      </dgm:t>
    </dgm:pt>
    <dgm:pt modelId="{C8E21AC2-E069-4F11-9163-5C9814AA6F9A}" type="sibTrans" cxnId="{F419986F-E327-49F3-B136-EF4BAAFAC641}">
      <dgm:prSet/>
      <dgm:spPr/>
      <dgm:t>
        <a:bodyPr/>
        <a:lstStyle/>
        <a:p>
          <a:endParaRPr lang="bg-BG"/>
        </a:p>
      </dgm:t>
    </dgm:pt>
    <dgm:pt modelId="{62A6711D-BAF7-4FCA-BD22-151628713FC7}">
      <dgm:prSet phldrT="[Text]"/>
      <dgm:spPr/>
      <dgm:t>
        <a:bodyPr/>
        <a:lstStyle/>
        <a:p>
          <a:r>
            <a:rPr lang="bg-BG"/>
            <a:t>Модели, базирани на доходността</a:t>
          </a:r>
        </a:p>
      </dgm:t>
    </dgm:pt>
    <dgm:pt modelId="{44AEB4CF-9A1C-4AB1-B7E2-E0F2A58ADFF6}" type="parTrans" cxnId="{CC427098-21A7-41D2-9745-4828ECD31F15}">
      <dgm:prSet/>
      <dgm:spPr/>
      <dgm:t>
        <a:bodyPr/>
        <a:lstStyle/>
        <a:p>
          <a:endParaRPr lang="bg-BG"/>
        </a:p>
      </dgm:t>
    </dgm:pt>
    <dgm:pt modelId="{700D69B1-51CC-4EB2-81A8-6E394C48790A}" type="sibTrans" cxnId="{CC427098-21A7-41D2-9745-4828ECD31F15}">
      <dgm:prSet/>
      <dgm:spPr/>
      <dgm:t>
        <a:bodyPr/>
        <a:lstStyle/>
        <a:p>
          <a:endParaRPr lang="bg-BG"/>
        </a:p>
      </dgm:t>
    </dgm:pt>
    <dgm:pt modelId="{93B75A68-7968-4705-8FB2-C3BDDDE6E36F}">
      <dgm:prSet phldrT="[Text]"/>
      <dgm:spPr/>
      <dgm:t>
        <a:bodyPr/>
        <a:lstStyle/>
        <a:p>
          <a:r>
            <a:rPr lang="bg-BG" dirty="0"/>
            <a:t>Метод на пазарните сравнения (</a:t>
          </a:r>
          <a:r>
            <a:rPr lang="en-US" dirty="0"/>
            <a:t>MMA)</a:t>
          </a:r>
          <a:r>
            <a:rPr lang="bg-BG" dirty="0"/>
            <a:t> и метод на фундаменталните променливи (</a:t>
          </a:r>
          <a:r>
            <a:rPr lang="en-US" dirty="0"/>
            <a:t>FVA</a:t>
          </a:r>
          <a:r>
            <a:rPr lang="bg-BG" dirty="0"/>
            <a:t>)</a:t>
          </a:r>
        </a:p>
      </dgm:t>
    </dgm:pt>
    <dgm:pt modelId="{16B5E023-9A10-4A17-AB2B-EB9B1337C31F}" type="parTrans" cxnId="{C495AFE7-89F4-4F29-910E-1059068F8496}">
      <dgm:prSet/>
      <dgm:spPr/>
      <dgm:t>
        <a:bodyPr/>
        <a:lstStyle/>
        <a:p>
          <a:endParaRPr lang="bg-BG"/>
        </a:p>
      </dgm:t>
    </dgm:pt>
    <dgm:pt modelId="{0E8ABD45-639F-413E-9872-2FBFA5FD6489}" type="sibTrans" cxnId="{C495AFE7-89F4-4F29-910E-1059068F8496}">
      <dgm:prSet/>
      <dgm:spPr/>
      <dgm:t>
        <a:bodyPr/>
        <a:lstStyle/>
        <a:p>
          <a:endParaRPr lang="bg-BG"/>
        </a:p>
      </dgm:t>
    </dgm:pt>
    <dgm:pt modelId="{544C8BB8-CEBD-476D-91DB-39040382497F}">
      <dgm:prSet phldrT="[Text]"/>
      <dgm:spPr/>
      <dgm:t>
        <a:bodyPr/>
        <a:lstStyle/>
        <a:p>
          <a:r>
            <a:rPr lang="bg-BG"/>
            <a:t>Методи, базирани на активите</a:t>
          </a:r>
        </a:p>
      </dgm:t>
    </dgm:pt>
    <dgm:pt modelId="{D8D7BA0E-2FA9-44BB-94BB-281006C504D3}" type="parTrans" cxnId="{67CCE43C-0DD6-4DB7-AD47-A87075912004}">
      <dgm:prSet/>
      <dgm:spPr/>
      <dgm:t>
        <a:bodyPr/>
        <a:lstStyle/>
        <a:p>
          <a:endParaRPr lang="bg-BG"/>
        </a:p>
      </dgm:t>
    </dgm:pt>
    <dgm:pt modelId="{78B0F4E9-93AF-4461-850B-85589D79E1F4}" type="sibTrans" cxnId="{67CCE43C-0DD6-4DB7-AD47-A87075912004}">
      <dgm:prSet/>
      <dgm:spPr/>
      <dgm:t>
        <a:bodyPr/>
        <a:lstStyle/>
        <a:p>
          <a:endParaRPr lang="bg-BG"/>
        </a:p>
      </dgm:t>
    </dgm:pt>
    <dgm:pt modelId="{9C44438A-A5EE-4B9D-8708-5F5E3AB0F86B}">
      <dgm:prSet phldrT="[Text]"/>
      <dgm:spPr/>
      <dgm:t>
        <a:bodyPr/>
        <a:lstStyle/>
        <a:p>
          <a:r>
            <a:rPr lang="en-US"/>
            <a:t>DCF </a:t>
          </a:r>
          <a:r>
            <a:rPr lang="bg-BG"/>
            <a:t>модел за оценка на цели предприятия; </a:t>
          </a:r>
          <a:r>
            <a:rPr lang="en-US"/>
            <a:t>EVA-</a:t>
          </a:r>
          <a:r>
            <a:rPr lang="bg-BG"/>
            <a:t>модел за оценка на стойността; </a:t>
          </a:r>
          <a:r>
            <a:rPr lang="en-US"/>
            <a:t>APV</a:t>
          </a:r>
          <a:r>
            <a:rPr lang="bg-BG"/>
            <a:t> и др.</a:t>
          </a:r>
        </a:p>
      </dgm:t>
    </dgm:pt>
    <dgm:pt modelId="{C3BFED24-BC0F-47C7-AB3C-5819AF648477}" type="parTrans" cxnId="{DB59FADF-54FC-4023-8410-FBFCC02BC563}">
      <dgm:prSet/>
      <dgm:spPr/>
      <dgm:t>
        <a:bodyPr/>
        <a:lstStyle/>
        <a:p>
          <a:endParaRPr lang="bg-BG"/>
        </a:p>
      </dgm:t>
    </dgm:pt>
    <dgm:pt modelId="{CC632E26-DBCB-4947-A883-CF97A5EA705E}" type="sibTrans" cxnId="{DB59FADF-54FC-4023-8410-FBFCC02BC563}">
      <dgm:prSet/>
      <dgm:spPr/>
      <dgm:t>
        <a:bodyPr/>
        <a:lstStyle/>
        <a:p>
          <a:endParaRPr lang="bg-BG"/>
        </a:p>
      </dgm:t>
    </dgm:pt>
    <dgm:pt modelId="{B2D39231-A0B3-4249-A268-94064659BB9D}">
      <dgm:prSet phldrT="[Text]"/>
      <dgm:spPr/>
      <dgm:t>
        <a:bodyPr/>
        <a:lstStyle/>
        <a:p>
          <a:r>
            <a:rPr lang="bg-BG"/>
            <a:t>Чиста стойност на активите; Ликвидационна стойност</a:t>
          </a:r>
        </a:p>
      </dgm:t>
    </dgm:pt>
    <dgm:pt modelId="{75FA5A14-C652-4F04-80BF-B91EAA884A04}" type="parTrans" cxnId="{D959E7B7-AA14-4B32-B15D-65AA7ADAA113}">
      <dgm:prSet/>
      <dgm:spPr/>
      <dgm:t>
        <a:bodyPr/>
        <a:lstStyle/>
        <a:p>
          <a:endParaRPr lang="bg-BG"/>
        </a:p>
      </dgm:t>
    </dgm:pt>
    <dgm:pt modelId="{D02F7206-5F10-4083-82BC-59D66A19E996}" type="sibTrans" cxnId="{D959E7B7-AA14-4B32-B15D-65AA7ADAA113}">
      <dgm:prSet/>
      <dgm:spPr/>
      <dgm:t>
        <a:bodyPr/>
        <a:lstStyle/>
        <a:p>
          <a:endParaRPr lang="bg-BG"/>
        </a:p>
      </dgm:t>
    </dgm:pt>
    <dgm:pt modelId="{B2320B6F-13A1-45AD-B4C7-9F56AF822CC9}">
      <dgm:prSet phldrT="[Text]"/>
      <dgm:spPr/>
      <dgm:t>
        <a:bodyPr/>
        <a:lstStyle/>
        <a:p>
          <a:r>
            <a:rPr lang="en-US"/>
            <a:t>p/e, p/b, p/s, V/EBITDA, V/S </a:t>
          </a:r>
          <a:r>
            <a:rPr lang="bg-BG"/>
            <a:t>и др.</a:t>
          </a:r>
        </a:p>
      </dgm:t>
    </dgm:pt>
    <dgm:pt modelId="{4AE5DE75-F5F1-49F4-AF4C-B20B95915C46}" type="parTrans" cxnId="{71DE4F12-6D10-4CD2-A0FF-9D4C8BBA79D2}">
      <dgm:prSet/>
      <dgm:spPr/>
      <dgm:t>
        <a:bodyPr/>
        <a:lstStyle/>
        <a:p>
          <a:endParaRPr lang="bg-BG"/>
        </a:p>
      </dgm:t>
    </dgm:pt>
    <dgm:pt modelId="{2DA8EF23-7E36-4D62-B7DB-805306A0E959}" type="sibTrans" cxnId="{71DE4F12-6D10-4CD2-A0FF-9D4C8BBA79D2}">
      <dgm:prSet/>
      <dgm:spPr/>
      <dgm:t>
        <a:bodyPr/>
        <a:lstStyle/>
        <a:p>
          <a:endParaRPr lang="bg-BG"/>
        </a:p>
      </dgm:t>
    </dgm:pt>
    <dgm:pt modelId="{ECC18E9F-5092-4575-ADC8-4C798C3E4BD6}" type="pres">
      <dgm:prSet presAssocID="{E8E95460-8BFF-4165-9443-EE91996D7A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3423B844-53BD-410E-A723-F548624681B9}" type="pres">
      <dgm:prSet presAssocID="{2E3008C9-0BDF-493E-BDB1-EC770A97C70F}" presName="hierRoot1" presStyleCnt="0"/>
      <dgm:spPr/>
    </dgm:pt>
    <dgm:pt modelId="{FC12D18F-FF74-4AF1-AE89-062A5F242CD6}" type="pres">
      <dgm:prSet presAssocID="{2E3008C9-0BDF-493E-BDB1-EC770A97C70F}" presName="composite" presStyleCnt="0"/>
      <dgm:spPr/>
    </dgm:pt>
    <dgm:pt modelId="{F4165307-02C1-45C3-BC90-5D5A920E5C56}" type="pres">
      <dgm:prSet presAssocID="{2E3008C9-0BDF-493E-BDB1-EC770A97C70F}" presName="background" presStyleLbl="node0" presStyleIdx="0" presStyleCnt="1"/>
      <dgm:spPr/>
    </dgm:pt>
    <dgm:pt modelId="{75EEFBA8-9486-4F2D-AF4F-9CC9F1247FC8}" type="pres">
      <dgm:prSet presAssocID="{2E3008C9-0BDF-493E-BDB1-EC770A97C70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08A5FBCC-4652-428A-91A4-55D969669B44}" type="pres">
      <dgm:prSet presAssocID="{2E3008C9-0BDF-493E-BDB1-EC770A97C70F}" presName="hierChild2" presStyleCnt="0"/>
      <dgm:spPr/>
    </dgm:pt>
    <dgm:pt modelId="{BE9BEABA-0755-4AA4-81DB-2DC620103C89}" type="pres">
      <dgm:prSet presAssocID="{44AEB4CF-9A1C-4AB1-B7E2-E0F2A58ADFF6}" presName="Name10" presStyleLbl="parChTrans1D2" presStyleIdx="0" presStyleCnt="3"/>
      <dgm:spPr/>
      <dgm:t>
        <a:bodyPr/>
        <a:lstStyle/>
        <a:p>
          <a:endParaRPr lang="bg-BG"/>
        </a:p>
      </dgm:t>
    </dgm:pt>
    <dgm:pt modelId="{31A2ABA6-7013-4F7A-A90F-9907F7F1A3FB}" type="pres">
      <dgm:prSet presAssocID="{62A6711D-BAF7-4FCA-BD22-151628713FC7}" presName="hierRoot2" presStyleCnt="0"/>
      <dgm:spPr/>
    </dgm:pt>
    <dgm:pt modelId="{8B4100B2-025D-41DA-BB40-C133A177B748}" type="pres">
      <dgm:prSet presAssocID="{62A6711D-BAF7-4FCA-BD22-151628713FC7}" presName="composite2" presStyleCnt="0"/>
      <dgm:spPr/>
    </dgm:pt>
    <dgm:pt modelId="{61C8B543-228D-4025-A3BD-9E6E567013ED}" type="pres">
      <dgm:prSet presAssocID="{62A6711D-BAF7-4FCA-BD22-151628713FC7}" presName="background2" presStyleLbl="node2" presStyleIdx="0" presStyleCnt="3"/>
      <dgm:spPr/>
    </dgm:pt>
    <dgm:pt modelId="{0ABE781C-34C7-4EA5-9E17-15406524E1B4}" type="pres">
      <dgm:prSet presAssocID="{62A6711D-BAF7-4FCA-BD22-151628713FC7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FBEDC2B4-C2DF-45DD-804C-BD82669AB3F6}" type="pres">
      <dgm:prSet presAssocID="{62A6711D-BAF7-4FCA-BD22-151628713FC7}" presName="hierChild3" presStyleCnt="0"/>
      <dgm:spPr/>
    </dgm:pt>
    <dgm:pt modelId="{39CC5FF9-8EFB-446B-A8E8-139068AB3B5F}" type="pres">
      <dgm:prSet presAssocID="{C3BFED24-BC0F-47C7-AB3C-5819AF648477}" presName="Name17" presStyleLbl="parChTrans1D3" presStyleIdx="0" presStyleCnt="3"/>
      <dgm:spPr/>
      <dgm:t>
        <a:bodyPr/>
        <a:lstStyle/>
        <a:p>
          <a:endParaRPr lang="bg-BG"/>
        </a:p>
      </dgm:t>
    </dgm:pt>
    <dgm:pt modelId="{EDD1BD4B-1B0C-4EED-8638-102EA412085E}" type="pres">
      <dgm:prSet presAssocID="{9C44438A-A5EE-4B9D-8708-5F5E3AB0F86B}" presName="hierRoot3" presStyleCnt="0"/>
      <dgm:spPr/>
    </dgm:pt>
    <dgm:pt modelId="{D22C1D66-91F8-4CCF-9AAB-074C43F304EE}" type="pres">
      <dgm:prSet presAssocID="{9C44438A-A5EE-4B9D-8708-5F5E3AB0F86B}" presName="composite3" presStyleCnt="0"/>
      <dgm:spPr/>
    </dgm:pt>
    <dgm:pt modelId="{6A337E4A-93A3-4388-923A-12126AB08600}" type="pres">
      <dgm:prSet presAssocID="{9C44438A-A5EE-4B9D-8708-5F5E3AB0F86B}" presName="background3" presStyleLbl="node3" presStyleIdx="0" presStyleCnt="3"/>
      <dgm:spPr/>
    </dgm:pt>
    <dgm:pt modelId="{ED554975-7D0F-4B5F-9F0C-EC442EC9E72E}" type="pres">
      <dgm:prSet presAssocID="{9C44438A-A5EE-4B9D-8708-5F5E3AB0F86B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D5E97961-BAF9-433F-9161-6E63DA284420}" type="pres">
      <dgm:prSet presAssocID="{9C44438A-A5EE-4B9D-8708-5F5E3AB0F86B}" presName="hierChild4" presStyleCnt="0"/>
      <dgm:spPr/>
    </dgm:pt>
    <dgm:pt modelId="{D62F5177-D908-4EDD-A704-82AC7CC8E327}" type="pres">
      <dgm:prSet presAssocID="{16B5E023-9A10-4A17-AB2B-EB9B1337C31F}" presName="Name10" presStyleLbl="parChTrans1D2" presStyleIdx="1" presStyleCnt="3"/>
      <dgm:spPr/>
      <dgm:t>
        <a:bodyPr/>
        <a:lstStyle/>
        <a:p>
          <a:endParaRPr lang="bg-BG"/>
        </a:p>
      </dgm:t>
    </dgm:pt>
    <dgm:pt modelId="{B54FA2DE-A206-4870-966F-8784BE989319}" type="pres">
      <dgm:prSet presAssocID="{93B75A68-7968-4705-8FB2-C3BDDDE6E36F}" presName="hierRoot2" presStyleCnt="0"/>
      <dgm:spPr/>
    </dgm:pt>
    <dgm:pt modelId="{90359909-E31D-4F63-B8CC-756AFC0585D8}" type="pres">
      <dgm:prSet presAssocID="{93B75A68-7968-4705-8FB2-C3BDDDE6E36F}" presName="composite2" presStyleCnt="0"/>
      <dgm:spPr/>
    </dgm:pt>
    <dgm:pt modelId="{97FBE6BA-EC67-4371-9056-3CA531B5C977}" type="pres">
      <dgm:prSet presAssocID="{93B75A68-7968-4705-8FB2-C3BDDDE6E36F}" presName="background2" presStyleLbl="node2" presStyleIdx="1" presStyleCnt="3"/>
      <dgm:spPr/>
    </dgm:pt>
    <dgm:pt modelId="{E44ED10C-33A9-491F-B60F-3D8699D10E81}" type="pres">
      <dgm:prSet presAssocID="{93B75A68-7968-4705-8FB2-C3BDDDE6E36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73874CDB-CA0C-4613-A8E3-FDB7FC2E9A47}" type="pres">
      <dgm:prSet presAssocID="{93B75A68-7968-4705-8FB2-C3BDDDE6E36F}" presName="hierChild3" presStyleCnt="0"/>
      <dgm:spPr/>
    </dgm:pt>
    <dgm:pt modelId="{4293B029-0E1D-4A28-AF2C-D22D4AA558DC}" type="pres">
      <dgm:prSet presAssocID="{4AE5DE75-F5F1-49F4-AF4C-B20B95915C46}" presName="Name17" presStyleLbl="parChTrans1D3" presStyleIdx="1" presStyleCnt="3"/>
      <dgm:spPr/>
      <dgm:t>
        <a:bodyPr/>
        <a:lstStyle/>
        <a:p>
          <a:endParaRPr lang="bg-BG"/>
        </a:p>
      </dgm:t>
    </dgm:pt>
    <dgm:pt modelId="{867BC976-B562-472F-82A5-15B24738F2D8}" type="pres">
      <dgm:prSet presAssocID="{B2320B6F-13A1-45AD-B4C7-9F56AF822CC9}" presName="hierRoot3" presStyleCnt="0"/>
      <dgm:spPr/>
    </dgm:pt>
    <dgm:pt modelId="{61AC7DA0-4186-418A-ABC5-08D289850E8A}" type="pres">
      <dgm:prSet presAssocID="{B2320B6F-13A1-45AD-B4C7-9F56AF822CC9}" presName="composite3" presStyleCnt="0"/>
      <dgm:spPr/>
    </dgm:pt>
    <dgm:pt modelId="{F4245C82-EA8E-4042-8C53-CF5F1DDA5C1B}" type="pres">
      <dgm:prSet presAssocID="{B2320B6F-13A1-45AD-B4C7-9F56AF822CC9}" presName="background3" presStyleLbl="node3" presStyleIdx="1" presStyleCnt="3"/>
      <dgm:spPr/>
    </dgm:pt>
    <dgm:pt modelId="{0D6AA198-3E67-458D-B50D-65DEABE34784}" type="pres">
      <dgm:prSet presAssocID="{B2320B6F-13A1-45AD-B4C7-9F56AF822CC9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D1F6F611-DC18-4F08-A238-923FF0EB37F6}" type="pres">
      <dgm:prSet presAssocID="{B2320B6F-13A1-45AD-B4C7-9F56AF822CC9}" presName="hierChild4" presStyleCnt="0"/>
      <dgm:spPr/>
    </dgm:pt>
    <dgm:pt modelId="{C8587D65-43D3-4303-A91F-D5D6D186220C}" type="pres">
      <dgm:prSet presAssocID="{D8D7BA0E-2FA9-44BB-94BB-281006C504D3}" presName="Name10" presStyleLbl="parChTrans1D2" presStyleIdx="2" presStyleCnt="3"/>
      <dgm:spPr/>
      <dgm:t>
        <a:bodyPr/>
        <a:lstStyle/>
        <a:p>
          <a:endParaRPr lang="bg-BG"/>
        </a:p>
      </dgm:t>
    </dgm:pt>
    <dgm:pt modelId="{77AA7E81-C92B-4A7C-9E91-0397C4B16A1E}" type="pres">
      <dgm:prSet presAssocID="{544C8BB8-CEBD-476D-91DB-39040382497F}" presName="hierRoot2" presStyleCnt="0"/>
      <dgm:spPr/>
    </dgm:pt>
    <dgm:pt modelId="{9E7A1621-6712-46D0-A595-2D2CA701C833}" type="pres">
      <dgm:prSet presAssocID="{544C8BB8-CEBD-476D-91DB-39040382497F}" presName="composite2" presStyleCnt="0"/>
      <dgm:spPr/>
    </dgm:pt>
    <dgm:pt modelId="{B65F8372-12EB-481B-B6B1-CF17748FB033}" type="pres">
      <dgm:prSet presAssocID="{544C8BB8-CEBD-476D-91DB-39040382497F}" presName="background2" presStyleLbl="node2" presStyleIdx="2" presStyleCnt="3"/>
      <dgm:spPr/>
    </dgm:pt>
    <dgm:pt modelId="{F7525FF9-FEFF-495F-BEAF-8F580D357BA1}" type="pres">
      <dgm:prSet presAssocID="{544C8BB8-CEBD-476D-91DB-39040382497F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74A60DA7-520E-403B-AB97-629037946385}" type="pres">
      <dgm:prSet presAssocID="{544C8BB8-CEBD-476D-91DB-39040382497F}" presName="hierChild3" presStyleCnt="0"/>
      <dgm:spPr/>
    </dgm:pt>
    <dgm:pt modelId="{A9F457DA-2C5F-4702-B109-1F9628A4A063}" type="pres">
      <dgm:prSet presAssocID="{75FA5A14-C652-4F04-80BF-B91EAA884A04}" presName="Name17" presStyleLbl="parChTrans1D3" presStyleIdx="2" presStyleCnt="3"/>
      <dgm:spPr/>
      <dgm:t>
        <a:bodyPr/>
        <a:lstStyle/>
        <a:p>
          <a:endParaRPr lang="bg-BG"/>
        </a:p>
      </dgm:t>
    </dgm:pt>
    <dgm:pt modelId="{F7572A0A-8ACC-4C4A-960B-2799BD8DE540}" type="pres">
      <dgm:prSet presAssocID="{B2D39231-A0B3-4249-A268-94064659BB9D}" presName="hierRoot3" presStyleCnt="0"/>
      <dgm:spPr/>
    </dgm:pt>
    <dgm:pt modelId="{E0991347-229C-4540-A44E-A4C381E6CD8A}" type="pres">
      <dgm:prSet presAssocID="{B2D39231-A0B3-4249-A268-94064659BB9D}" presName="composite3" presStyleCnt="0"/>
      <dgm:spPr/>
    </dgm:pt>
    <dgm:pt modelId="{37A3299D-FE90-499E-8E2C-395734F7B251}" type="pres">
      <dgm:prSet presAssocID="{B2D39231-A0B3-4249-A268-94064659BB9D}" presName="background3" presStyleLbl="node3" presStyleIdx="2" presStyleCnt="3"/>
      <dgm:spPr/>
    </dgm:pt>
    <dgm:pt modelId="{1397E8E5-1BE8-4B0E-B55A-EEC932C081CB}" type="pres">
      <dgm:prSet presAssocID="{B2D39231-A0B3-4249-A268-94064659BB9D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BF0D85EC-7389-41C6-998A-2FE08C13692D}" type="pres">
      <dgm:prSet presAssocID="{B2D39231-A0B3-4249-A268-94064659BB9D}" presName="hierChild4" presStyleCnt="0"/>
      <dgm:spPr/>
    </dgm:pt>
  </dgm:ptLst>
  <dgm:cxnLst>
    <dgm:cxn modelId="{F419986F-E327-49F3-B136-EF4BAAFAC641}" srcId="{E8E95460-8BFF-4165-9443-EE91996D7AA6}" destId="{2E3008C9-0BDF-493E-BDB1-EC770A97C70F}" srcOrd="0" destOrd="0" parTransId="{58848F59-17FE-46F0-AA05-95DA116F1B41}" sibTransId="{C8E21AC2-E069-4F11-9163-5C9814AA6F9A}"/>
    <dgm:cxn modelId="{5E84FEC9-726F-4A8E-8D8E-38E0A397A661}" type="presOf" srcId="{93B75A68-7968-4705-8FB2-C3BDDDE6E36F}" destId="{E44ED10C-33A9-491F-B60F-3D8699D10E81}" srcOrd="0" destOrd="0" presId="urn:microsoft.com/office/officeart/2005/8/layout/hierarchy1"/>
    <dgm:cxn modelId="{E0D27E3E-6659-48C0-8CF3-300F7C28B45A}" type="presOf" srcId="{B2D39231-A0B3-4249-A268-94064659BB9D}" destId="{1397E8E5-1BE8-4B0E-B55A-EEC932C081CB}" srcOrd="0" destOrd="0" presId="urn:microsoft.com/office/officeart/2005/8/layout/hierarchy1"/>
    <dgm:cxn modelId="{FED12708-41FB-4965-AE81-626A21833091}" type="presOf" srcId="{2E3008C9-0BDF-493E-BDB1-EC770A97C70F}" destId="{75EEFBA8-9486-4F2D-AF4F-9CC9F1247FC8}" srcOrd="0" destOrd="0" presId="urn:microsoft.com/office/officeart/2005/8/layout/hierarchy1"/>
    <dgm:cxn modelId="{E1798F72-F5C3-4A0F-930B-325DB3424D0D}" type="presOf" srcId="{544C8BB8-CEBD-476D-91DB-39040382497F}" destId="{F7525FF9-FEFF-495F-BEAF-8F580D357BA1}" srcOrd="0" destOrd="0" presId="urn:microsoft.com/office/officeart/2005/8/layout/hierarchy1"/>
    <dgm:cxn modelId="{C70BB2EC-13A0-43F4-9E39-457139E7C440}" type="presOf" srcId="{D8D7BA0E-2FA9-44BB-94BB-281006C504D3}" destId="{C8587D65-43D3-4303-A91F-D5D6D186220C}" srcOrd="0" destOrd="0" presId="urn:microsoft.com/office/officeart/2005/8/layout/hierarchy1"/>
    <dgm:cxn modelId="{02BB4967-BF6B-435A-AA10-481891976F09}" type="presOf" srcId="{16B5E023-9A10-4A17-AB2B-EB9B1337C31F}" destId="{D62F5177-D908-4EDD-A704-82AC7CC8E327}" srcOrd="0" destOrd="0" presId="urn:microsoft.com/office/officeart/2005/8/layout/hierarchy1"/>
    <dgm:cxn modelId="{DB59FADF-54FC-4023-8410-FBFCC02BC563}" srcId="{62A6711D-BAF7-4FCA-BD22-151628713FC7}" destId="{9C44438A-A5EE-4B9D-8708-5F5E3AB0F86B}" srcOrd="0" destOrd="0" parTransId="{C3BFED24-BC0F-47C7-AB3C-5819AF648477}" sibTransId="{CC632E26-DBCB-4947-A883-CF97A5EA705E}"/>
    <dgm:cxn modelId="{51914705-6703-4D49-A563-79B267DFEF1C}" type="presOf" srcId="{75FA5A14-C652-4F04-80BF-B91EAA884A04}" destId="{A9F457DA-2C5F-4702-B109-1F9628A4A063}" srcOrd="0" destOrd="0" presId="urn:microsoft.com/office/officeart/2005/8/layout/hierarchy1"/>
    <dgm:cxn modelId="{D1646F9D-B034-43E7-94EC-6173684C997F}" type="presOf" srcId="{C3BFED24-BC0F-47C7-AB3C-5819AF648477}" destId="{39CC5FF9-8EFB-446B-A8E8-139068AB3B5F}" srcOrd="0" destOrd="0" presId="urn:microsoft.com/office/officeart/2005/8/layout/hierarchy1"/>
    <dgm:cxn modelId="{CC427098-21A7-41D2-9745-4828ECD31F15}" srcId="{2E3008C9-0BDF-493E-BDB1-EC770A97C70F}" destId="{62A6711D-BAF7-4FCA-BD22-151628713FC7}" srcOrd="0" destOrd="0" parTransId="{44AEB4CF-9A1C-4AB1-B7E2-E0F2A58ADFF6}" sibTransId="{700D69B1-51CC-4EB2-81A8-6E394C48790A}"/>
    <dgm:cxn modelId="{429B03E4-5716-4B20-8416-9DD8806FF1E7}" type="presOf" srcId="{44AEB4CF-9A1C-4AB1-B7E2-E0F2A58ADFF6}" destId="{BE9BEABA-0755-4AA4-81DB-2DC620103C89}" srcOrd="0" destOrd="0" presId="urn:microsoft.com/office/officeart/2005/8/layout/hierarchy1"/>
    <dgm:cxn modelId="{D959E7B7-AA14-4B32-B15D-65AA7ADAA113}" srcId="{544C8BB8-CEBD-476D-91DB-39040382497F}" destId="{B2D39231-A0B3-4249-A268-94064659BB9D}" srcOrd="0" destOrd="0" parTransId="{75FA5A14-C652-4F04-80BF-B91EAA884A04}" sibTransId="{D02F7206-5F10-4083-82BC-59D66A19E996}"/>
    <dgm:cxn modelId="{C495AFE7-89F4-4F29-910E-1059068F8496}" srcId="{2E3008C9-0BDF-493E-BDB1-EC770A97C70F}" destId="{93B75A68-7968-4705-8FB2-C3BDDDE6E36F}" srcOrd="1" destOrd="0" parTransId="{16B5E023-9A10-4A17-AB2B-EB9B1337C31F}" sibTransId="{0E8ABD45-639F-413E-9872-2FBFA5FD6489}"/>
    <dgm:cxn modelId="{67CCE43C-0DD6-4DB7-AD47-A87075912004}" srcId="{2E3008C9-0BDF-493E-BDB1-EC770A97C70F}" destId="{544C8BB8-CEBD-476D-91DB-39040382497F}" srcOrd="2" destOrd="0" parTransId="{D8D7BA0E-2FA9-44BB-94BB-281006C504D3}" sibTransId="{78B0F4E9-93AF-4461-850B-85589D79E1F4}"/>
    <dgm:cxn modelId="{C6012879-3493-40D6-813E-EC3600A0EAED}" type="presOf" srcId="{E8E95460-8BFF-4165-9443-EE91996D7AA6}" destId="{ECC18E9F-5092-4575-ADC8-4C798C3E4BD6}" srcOrd="0" destOrd="0" presId="urn:microsoft.com/office/officeart/2005/8/layout/hierarchy1"/>
    <dgm:cxn modelId="{A6F1E485-DB9B-4926-864C-DF70B4041AC9}" type="presOf" srcId="{62A6711D-BAF7-4FCA-BD22-151628713FC7}" destId="{0ABE781C-34C7-4EA5-9E17-15406524E1B4}" srcOrd="0" destOrd="0" presId="urn:microsoft.com/office/officeart/2005/8/layout/hierarchy1"/>
    <dgm:cxn modelId="{71DE4F12-6D10-4CD2-A0FF-9D4C8BBA79D2}" srcId="{93B75A68-7968-4705-8FB2-C3BDDDE6E36F}" destId="{B2320B6F-13A1-45AD-B4C7-9F56AF822CC9}" srcOrd="0" destOrd="0" parTransId="{4AE5DE75-F5F1-49F4-AF4C-B20B95915C46}" sibTransId="{2DA8EF23-7E36-4D62-B7DB-805306A0E959}"/>
    <dgm:cxn modelId="{02133F9E-D0CF-447B-B7EA-F38BE0C9301B}" type="presOf" srcId="{9C44438A-A5EE-4B9D-8708-5F5E3AB0F86B}" destId="{ED554975-7D0F-4B5F-9F0C-EC442EC9E72E}" srcOrd="0" destOrd="0" presId="urn:microsoft.com/office/officeart/2005/8/layout/hierarchy1"/>
    <dgm:cxn modelId="{6D290C86-E1B5-45CE-AAC6-69CBF763AFB9}" type="presOf" srcId="{4AE5DE75-F5F1-49F4-AF4C-B20B95915C46}" destId="{4293B029-0E1D-4A28-AF2C-D22D4AA558DC}" srcOrd="0" destOrd="0" presId="urn:microsoft.com/office/officeart/2005/8/layout/hierarchy1"/>
    <dgm:cxn modelId="{4816E832-C877-4A4E-BD7C-D02A66A25FD1}" type="presOf" srcId="{B2320B6F-13A1-45AD-B4C7-9F56AF822CC9}" destId="{0D6AA198-3E67-458D-B50D-65DEABE34784}" srcOrd="0" destOrd="0" presId="urn:microsoft.com/office/officeart/2005/8/layout/hierarchy1"/>
    <dgm:cxn modelId="{7C0A8C0A-6F09-4387-8184-CA9157D104E6}" type="presParOf" srcId="{ECC18E9F-5092-4575-ADC8-4C798C3E4BD6}" destId="{3423B844-53BD-410E-A723-F548624681B9}" srcOrd="0" destOrd="0" presId="urn:microsoft.com/office/officeart/2005/8/layout/hierarchy1"/>
    <dgm:cxn modelId="{3949F732-BCD4-4202-B627-15C94267AD72}" type="presParOf" srcId="{3423B844-53BD-410E-A723-F548624681B9}" destId="{FC12D18F-FF74-4AF1-AE89-062A5F242CD6}" srcOrd="0" destOrd="0" presId="urn:microsoft.com/office/officeart/2005/8/layout/hierarchy1"/>
    <dgm:cxn modelId="{669C113E-677E-4057-84B3-8072E1E534A8}" type="presParOf" srcId="{FC12D18F-FF74-4AF1-AE89-062A5F242CD6}" destId="{F4165307-02C1-45C3-BC90-5D5A920E5C56}" srcOrd="0" destOrd="0" presId="urn:microsoft.com/office/officeart/2005/8/layout/hierarchy1"/>
    <dgm:cxn modelId="{E96BB3D7-2ECE-415A-8FC2-5E77887EB172}" type="presParOf" srcId="{FC12D18F-FF74-4AF1-AE89-062A5F242CD6}" destId="{75EEFBA8-9486-4F2D-AF4F-9CC9F1247FC8}" srcOrd="1" destOrd="0" presId="urn:microsoft.com/office/officeart/2005/8/layout/hierarchy1"/>
    <dgm:cxn modelId="{8E922A71-46ED-4CA2-BBDE-E9E3CABC9292}" type="presParOf" srcId="{3423B844-53BD-410E-A723-F548624681B9}" destId="{08A5FBCC-4652-428A-91A4-55D969669B44}" srcOrd="1" destOrd="0" presId="urn:microsoft.com/office/officeart/2005/8/layout/hierarchy1"/>
    <dgm:cxn modelId="{91A45E26-C215-47F2-BF7A-9132FC10F143}" type="presParOf" srcId="{08A5FBCC-4652-428A-91A4-55D969669B44}" destId="{BE9BEABA-0755-4AA4-81DB-2DC620103C89}" srcOrd="0" destOrd="0" presId="urn:microsoft.com/office/officeart/2005/8/layout/hierarchy1"/>
    <dgm:cxn modelId="{49050FE7-813D-4696-930F-6FC1F28AE222}" type="presParOf" srcId="{08A5FBCC-4652-428A-91A4-55D969669B44}" destId="{31A2ABA6-7013-4F7A-A90F-9907F7F1A3FB}" srcOrd="1" destOrd="0" presId="urn:microsoft.com/office/officeart/2005/8/layout/hierarchy1"/>
    <dgm:cxn modelId="{70965144-091C-4B40-A5AD-6EFDABF479F2}" type="presParOf" srcId="{31A2ABA6-7013-4F7A-A90F-9907F7F1A3FB}" destId="{8B4100B2-025D-41DA-BB40-C133A177B748}" srcOrd="0" destOrd="0" presId="urn:microsoft.com/office/officeart/2005/8/layout/hierarchy1"/>
    <dgm:cxn modelId="{051C7F20-8E08-4E69-811C-58F7157B6664}" type="presParOf" srcId="{8B4100B2-025D-41DA-BB40-C133A177B748}" destId="{61C8B543-228D-4025-A3BD-9E6E567013ED}" srcOrd="0" destOrd="0" presId="urn:microsoft.com/office/officeart/2005/8/layout/hierarchy1"/>
    <dgm:cxn modelId="{E23DD33C-91F4-4310-84C9-658C7F63D32C}" type="presParOf" srcId="{8B4100B2-025D-41DA-BB40-C133A177B748}" destId="{0ABE781C-34C7-4EA5-9E17-15406524E1B4}" srcOrd="1" destOrd="0" presId="urn:microsoft.com/office/officeart/2005/8/layout/hierarchy1"/>
    <dgm:cxn modelId="{70D1B669-E52F-4428-8A6E-4DEC3C36D396}" type="presParOf" srcId="{31A2ABA6-7013-4F7A-A90F-9907F7F1A3FB}" destId="{FBEDC2B4-C2DF-45DD-804C-BD82669AB3F6}" srcOrd="1" destOrd="0" presId="urn:microsoft.com/office/officeart/2005/8/layout/hierarchy1"/>
    <dgm:cxn modelId="{D4D7A01F-A6F8-4233-92BE-346735C0AF7A}" type="presParOf" srcId="{FBEDC2B4-C2DF-45DD-804C-BD82669AB3F6}" destId="{39CC5FF9-8EFB-446B-A8E8-139068AB3B5F}" srcOrd="0" destOrd="0" presId="urn:microsoft.com/office/officeart/2005/8/layout/hierarchy1"/>
    <dgm:cxn modelId="{CC1ABA46-5370-4956-A276-575D1B7F7B2B}" type="presParOf" srcId="{FBEDC2B4-C2DF-45DD-804C-BD82669AB3F6}" destId="{EDD1BD4B-1B0C-4EED-8638-102EA412085E}" srcOrd="1" destOrd="0" presId="urn:microsoft.com/office/officeart/2005/8/layout/hierarchy1"/>
    <dgm:cxn modelId="{F5328D8B-849A-474F-8F7B-A5657BBB8517}" type="presParOf" srcId="{EDD1BD4B-1B0C-4EED-8638-102EA412085E}" destId="{D22C1D66-91F8-4CCF-9AAB-074C43F304EE}" srcOrd="0" destOrd="0" presId="urn:microsoft.com/office/officeart/2005/8/layout/hierarchy1"/>
    <dgm:cxn modelId="{8D335AB1-D1F3-4A39-ADE7-8D49A7576FB1}" type="presParOf" srcId="{D22C1D66-91F8-4CCF-9AAB-074C43F304EE}" destId="{6A337E4A-93A3-4388-923A-12126AB08600}" srcOrd="0" destOrd="0" presId="urn:microsoft.com/office/officeart/2005/8/layout/hierarchy1"/>
    <dgm:cxn modelId="{2556F28F-8DAF-440B-AF87-7A40452BF649}" type="presParOf" srcId="{D22C1D66-91F8-4CCF-9AAB-074C43F304EE}" destId="{ED554975-7D0F-4B5F-9F0C-EC442EC9E72E}" srcOrd="1" destOrd="0" presId="urn:microsoft.com/office/officeart/2005/8/layout/hierarchy1"/>
    <dgm:cxn modelId="{C6870B50-A414-4D07-A19A-D1059456A1F9}" type="presParOf" srcId="{EDD1BD4B-1B0C-4EED-8638-102EA412085E}" destId="{D5E97961-BAF9-433F-9161-6E63DA284420}" srcOrd="1" destOrd="0" presId="urn:microsoft.com/office/officeart/2005/8/layout/hierarchy1"/>
    <dgm:cxn modelId="{7D806DB0-39D0-4BD9-B89D-107F7D359FF5}" type="presParOf" srcId="{08A5FBCC-4652-428A-91A4-55D969669B44}" destId="{D62F5177-D908-4EDD-A704-82AC7CC8E327}" srcOrd="2" destOrd="0" presId="urn:microsoft.com/office/officeart/2005/8/layout/hierarchy1"/>
    <dgm:cxn modelId="{1B9AD41B-70CD-4F26-8AD4-98BDD4EE7703}" type="presParOf" srcId="{08A5FBCC-4652-428A-91A4-55D969669B44}" destId="{B54FA2DE-A206-4870-966F-8784BE989319}" srcOrd="3" destOrd="0" presId="urn:microsoft.com/office/officeart/2005/8/layout/hierarchy1"/>
    <dgm:cxn modelId="{E76BE946-31B0-494D-801C-45CDE804B70D}" type="presParOf" srcId="{B54FA2DE-A206-4870-966F-8784BE989319}" destId="{90359909-E31D-4F63-B8CC-756AFC0585D8}" srcOrd="0" destOrd="0" presId="urn:microsoft.com/office/officeart/2005/8/layout/hierarchy1"/>
    <dgm:cxn modelId="{35B70672-0D74-4006-B228-6FA45E102BD9}" type="presParOf" srcId="{90359909-E31D-4F63-B8CC-756AFC0585D8}" destId="{97FBE6BA-EC67-4371-9056-3CA531B5C977}" srcOrd="0" destOrd="0" presId="urn:microsoft.com/office/officeart/2005/8/layout/hierarchy1"/>
    <dgm:cxn modelId="{5B1343E0-42AF-4FE3-88C2-C064EBD010CB}" type="presParOf" srcId="{90359909-E31D-4F63-B8CC-756AFC0585D8}" destId="{E44ED10C-33A9-491F-B60F-3D8699D10E81}" srcOrd="1" destOrd="0" presId="urn:microsoft.com/office/officeart/2005/8/layout/hierarchy1"/>
    <dgm:cxn modelId="{400D5753-6C77-469B-9185-3F01CB29C830}" type="presParOf" srcId="{B54FA2DE-A206-4870-966F-8784BE989319}" destId="{73874CDB-CA0C-4613-A8E3-FDB7FC2E9A47}" srcOrd="1" destOrd="0" presId="urn:microsoft.com/office/officeart/2005/8/layout/hierarchy1"/>
    <dgm:cxn modelId="{4BE5E465-B575-4144-8981-7F0BACB31AC3}" type="presParOf" srcId="{73874CDB-CA0C-4613-A8E3-FDB7FC2E9A47}" destId="{4293B029-0E1D-4A28-AF2C-D22D4AA558DC}" srcOrd="0" destOrd="0" presId="urn:microsoft.com/office/officeart/2005/8/layout/hierarchy1"/>
    <dgm:cxn modelId="{5179A2A8-7B44-4273-86D9-0978D6E0E0C9}" type="presParOf" srcId="{73874CDB-CA0C-4613-A8E3-FDB7FC2E9A47}" destId="{867BC976-B562-472F-82A5-15B24738F2D8}" srcOrd="1" destOrd="0" presId="urn:microsoft.com/office/officeart/2005/8/layout/hierarchy1"/>
    <dgm:cxn modelId="{03119659-0C35-471F-90DA-B1BDB07DE9D3}" type="presParOf" srcId="{867BC976-B562-472F-82A5-15B24738F2D8}" destId="{61AC7DA0-4186-418A-ABC5-08D289850E8A}" srcOrd="0" destOrd="0" presId="urn:microsoft.com/office/officeart/2005/8/layout/hierarchy1"/>
    <dgm:cxn modelId="{D2E23127-2DB7-49FA-B035-CE00C3147D14}" type="presParOf" srcId="{61AC7DA0-4186-418A-ABC5-08D289850E8A}" destId="{F4245C82-EA8E-4042-8C53-CF5F1DDA5C1B}" srcOrd="0" destOrd="0" presId="urn:microsoft.com/office/officeart/2005/8/layout/hierarchy1"/>
    <dgm:cxn modelId="{2C4C736D-4C7E-427D-804C-C5A06E30872D}" type="presParOf" srcId="{61AC7DA0-4186-418A-ABC5-08D289850E8A}" destId="{0D6AA198-3E67-458D-B50D-65DEABE34784}" srcOrd="1" destOrd="0" presId="urn:microsoft.com/office/officeart/2005/8/layout/hierarchy1"/>
    <dgm:cxn modelId="{3753DD19-28D2-4436-A8DA-61F77A481F46}" type="presParOf" srcId="{867BC976-B562-472F-82A5-15B24738F2D8}" destId="{D1F6F611-DC18-4F08-A238-923FF0EB37F6}" srcOrd="1" destOrd="0" presId="urn:microsoft.com/office/officeart/2005/8/layout/hierarchy1"/>
    <dgm:cxn modelId="{9872784F-6E2F-4538-989C-35FED3A34D2F}" type="presParOf" srcId="{08A5FBCC-4652-428A-91A4-55D969669B44}" destId="{C8587D65-43D3-4303-A91F-D5D6D186220C}" srcOrd="4" destOrd="0" presId="urn:microsoft.com/office/officeart/2005/8/layout/hierarchy1"/>
    <dgm:cxn modelId="{FC522099-CA77-441C-96E4-A4FE128C217C}" type="presParOf" srcId="{08A5FBCC-4652-428A-91A4-55D969669B44}" destId="{77AA7E81-C92B-4A7C-9E91-0397C4B16A1E}" srcOrd="5" destOrd="0" presId="urn:microsoft.com/office/officeart/2005/8/layout/hierarchy1"/>
    <dgm:cxn modelId="{1A0F39BC-917E-4C27-84B9-278DBCB470F1}" type="presParOf" srcId="{77AA7E81-C92B-4A7C-9E91-0397C4B16A1E}" destId="{9E7A1621-6712-46D0-A595-2D2CA701C833}" srcOrd="0" destOrd="0" presId="urn:microsoft.com/office/officeart/2005/8/layout/hierarchy1"/>
    <dgm:cxn modelId="{C478682E-0542-4CE2-AB54-7815C1510BFD}" type="presParOf" srcId="{9E7A1621-6712-46D0-A595-2D2CA701C833}" destId="{B65F8372-12EB-481B-B6B1-CF17748FB033}" srcOrd="0" destOrd="0" presId="urn:microsoft.com/office/officeart/2005/8/layout/hierarchy1"/>
    <dgm:cxn modelId="{6189CC15-DDBF-48EC-B3B3-B7C4C8CF2D6E}" type="presParOf" srcId="{9E7A1621-6712-46D0-A595-2D2CA701C833}" destId="{F7525FF9-FEFF-495F-BEAF-8F580D357BA1}" srcOrd="1" destOrd="0" presId="urn:microsoft.com/office/officeart/2005/8/layout/hierarchy1"/>
    <dgm:cxn modelId="{43BB1E28-5DF4-4B2F-9F76-72523E69B7AA}" type="presParOf" srcId="{77AA7E81-C92B-4A7C-9E91-0397C4B16A1E}" destId="{74A60DA7-520E-403B-AB97-629037946385}" srcOrd="1" destOrd="0" presId="urn:microsoft.com/office/officeart/2005/8/layout/hierarchy1"/>
    <dgm:cxn modelId="{E39F4C81-563C-4CFF-BAAA-F3055B578B84}" type="presParOf" srcId="{74A60DA7-520E-403B-AB97-629037946385}" destId="{A9F457DA-2C5F-4702-B109-1F9628A4A063}" srcOrd="0" destOrd="0" presId="urn:microsoft.com/office/officeart/2005/8/layout/hierarchy1"/>
    <dgm:cxn modelId="{3691A4F9-A00D-4A54-95A0-9E88683440FD}" type="presParOf" srcId="{74A60DA7-520E-403B-AB97-629037946385}" destId="{F7572A0A-8ACC-4C4A-960B-2799BD8DE540}" srcOrd="1" destOrd="0" presId="urn:microsoft.com/office/officeart/2005/8/layout/hierarchy1"/>
    <dgm:cxn modelId="{76A66FCD-C005-44E1-84A3-822928859D58}" type="presParOf" srcId="{F7572A0A-8ACC-4C4A-960B-2799BD8DE540}" destId="{E0991347-229C-4540-A44E-A4C381E6CD8A}" srcOrd="0" destOrd="0" presId="urn:microsoft.com/office/officeart/2005/8/layout/hierarchy1"/>
    <dgm:cxn modelId="{A4A65ADC-9E5A-435B-932B-93F66BB3A506}" type="presParOf" srcId="{E0991347-229C-4540-A44E-A4C381E6CD8A}" destId="{37A3299D-FE90-499E-8E2C-395734F7B251}" srcOrd="0" destOrd="0" presId="urn:microsoft.com/office/officeart/2005/8/layout/hierarchy1"/>
    <dgm:cxn modelId="{47437867-59CE-4DB6-A269-AB14EFAFF2EB}" type="presParOf" srcId="{E0991347-229C-4540-A44E-A4C381E6CD8A}" destId="{1397E8E5-1BE8-4B0E-B55A-EEC932C081CB}" srcOrd="1" destOrd="0" presId="urn:microsoft.com/office/officeart/2005/8/layout/hierarchy1"/>
    <dgm:cxn modelId="{43FD0A03-5B69-415D-9E60-815812F98175}" type="presParOf" srcId="{F7572A0A-8ACC-4C4A-960B-2799BD8DE540}" destId="{BF0D85EC-7389-41C6-998A-2FE08C13692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4C9E99-EA68-4D70-949D-28DC39045C4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D737C9A-E338-4840-8EDE-F9CF0BC3B567}">
      <dgm:prSet phldrT="[Text]" custT="1"/>
      <dgm:spPr/>
      <dgm:t>
        <a:bodyPr/>
        <a:lstStyle/>
        <a:p>
          <a:r>
            <a:rPr lang="en-US" sz="5400" b="1" smtClean="0">
              <a:solidFill>
                <a:schemeClr val="tx1"/>
              </a:solidFill>
            </a:rPr>
            <a:t>EVA</a:t>
          </a:r>
          <a:endParaRPr lang="bg-BG" sz="5400" b="1">
            <a:solidFill>
              <a:schemeClr val="tx1"/>
            </a:solidFill>
          </a:endParaRPr>
        </a:p>
      </dgm:t>
    </dgm:pt>
    <dgm:pt modelId="{B8993228-1317-4CD0-96A2-D71C48AA91E3}" type="parTrans" cxnId="{3073F44A-6054-4B35-8FBE-9E7474A6A245}">
      <dgm:prSet/>
      <dgm:spPr/>
      <dgm:t>
        <a:bodyPr/>
        <a:lstStyle/>
        <a:p>
          <a:endParaRPr lang="bg-BG"/>
        </a:p>
      </dgm:t>
    </dgm:pt>
    <dgm:pt modelId="{06E0D14E-A1CD-40B9-BAB9-941F4E286F15}" type="sibTrans" cxnId="{3073F44A-6054-4B35-8FBE-9E7474A6A245}">
      <dgm:prSet/>
      <dgm:spPr/>
      <dgm:t>
        <a:bodyPr/>
        <a:lstStyle/>
        <a:p>
          <a:endParaRPr lang="bg-BG"/>
        </a:p>
      </dgm:t>
    </dgm:pt>
    <dgm:pt modelId="{C40042D0-5B90-4F76-A111-F1F35AE5CEBF}">
      <dgm:prSet phldrT="[Text]" custT="1"/>
      <dgm:spPr/>
      <dgm:t>
        <a:bodyPr/>
        <a:lstStyle/>
        <a:p>
          <a:r>
            <a:rPr lang="bg-BG" sz="2400" smtClean="0"/>
            <a:t>СТОЙНОСТНО-БАЗИРАН ПОДХОД</a:t>
          </a:r>
          <a:endParaRPr lang="en-US" sz="2400" smtClean="0"/>
        </a:p>
        <a:p>
          <a:endParaRPr lang="en-US" sz="3200" smtClean="0"/>
        </a:p>
        <a:p>
          <a:r>
            <a:rPr lang="en-US" sz="3200" smtClean="0"/>
            <a:t>CFROI, CVA, MVA, SVA</a:t>
          </a:r>
          <a:endParaRPr lang="bg-BG" sz="3200"/>
        </a:p>
      </dgm:t>
    </dgm:pt>
    <dgm:pt modelId="{36E686DE-58DD-4B55-A525-C494C352ECAF}" type="parTrans" cxnId="{5C0C9325-C0F6-4B14-811D-D1763D4441F7}">
      <dgm:prSet/>
      <dgm:spPr/>
      <dgm:t>
        <a:bodyPr/>
        <a:lstStyle/>
        <a:p>
          <a:endParaRPr lang="bg-BG"/>
        </a:p>
      </dgm:t>
    </dgm:pt>
    <dgm:pt modelId="{2AB8D2E5-9487-4929-B5D4-4A7F4BCC159D}" type="sibTrans" cxnId="{5C0C9325-C0F6-4B14-811D-D1763D4441F7}">
      <dgm:prSet/>
      <dgm:spPr/>
      <dgm:t>
        <a:bodyPr/>
        <a:lstStyle/>
        <a:p>
          <a:endParaRPr lang="bg-BG"/>
        </a:p>
      </dgm:t>
    </dgm:pt>
    <dgm:pt modelId="{CA682C21-C8ED-4BF1-86DE-07F9CEA60746}">
      <dgm:prSet phldrT="[Text]" custT="1"/>
      <dgm:spPr/>
      <dgm:t>
        <a:bodyPr/>
        <a:lstStyle/>
        <a:p>
          <a:r>
            <a:rPr lang="bg-BG" sz="2400" smtClean="0"/>
            <a:t>ТРАДИЦИОНЕН ПОДХОД</a:t>
          </a:r>
          <a:endParaRPr lang="en-US" sz="2400" smtClean="0"/>
        </a:p>
        <a:p>
          <a:endParaRPr lang="bg-BG" sz="3200" smtClean="0"/>
        </a:p>
        <a:p>
          <a:r>
            <a:rPr lang="en-US" sz="3200" smtClean="0"/>
            <a:t>ROA, ROE, ROS, EPS </a:t>
          </a:r>
          <a:r>
            <a:rPr lang="bg-BG" sz="3200" smtClean="0"/>
            <a:t>и др.</a:t>
          </a:r>
          <a:endParaRPr lang="bg-BG" sz="3200"/>
        </a:p>
      </dgm:t>
    </dgm:pt>
    <dgm:pt modelId="{0423BBE7-00CF-4050-8BD3-0CA7B64FEA92}" type="parTrans" cxnId="{3C2C22AA-8617-4671-9893-1CD44B6C22C5}">
      <dgm:prSet/>
      <dgm:spPr/>
      <dgm:t>
        <a:bodyPr/>
        <a:lstStyle/>
        <a:p>
          <a:endParaRPr lang="bg-BG"/>
        </a:p>
      </dgm:t>
    </dgm:pt>
    <dgm:pt modelId="{761140E4-320F-4207-9305-830D976959E3}" type="sibTrans" cxnId="{3C2C22AA-8617-4671-9893-1CD44B6C22C5}">
      <dgm:prSet/>
      <dgm:spPr/>
      <dgm:t>
        <a:bodyPr/>
        <a:lstStyle/>
        <a:p>
          <a:endParaRPr lang="bg-BG"/>
        </a:p>
      </dgm:t>
    </dgm:pt>
    <dgm:pt modelId="{62AA9F3B-4202-4C1F-88AB-0C6E5E8530EB}" type="pres">
      <dgm:prSet presAssocID="{614C9E99-EA68-4D70-949D-28DC39045C4B}" presName="compositeShape" presStyleCnt="0">
        <dgm:presLayoutVars>
          <dgm:chMax val="7"/>
          <dgm:dir/>
          <dgm:resizeHandles val="exact"/>
        </dgm:presLayoutVars>
      </dgm:prSet>
      <dgm:spPr/>
    </dgm:pt>
    <dgm:pt modelId="{7067C6E5-2EDE-4103-B18E-AE0BC99F32B2}" type="pres">
      <dgm:prSet presAssocID="{5D737C9A-E338-4840-8EDE-F9CF0BC3B567}" presName="circ1" presStyleLbl="vennNode1" presStyleIdx="0" presStyleCnt="3" custScaleX="94396" custScaleY="115013" custLinFactNeighborX="-121" custLinFactNeighborY="53067"/>
      <dgm:spPr/>
      <dgm:t>
        <a:bodyPr/>
        <a:lstStyle/>
        <a:p>
          <a:endParaRPr lang="bg-BG"/>
        </a:p>
      </dgm:t>
    </dgm:pt>
    <dgm:pt modelId="{B6ECE432-6CA6-43DC-8D98-C1D6F32ED3C0}" type="pres">
      <dgm:prSet presAssocID="{5D737C9A-E338-4840-8EDE-F9CF0BC3B56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7825D70-2969-468E-AEC6-84B7DEC5E2C3}" type="pres">
      <dgm:prSet presAssocID="{C40042D0-5B90-4F76-A111-F1F35AE5CEBF}" presName="circ2" presStyleLbl="vennNode1" presStyleIdx="1" presStyleCnt="3" custScaleX="188247" custScaleY="159675" custLinFactNeighborX="28572" custLinFactNeighborY="-11871"/>
      <dgm:spPr/>
      <dgm:t>
        <a:bodyPr/>
        <a:lstStyle/>
        <a:p>
          <a:endParaRPr lang="bg-BG"/>
        </a:p>
      </dgm:t>
    </dgm:pt>
    <dgm:pt modelId="{EB7FA5F8-389E-4895-82F7-EF87BDB78193}" type="pres">
      <dgm:prSet presAssocID="{C40042D0-5B90-4F76-A111-F1F35AE5CEB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2D825A6-FAC2-4F03-9B60-99D65D819179}" type="pres">
      <dgm:prSet presAssocID="{CA682C21-C8ED-4BF1-86DE-07F9CEA60746}" presName="circ3" presStyleLbl="vennNode1" presStyleIdx="2" presStyleCnt="3" custScaleX="180266" custScaleY="157687" custLinFactNeighborX="-28027" custLinFactNeighborY="-11871"/>
      <dgm:spPr/>
      <dgm:t>
        <a:bodyPr/>
        <a:lstStyle/>
        <a:p>
          <a:endParaRPr lang="bg-BG"/>
        </a:p>
      </dgm:t>
    </dgm:pt>
    <dgm:pt modelId="{EBFC6C9C-3B77-4F60-9DAA-311F46E0CE7E}" type="pres">
      <dgm:prSet presAssocID="{CA682C21-C8ED-4BF1-86DE-07F9CEA6074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5C0C9325-C0F6-4B14-811D-D1763D4441F7}" srcId="{614C9E99-EA68-4D70-949D-28DC39045C4B}" destId="{C40042D0-5B90-4F76-A111-F1F35AE5CEBF}" srcOrd="1" destOrd="0" parTransId="{36E686DE-58DD-4B55-A525-C494C352ECAF}" sibTransId="{2AB8D2E5-9487-4929-B5D4-4A7F4BCC159D}"/>
    <dgm:cxn modelId="{E985E51D-9F9D-4A99-BE25-D2EB16F4D178}" type="presOf" srcId="{C40042D0-5B90-4F76-A111-F1F35AE5CEBF}" destId="{A7825D70-2969-468E-AEC6-84B7DEC5E2C3}" srcOrd="0" destOrd="0" presId="urn:microsoft.com/office/officeart/2005/8/layout/venn1"/>
    <dgm:cxn modelId="{FB223EC1-E8EF-487D-8DA9-71BB75F9E55F}" type="presOf" srcId="{5D737C9A-E338-4840-8EDE-F9CF0BC3B567}" destId="{B6ECE432-6CA6-43DC-8D98-C1D6F32ED3C0}" srcOrd="1" destOrd="0" presId="urn:microsoft.com/office/officeart/2005/8/layout/venn1"/>
    <dgm:cxn modelId="{3073F44A-6054-4B35-8FBE-9E7474A6A245}" srcId="{614C9E99-EA68-4D70-949D-28DC39045C4B}" destId="{5D737C9A-E338-4840-8EDE-F9CF0BC3B567}" srcOrd="0" destOrd="0" parTransId="{B8993228-1317-4CD0-96A2-D71C48AA91E3}" sibTransId="{06E0D14E-A1CD-40B9-BAB9-941F4E286F15}"/>
    <dgm:cxn modelId="{3C2C22AA-8617-4671-9893-1CD44B6C22C5}" srcId="{614C9E99-EA68-4D70-949D-28DC39045C4B}" destId="{CA682C21-C8ED-4BF1-86DE-07F9CEA60746}" srcOrd="2" destOrd="0" parTransId="{0423BBE7-00CF-4050-8BD3-0CA7B64FEA92}" sibTransId="{761140E4-320F-4207-9305-830D976959E3}"/>
    <dgm:cxn modelId="{022A80F7-9D8B-4135-B33F-E65B8A1D5C56}" type="presOf" srcId="{614C9E99-EA68-4D70-949D-28DC39045C4B}" destId="{62AA9F3B-4202-4C1F-88AB-0C6E5E8530EB}" srcOrd="0" destOrd="0" presId="urn:microsoft.com/office/officeart/2005/8/layout/venn1"/>
    <dgm:cxn modelId="{E7C0C1C3-B1D7-4F87-9BD5-2B09DE6D6D73}" type="presOf" srcId="{C40042D0-5B90-4F76-A111-F1F35AE5CEBF}" destId="{EB7FA5F8-389E-4895-82F7-EF87BDB78193}" srcOrd="1" destOrd="0" presId="urn:microsoft.com/office/officeart/2005/8/layout/venn1"/>
    <dgm:cxn modelId="{1E5B8423-33C8-4ABC-8A2C-51D99369E2D9}" type="presOf" srcId="{CA682C21-C8ED-4BF1-86DE-07F9CEA60746}" destId="{82D825A6-FAC2-4F03-9B60-99D65D819179}" srcOrd="0" destOrd="0" presId="urn:microsoft.com/office/officeart/2005/8/layout/venn1"/>
    <dgm:cxn modelId="{71D27EBA-2F8E-40E8-A72B-4B3605C1B786}" type="presOf" srcId="{CA682C21-C8ED-4BF1-86DE-07F9CEA60746}" destId="{EBFC6C9C-3B77-4F60-9DAA-311F46E0CE7E}" srcOrd="1" destOrd="0" presId="urn:microsoft.com/office/officeart/2005/8/layout/venn1"/>
    <dgm:cxn modelId="{343EF60E-85B1-46BC-9B36-81F7EEE33C8B}" type="presOf" srcId="{5D737C9A-E338-4840-8EDE-F9CF0BC3B567}" destId="{7067C6E5-2EDE-4103-B18E-AE0BC99F32B2}" srcOrd="0" destOrd="0" presId="urn:microsoft.com/office/officeart/2005/8/layout/venn1"/>
    <dgm:cxn modelId="{0BEDF8ED-81D9-4DC7-9FF5-6EF8AD457EDB}" type="presParOf" srcId="{62AA9F3B-4202-4C1F-88AB-0C6E5E8530EB}" destId="{7067C6E5-2EDE-4103-B18E-AE0BC99F32B2}" srcOrd="0" destOrd="0" presId="urn:microsoft.com/office/officeart/2005/8/layout/venn1"/>
    <dgm:cxn modelId="{2A464D0D-B936-4D65-9E81-05D7B431D77A}" type="presParOf" srcId="{62AA9F3B-4202-4C1F-88AB-0C6E5E8530EB}" destId="{B6ECE432-6CA6-43DC-8D98-C1D6F32ED3C0}" srcOrd="1" destOrd="0" presId="urn:microsoft.com/office/officeart/2005/8/layout/venn1"/>
    <dgm:cxn modelId="{BB2BBF80-659C-4476-A6FC-B4F3FCB715E0}" type="presParOf" srcId="{62AA9F3B-4202-4C1F-88AB-0C6E5E8530EB}" destId="{A7825D70-2969-468E-AEC6-84B7DEC5E2C3}" srcOrd="2" destOrd="0" presId="urn:microsoft.com/office/officeart/2005/8/layout/venn1"/>
    <dgm:cxn modelId="{70EAF57C-74B5-4E8D-B760-051B579B6292}" type="presParOf" srcId="{62AA9F3B-4202-4C1F-88AB-0C6E5E8530EB}" destId="{EB7FA5F8-389E-4895-82F7-EF87BDB78193}" srcOrd="3" destOrd="0" presId="urn:microsoft.com/office/officeart/2005/8/layout/venn1"/>
    <dgm:cxn modelId="{20F4FA89-A93B-4407-8D5D-31C970CF8332}" type="presParOf" srcId="{62AA9F3B-4202-4C1F-88AB-0C6E5E8530EB}" destId="{82D825A6-FAC2-4F03-9B60-99D65D819179}" srcOrd="4" destOrd="0" presId="urn:microsoft.com/office/officeart/2005/8/layout/venn1"/>
    <dgm:cxn modelId="{A8EF1291-9727-471D-8875-E347AE2A8722}" type="presParOf" srcId="{62AA9F3B-4202-4C1F-88AB-0C6E5E8530EB}" destId="{EBFC6C9C-3B77-4F60-9DAA-311F46E0CE7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4C5715-4186-4E97-9DE6-CAD883B1B8F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E2C58E7D-F465-4063-8EBA-C802AD84C63A}">
      <dgm:prSet phldrT="[Text]" custT="1"/>
      <dgm:spPr/>
      <dgm:t>
        <a:bodyPr/>
        <a:lstStyle/>
        <a:p>
          <a:r>
            <a:rPr lang="bg-BG" sz="2400" b="0" smtClean="0"/>
            <a:t>ТРАДИЦИОНЕН ПОДХОД</a:t>
          </a:r>
          <a:endParaRPr lang="bg-BG" sz="2400" b="0"/>
        </a:p>
      </dgm:t>
    </dgm:pt>
    <dgm:pt modelId="{2FB7AFDF-4F0D-44A5-9735-04E4607E7772}" type="parTrans" cxnId="{8CF519BE-1659-49B7-9C16-2A5BBC2E12F0}">
      <dgm:prSet/>
      <dgm:spPr/>
      <dgm:t>
        <a:bodyPr/>
        <a:lstStyle/>
        <a:p>
          <a:endParaRPr lang="bg-BG"/>
        </a:p>
      </dgm:t>
    </dgm:pt>
    <dgm:pt modelId="{DF48F3D5-B82E-4C85-A5C1-614EE60847A3}" type="sibTrans" cxnId="{8CF519BE-1659-49B7-9C16-2A5BBC2E12F0}">
      <dgm:prSet/>
      <dgm:spPr/>
      <dgm:t>
        <a:bodyPr/>
        <a:lstStyle/>
        <a:p>
          <a:endParaRPr lang="bg-BG"/>
        </a:p>
      </dgm:t>
    </dgm:pt>
    <dgm:pt modelId="{E51175A3-B300-421B-B90C-6855F4BC87C3}">
      <dgm:prSet phldrT="[Text]"/>
      <dgm:spPr/>
      <dgm:t>
        <a:bodyPr/>
        <a:lstStyle/>
        <a:p>
          <a:r>
            <a:rPr lang="en-US" b="1" smtClean="0"/>
            <a:t>ROA&lt;0, ROE&lt;0</a:t>
          </a:r>
          <a:r>
            <a:rPr lang="bg-BG" b="1" smtClean="0"/>
            <a:t> </a:t>
          </a:r>
          <a:r>
            <a:rPr lang="bg-BG" smtClean="0"/>
            <a:t>Счетоводна загуба и декапита-</a:t>
          </a:r>
        </a:p>
        <a:p>
          <a:r>
            <a:rPr lang="bg-BG" smtClean="0"/>
            <a:t>лизация</a:t>
          </a:r>
          <a:endParaRPr lang="en-US" smtClean="0"/>
        </a:p>
      </dgm:t>
    </dgm:pt>
    <dgm:pt modelId="{61D4BCA2-0977-4C49-A6C7-EDA0284BB2E4}" type="parTrans" cxnId="{7521D37D-2990-417B-B013-7AAC965748D9}">
      <dgm:prSet/>
      <dgm:spPr/>
      <dgm:t>
        <a:bodyPr/>
        <a:lstStyle/>
        <a:p>
          <a:endParaRPr lang="bg-BG"/>
        </a:p>
      </dgm:t>
    </dgm:pt>
    <dgm:pt modelId="{BEC37F32-4A68-4ABD-BF15-917D48FCBA9C}" type="sibTrans" cxnId="{7521D37D-2990-417B-B013-7AAC965748D9}">
      <dgm:prSet/>
      <dgm:spPr/>
      <dgm:t>
        <a:bodyPr/>
        <a:lstStyle/>
        <a:p>
          <a:endParaRPr lang="bg-BG"/>
        </a:p>
      </dgm:t>
    </dgm:pt>
    <dgm:pt modelId="{E04DC60E-0EC6-41BD-8152-249F054B3792}">
      <dgm:prSet phldrT="[Text]"/>
      <dgm:spPr/>
      <dgm:t>
        <a:bodyPr/>
        <a:lstStyle/>
        <a:p>
          <a:r>
            <a:rPr lang="en-US" b="1" smtClean="0"/>
            <a:t>ROA&gt;0, ROE&gt;0</a:t>
          </a:r>
          <a:r>
            <a:rPr lang="bg-BG" b="1" smtClean="0"/>
            <a:t> </a:t>
          </a:r>
          <a:r>
            <a:rPr lang="bg-BG" smtClean="0"/>
            <a:t>Счетоводна печалба и ръст на капитала</a:t>
          </a:r>
          <a:endParaRPr lang="bg-BG"/>
        </a:p>
      </dgm:t>
    </dgm:pt>
    <dgm:pt modelId="{7C1AD3D2-DEAA-4FF8-A37A-2237D6D18558}" type="parTrans" cxnId="{CD4A85DE-C798-4D1C-95E4-8C3E9C517843}">
      <dgm:prSet/>
      <dgm:spPr/>
      <dgm:t>
        <a:bodyPr/>
        <a:lstStyle/>
        <a:p>
          <a:endParaRPr lang="bg-BG"/>
        </a:p>
      </dgm:t>
    </dgm:pt>
    <dgm:pt modelId="{A5820A66-38B2-491C-959D-A16F8CE17A5F}" type="sibTrans" cxnId="{CD4A85DE-C798-4D1C-95E4-8C3E9C517843}">
      <dgm:prSet/>
      <dgm:spPr/>
      <dgm:t>
        <a:bodyPr/>
        <a:lstStyle/>
        <a:p>
          <a:endParaRPr lang="bg-BG"/>
        </a:p>
      </dgm:t>
    </dgm:pt>
    <dgm:pt modelId="{3651494C-4D82-43EC-9CC4-A0EB3898753E}" type="pres">
      <dgm:prSet presAssocID="{7A4C5715-4186-4E97-9DE6-CAD883B1B8F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42ACD148-AC48-4B48-96B3-C07E1EB7E09E}" type="pres">
      <dgm:prSet presAssocID="{E2C58E7D-F465-4063-8EBA-C802AD84C63A}" presName="hierRoot1" presStyleCnt="0"/>
      <dgm:spPr/>
    </dgm:pt>
    <dgm:pt modelId="{E4434EBD-7384-45D8-9ABF-8C03BC9EBED2}" type="pres">
      <dgm:prSet presAssocID="{E2C58E7D-F465-4063-8EBA-C802AD84C63A}" presName="composite" presStyleCnt="0"/>
      <dgm:spPr/>
    </dgm:pt>
    <dgm:pt modelId="{4B072D57-521F-4E54-A018-42E8772816A5}" type="pres">
      <dgm:prSet presAssocID="{E2C58E7D-F465-4063-8EBA-C802AD84C63A}" presName="background" presStyleLbl="node0" presStyleIdx="0" presStyleCnt="1"/>
      <dgm:spPr/>
    </dgm:pt>
    <dgm:pt modelId="{419EA841-088F-4A14-A73B-0BD0C649B2BC}" type="pres">
      <dgm:prSet presAssocID="{E2C58E7D-F465-4063-8EBA-C802AD84C63A}" presName="text" presStyleLbl="fgAcc0" presStyleIdx="0" presStyleCnt="1" custScaleX="160229" custLinFactNeighborX="3035" custLinFactNeighborY="-34406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3DCC8A9B-DF79-4B7E-883D-0EB07D9E4873}" type="pres">
      <dgm:prSet presAssocID="{E2C58E7D-F465-4063-8EBA-C802AD84C63A}" presName="hierChild2" presStyleCnt="0"/>
      <dgm:spPr/>
    </dgm:pt>
    <dgm:pt modelId="{73148D41-E7F5-41D4-AA1F-1E73F18D00D8}" type="pres">
      <dgm:prSet presAssocID="{61D4BCA2-0977-4C49-A6C7-EDA0284BB2E4}" presName="Name10" presStyleLbl="parChTrans1D2" presStyleIdx="0" presStyleCnt="2"/>
      <dgm:spPr/>
      <dgm:t>
        <a:bodyPr/>
        <a:lstStyle/>
        <a:p>
          <a:endParaRPr lang="bg-BG"/>
        </a:p>
      </dgm:t>
    </dgm:pt>
    <dgm:pt modelId="{10E2FCB7-33A4-4494-8A06-91EE1261E141}" type="pres">
      <dgm:prSet presAssocID="{E51175A3-B300-421B-B90C-6855F4BC87C3}" presName="hierRoot2" presStyleCnt="0"/>
      <dgm:spPr/>
    </dgm:pt>
    <dgm:pt modelId="{CF455657-9C9B-4B9B-B431-C1B7CBA3129F}" type="pres">
      <dgm:prSet presAssocID="{E51175A3-B300-421B-B90C-6855F4BC87C3}" presName="composite2" presStyleCnt="0"/>
      <dgm:spPr/>
    </dgm:pt>
    <dgm:pt modelId="{F61EE878-14DD-44FC-8C4A-EE82BA89EE37}" type="pres">
      <dgm:prSet presAssocID="{E51175A3-B300-421B-B90C-6855F4BC87C3}" presName="background2" presStyleLbl="node2" presStyleIdx="0" presStyleCnt="2"/>
      <dgm:spPr/>
    </dgm:pt>
    <dgm:pt modelId="{AFA6229A-7BDC-4571-880A-3A236543B7F2}" type="pres">
      <dgm:prSet presAssocID="{E51175A3-B300-421B-B90C-6855F4BC87C3}" presName="text2" presStyleLbl="fgAcc2" presStyleIdx="0" presStyleCnt="2" custScaleY="25255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35594E8C-42E1-458A-812B-F31E0252C342}" type="pres">
      <dgm:prSet presAssocID="{E51175A3-B300-421B-B90C-6855F4BC87C3}" presName="hierChild3" presStyleCnt="0"/>
      <dgm:spPr/>
    </dgm:pt>
    <dgm:pt modelId="{65A72E8F-3A6F-4D32-B0D8-BA1DA2FD3EE1}" type="pres">
      <dgm:prSet presAssocID="{7C1AD3D2-DEAA-4FF8-A37A-2237D6D18558}" presName="Name10" presStyleLbl="parChTrans1D2" presStyleIdx="1" presStyleCnt="2"/>
      <dgm:spPr/>
      <dgm:t>
        <a:bodyPr/>
        <a:lstStyle/>
        <a:p>
          <a:endParaRPr lang="bg-BG"/>
        </a:p>
      </dgm:t>
    </dgm:pt>
    <dgm:pt modelId="{912FA19D-51FB-4FF0-9204-1EB760BF1AA1}" type="pres">
      <dgm:prSet presAssocID="{E04DC60E-0EC6-41BD-8152-249F054B3792}" presName="hierRoot2" presStyleCnt="0"/>
      <dgm:spPr/>
    </dgm:pt>
    <dgm:pt modelId="{3EF9EB52-E210-40BD-902A-8E134156147F}" type="pres">
      <dgm:prSet presAssocID="{E04DC60E-0EC6-41BD-8152-249F054B3792}" presName="composite2" presStyleCnt="0"/>
      <dgm:spPr/>
    </dgm:pt>
    <dgm:pt modelId="{6250F230-E1B4-4F5C-9D32-D45B0EAD842C}" type="pres">
      <dgm:prSet presAssocID="{E04DC60E-0EC6-41BD-8152-249F054B3792}" presName="background2" presStyleLbl="node2" presStyleIdx="1" presStyleCnt="2"/>
      <dgm:spPr/>
    </dgm:pt>
    <dgm:pt modelId="{929400C5-F40C-46DA-82B0-582911B92460}" type="pres">
      <dgm:prSet presAssocID="{E04DC60E-0EC6-41BD-8152-249F054B3792}" presName="text2" presStyleLbl="fgAcc2" presStyleIdx="1" presStyleCnt="2" custScaleY="250968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8F389B6-B7BB-44FA-A539-9F5ED81E2448}" type="pres">
      <dgm:prSet presAssocID="{E04DC60E-0EC6-41BD-8152-249F054B3792}" presName="hierChild3" presStyleCnt="0"/>
      <dgm:spPr/>
    </dgm:pt>
  </dgm:ptLst>
  <dgm:cxnLst>
    <dgm:cxn modelId="{8CF519BE-1659-49B7-9C16-2A5BBC2E12F0}" srcId="{7A4C5715-4186-4E97-9DE6-CAD883B1B8F1}" destId="{E2C58E7D-F465-4063-8EBA-C802AD84C63A}" srcOrd="0" destOrd="0" parTransId="{2FB7AFDF-4F0D-44A5-9735-04E4607E7772}" sibTransId="{DF48F3D5-B82E-4C85-A5C1-614EE60847A3}"/>
    <dgm:cxn modelId="{2B7ABD3E-95E8-4BD5-B167-0E257A7692B9}" type="presOf" srcId="{E04DC60E-0EC6-41BD-8152-249F054B3792}" destId="{929400C5-F40C-46DA-82B0-582911B92460}" srcOrd="0" destOrd="0" presId="urn:microsoft.com/office/officeart/2005/8/layout/hierarchy1"/>
    <dgm:cxn modelId="{7521D37D-2990-417B-B013-7AAC965748D9}" srcId="{E2C58E7D-F465-4063-8EBA-C802AD84C63A}" destId="{E51175A3-B300-421B-B90C-6855F4BC87C3}" srcOrd="0" destOrd="0" parTransId="{61D4BCA2-0977-4C49-A6C7-EDA0284BB2E4}" sibTransId="{BEC37F32-4A68-4ABD-BF15-917D48FCBA9C}"/>
    <dgm:cxn modelId="{26675E90-CC4A-4D27-821C-D7783FF1061B}" type="presOf" srcId="{E51175A3-B300-421B-B90C-6855F4BC87C3}" destId="{AFA6229A-7BDC-4571-880A-3A236543B7F2}" srcOrd="0" destOrd="0" presId="urn:microsoft.com/office/officeart/2005/8/layout/hierarchy1"/>
    <dgm:cxn modelId="{807FB452-96CD-4EAD-A089-D1488699ED8C}" type="presOf" srcId="{7C1AD3D2-DEAA-4FF8-A37A-2237D6D18558}" destId="{65A72E8F-3A6F-4D32-B0D8-BA1DA2FD3EE1}" srcOrd="0" destOrd="0" presId="urn:microsoft.com/office/officeart/2005/8/layout/hierarchy1"/>
    <dgm:cxn modelId="{CD4A85DE-C798-4D1C-95E4-8C3E9C517843}" srcId="{E2C58E7D-F465-4063-8EBA-C802AD84C63A}" destId="{E04DC60E-0EC6-41BD-8152-249F054B3792}" srcOrd="1" destOrd="0" parTransId="{7C1AD3D2-DEAA-4FF8-A37A-2237D6D18558}" sibTransId="{A5820A66-38B2-491C-959D-A16F8CE17A5F}"/>
    <dgm:cxn modelId="{3E8E8913-82D2-4386-AFC6-0C01FDA55D00}" type="presOf" srcId="{E2C58E7D-F465-4063-8EBA-C802AD84C63A}" destId="{419EA841-088F-4A14-A73B-0BD0C649B2BC}" srcOrd="0" destOrd="0" presId="urn:microsoft.com/office/officeart/2005/8/layout/hierarchy1"/>
    <dgm:cxn modelId="{6991B80F-1616-4D3C-82C7-5D5BF07809AE}" type="presOf" srcId="{61D4BCA2-0977-4C49-A6C7-EDA0284BB2E4}" destId="{73148D41-E7F5-41D4-AA1F-1E73F18D00D8}" srcOrd="0" destOrd="0" presId="urn:microsoft.com/office/officeart/2005/8/layout/hierarchy1"/>
    <dgm:cxn modelId="{89E02509-4F69-4C88-99E3-C820D51D5789}" type="presOf" srcId="{7A4C5715-4186-4E97-9DE6-CAD883B1B8F1}" destId="{3651494C-4D82-43EC-9CC4-A0EB3898753E}" srcOrd="0" destOrd="0" presId="urn:microsoft.com/office/officeart/2005/8/layout/hierarchy1"/>
    <dgm:cxn modelId="{C6735E5E-409C-495B-8FB3-8CBEB0F01002}" type="presParOf" srcId="{3651494C-4D82-43EC-9CC4-A0EB3898753E}" destId="{42ACD148-AC48-4B48-96B3-C07E1EB7E09E}" srcOrd="0" destOrd="0" presId="urn:microsoft.com/office/officeart/2005/8/layout/hierarchy1"/>
    <dgm:cxn modelId="{79DD04CF-D199-4A07-9096-EEAB328574C2}" type="presParOf" srcId="{42ACD148-AC48-4B48-96B3-C07E1EB7E09E}" destId="{E4434EBD-7384-45D8-9ABF-8C03BC9EBED2}" srcOrd="0" destOrd="0" presId="urn:microsoft.com/office/officeart/2005/8/layout/hierarchy1"/>
    <dgm:cxn modelId="{46CCBD62-73E9-4BF3-875C-6C109679E6A2}" type="presParOf" srcId="{E4434EBD-7384-45D8-9ABF-8C03BC9EBED2}" destId="{4B072D57-521F-4E54-A018-42E8772816A5}" srcOrd="0" destOrd="0" presId="urn:microsoft.com/office/officeart/2005/8/layout/hierarchy1"/>
    <dgm:cxn modelId="{D2A1693A-EF55-4E43-9F60-C817050FF043}" type="presParOf" srcId="{E4434EBD-7384-45D8-9ABF-8C03BC9EBED2}" destId="{419EA841-088F-4A14-A73B-0BD0C649B2BC}" srcOrd="1" destOrd="0" presId="urn:microsoft.com/office/officeart/2005/8/layout/hierarchy1"/>
    <dgm:cxn modelId="{94E4911D-A25F-42B0-8B82-B249A05C2322}" type="presParOf" srcId="{42ACD148-AC48-4B48-96B3-C07E1EB7E09E}" destId="{3DCC8A9B-DF79-4B7E-883D-0EB07D9E4873}" srcOrd="1" destOrd="0" presId="urn:microsoft.com/office/officeart/2005/8/layout/hierarchy1"/>
    <dgm:cxn modelId="{4AB86322-8149-4E3F-923F-EC59692B4E63}" type="presParOf" srcId="{3DCC8A9B-DF79-4B7E-883D-0EB07D9E4873}" destId="{73148D41-E7F5-41D4-AA1F-1E73F18D00D8}" srcOrd="0" destOrd="0" presId="urn:microsoft.com/office/officeart/2005/8/layout/hierarchy1"/>
    <dgm:cxn modelId="{C56C66FB-FC33-49B2-AB2F-BA50047BCAE9}" type="presParOf" srcId="{3DCC8A9B-DF79-4B7E-883D-0EB07D9E4873}" destId="{10E2FCB7-33A4-4494-8A06-91EE1261E141}" srcOrd="1" destOrd="0" presId="urn:microsoft.com/office/officeart/2005/8/layout/hierarchy1"/>
    <dgm:cxn modelId="{79A2CC1F-CC25-4445-B1BC-DE7D7873444F}" type="presParOf" srcId="{10E2FCB7-33A4-4494-8A06-91EE1261E141}" destId="{CF455657-9C9B-4B9B-B431-C1B7CBA3129F}" srcOrd="0" destOrd="0" presId="urn:microsoft.com/office/officeart/2005/8/layout/hierarchy1"/>
    <dgm:cxn modelId="{CC85A2C4-62F2-4B38-8836-74D4C7F01994}" type="presParOf" srcId="{CF455657-9C9B-4B9B-B431-C1B7CBA3129F}" destId="{F61EE878-14DD-44FC-8C4A-EE82BA89EE37}" srcOrd="0" destOrd="0" presId="urn:microsoft.com/office/officeart/2005/8/layout/hierarchy1"/>
    <dgm:cxn modelId="{CD115EEC-A12D-4C6E-B52F-7BA0F931B1EB}" type="presParOf" srcId="{CF455657-9C9B-4B9B-B431-C1B7CBA3129F}" destId="{AFA6229A-7BDC-4571-880A-3A236543B7F2}" srcOrd="1" destOrd="0" presId="urn:microsoft.com/office/officeart/2005/8/layout/hierarchy1"/>
    <dgm:cxn modelId="{9C2786E8-EF76-46F6-BA09-C19B0F866940}" type="presParOf" srcId="{10E2FCB7-33A4-4494-8A06-91EE1261E141}" destId="{35594E8C-42E1-458A-812B-F31E0252C342}" srcOrd="1" destOrd="0" presId="urn:microsoft.com/office/officeart/2005/8/layout/hierarchy1"/>
    <dgm:cxn modelId="{B74A6483-BA50-402C-9E0E-2FC9A6718838}" type="presParOf" srcId="{3DCC8A9B-DF79-4B7E-883D-0EB07D9E4873}" destId="{65A72E8F-3A6F-4D32-B0D8-BA1DA2FD3EE1}" srcOrd="2" destOrd="0" presId="urn:microsoft.com/office/officeart/2005/8/layout/hierarchy1"/>
    <dgm:cxn modelId="{FA81FB99-B2CF-4D67-A68F-A5DDE5B73DC4}" type="presParOf" srcId="{3DCC8A9B-DF79-4B7E-883D-0EB07D9E4873}" destId="{912FA19D-51FB-4FF0-9204-1EB760BF1AA1}" srcOrd="3" destOrd="0" presId="urn:microsoft.com/office/officeart/2005/8/layout/hierarchy1"/>
    <dgm:cxn modelId="{DDD81B7B-9DE3-4708-BF6B-6E217CB19886}" type="presParOf" srcId="{912FA19D-51FB-4FF0-9204-1EB760BF1AA1}" destId="{3EF9EB52-E210-40BD-902A-8E134156147F}" srcOrd="0" destOrd="0" presId="urn:microsoft.com/office/officeart/2005/8/layout/hierarchy1"/>
    <dgm:cxn modelId="{DC0A428B-4C6A-4096-AC0C-EED6849C34C8}" type="presParOf" srcId="{3EF9EB52-E210-40BD-902A-8E134156147F}" destId="{6250F230-E1B4-4F5C-9D32-D45B0EAD842C}" srcOrd="0" destOrd="0" presId="urn:microsoft.com/office/officeart/2005/8/layout/hierarchy1"/>
    <dgm:cxn modelId="{A03D265A-2293-409A-82D7-F8E36AB0295A}" type="presParOf" srcId="{3EF9EB52-E210-40BD-902A-8E134156147F}" destId="{929400C5-F40C-46DA-82B0-582911B92460}" srcOrd="1" destOrd="0" presId="urn:microsoft.com/office/officeart/2005/8/layout/hierarchy1"/>
    <dgm:cxn modelId="{77B7A25F-6D3F-4E9F-AA98-3B725668E8A0}" type="presParOf" srcId="{912FA19D-51FB-4FF0-9204-1EB760BF1AA1}" destId="{E8F389B6-B7BB-44FA-A539-9F5ED81E24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4C5715-4186-4E97-9DE6-CAD883B1B8F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E2C58E7D-F465-4063-8EBA-C802AD84C63A}">
      <dgm:prSet phldrT="[Text]"/>
      <dgm:spPr/>
      <dgm:t>
        <a:bodyPr/>
        <a:lstStyle/>
        <a:p>
          <a:r>
            <a:rPr lang="bg-BG" smtClean="0"/>
            <a:t>СТОЙНОСТНО-БАЗИРАН ПОДХОД</a:t>
          </a:r>
          <a:endParaRPr lang="bg-BG"/>
        </a:p>
      </dgm:t>
    </dgm:pt>
    <dgm:pt modelId="{2FB7AFDF-4F0D-44A5-9735-04E4607E7772}" type="parTrans" cxnId="{8CF519BE-1659-49B7-9C16-2A5BBC2E12F0}">
      <dgm:prSet/>
      <dgm:spPr/>
      <dgm:t>
        <a:bodyPr/>
        <a:lstStyle/>
        <a:p>
          <a:endParaRPr lang="bg-BG"/>
        </a:p>
      </dgm:t>
    </dgm:pt>
    <dgm:pt modelId="{DF48F3D5-B82E-4C85-A5C1-614EE60847A3}" type="sibTrans" cxnId="{8CF519BE-1659-49B7-9C16-2A5BBC2E12F0}">
      <dgm:prSet/>
      <dgm:spPr/>
      <dgm:t>
        <a:bodyPr/>
        <a:lstStyle/>
        <a:p>
          <a:endParaRPr lang="bg-BG"/>
        </a:p>
      </dgm:t>
    </dgm:pt>
    <dgm:pt modelId="{E51175A3-B300-421B-B90C-6855F4BC87C3}">
      <dgm:prSet phldrT="[Text]" custT="1"/>
      <dgm:spPr/>
      <dgm:t>
        <a:bodyPr/>
        <a:lstStyle/>
        <a:p>
          <a:r>
            <a:rPr lang="en-US" sz="2100" b="1" smtClean="0"/>
            <a:t>ROIC&lt;WACC ROE&lt;</a:t>
          </a:r>
          <a:r>
            <a:rPr lang="en-US" sz="2800" b="1" smtClean="0"/>
            <a:t>r</a:t>
          </a:r>
          <a:r>
            <a:rPr lang="en-US" sz="1600" b="1" smtClean="0"/>
            <a:t>E</a:t>
          </a:r>
          <a:r>
            <a:rPr lang="bg-BG" sz="1600" b="1" smtClean="0"/>
            <a:t> </a:t>
          </a:r>
          <a:r>
            <a:rPr lang="bg-BG" sz="2400" b="1" smtClean="0"/>
            <a:t> </a:t>
          </a:r>
          <a:r>
            <a:rPr lang="bg-BG" sz="2400" smtClean="0"/>
            <a:t>Икономи-ческа загуба и декапита-лизация</a:t>
          </a:r>
          <a:endParaRPr lang="bg-BG" sz="1600"/>
        </a:p>
      </dgm:t>
    </dgm:pt>
    <dgm:pt modelId="{61D4BCA2-0977-4C49-A6C7-EDA0284BB2E4}" type="parTrans" cxnId="{7521D37D-2990-417B-B013-7AAC965748D9}">
      <dgm:prSet/>
      <dgm:spPr/>
      <dgm:t>
        <a:bodyPr/>
        <a:lstStyle/>
        <a:p>
          <a:endParaRPr lang="bg-BG"/>
        </a:p>
      </dgm:t>
    </dgm:pt>
    <dgm:pt modelId="{BEC37F32-4A68-4ABD-BF15-917D48FCBA9C}" type="sibTrans" cxnId="{7521D37D-2990-417B-B013-7AAC965748D9}">
      <dgm:prSet/>
      <dgm:spPr/>
      <dgm:t>
        <a:bodyPr/>
        <a:lstStyle/>
        <a:p>
          <a:endParaRPr lang="bg-BG"/>
        </a:p>
      </dgm:t>
    </dgm:pt>
    <dgm:pt modelId="{E04DC60E-0EC6-41BD-8152-249F054B3792}">
      <dgm:prSet phldrT="[Text]" custT="1"/>
      <dgm:spPr/>
      <dgm:t>
        <a:bodyPr/>
        <a:lstStyle/>
        <a:p>
          <a:r>
            <a:rPr lang="en-US" sz="2100" b="1" smtClean="0"/>
            <a:t>ROIC&gt;WACC ROE&gt;</a:t>
          </a:r>
          <a:r>
            <a:rPr lang="en-US" sz="2800" b="1" smtClean="0"/>
            <a:t>r</a:t>
          </a:r>
          <a:r>
            <a:rPr lang="en-US" sz="1600" b="1" smtClean="0"/>
            <a:t>E</a:t>
          </a:r>
          <a:r>
            <a:rPr lang="bg-BG" sz="1600" b="1" smtClean="0"/>
            <a:t> </a:t>
          </a:r>
          <a:r>
            <a:rPr lang="bg-BG" sz="2400" b="1" smtClean="0"/>
            <a:t> </a:t>
          </a:r>
          <a:r>
            <a:rPr lang="bg-BG" sz="2400" smtClean="0"/>
            <a:t>Икономи-ческа печалба и ръст на капитала</a:t>
          </a:r>
          <a:endParaRPr lang="bg-BG" sz="1600"/>
        </a:p>
      </dgm:t>
    </dgm:pt>
    <dgm:pt modelId="{7C1AD3D2-DEAA-4FF8-A37A-2237D6D18558}" type="parTrans" cxnId="{CD4A85DE-C798-4D1C-95E4-8C3E9C517843}">
      <dgm:prSet/>
      <dgm:spPr/>
      <dgm:t>
        <a:bodyPr/>
        <a:lstStyle/>
        <a:p>
          <a:endParaRPr lang="bg-BG"/>
        </a:p>
      </dgm:t>
    </dgm:pt>
    <dgm:pt modelId="{A5820A66-38B2-491C-959D-A16F8CE17A5F}" type="sibTrans" cxnId="{CD4A85DE-C798-4D1C-95E4-8C3E9C517843}">
      <dgm:prSet/>
      <dgm:spPr/>
      <dgm:t>
        <a:bodyPr/>
        <a:lstStyle/>
        <a:p>
          <a:endParaRPr lang="bg-BG"/>
        </a:p>
      </dgm:t>
    </dgm:pt>
    <dgm:pt modelId="{3651494C-4D82-43EC-9CC4-A0EB3898753E}" type="pres">
      <dgm:prSet presAssocID="{7A4C5715-4186-4E97-9DE6-CAD883B1B8F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42ACD148-AC48-4B48-96B3-C07E1EB7E09E}" type="pres">
      <dgm:prSet presAssocID="{E2C58E7D-F465-4063-8EBA-C802AD84C63A}" presName="hierRoot1" presStyleCnt="0"/>
      <dgm:spPr/>
    </dgm:pt>
    <dgm:pt modelId="{E4434EBD-7384-45D8-9ABF-8C03BC9EBED2}" type="pres">
      <dgm:prSet presAssocID="{E2C58E7D-F465-4063-8EBA-C802AD84C63A}" presName="composite" presStyleCnt="0"/>
      <dgm:spPr/>
    </dgm:pt>
    <dgm:pt modelId="{4B072D57-521F-4E54-A018-42E8772816A5}" type="pres">
      <dgm:prSet presAssocID="{E2C58E7D-F465-4063-8EBA-C802AD84C63A}" presName="background" presStyleLbl="node0" presStyleIdx="0" presStyleCnt="1"/>
      <dgm:spPr/>
    </dgm:pt>
    <dgm:pt modelId="{419EA841-088F-4A14-A73B-0BD0C649B2BC}" type="pres">
      <dgm:prSet presAssocID="{E2C58E7D-F465-4063-8EBA-C802AD84C63A}" presName="text" presStyleLbl="fgAcc0" presStyleIdx="0" presStyleCnt="1" custScaleX="172507" custScaleY="92254" custLinFactNeighborX="1646" custLinFactNeighborY="-2835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3DCC8A9B-DF79-4B7E-883D-0EB07D9E4873}" type="pres">
      <dgm:prSet presAssocID="{E2C58E7D-F465-4063-8EBA-C802AD84C63A}" presName="hierChild2" presStyleCnt="0"/>
      <dgm:spPr/>
    </dgm:pt>
    <dgm:pt modelId="{73148D41-E7F5-41D4-AA1F-1E73F18D00D8}" type="pres">
      <dgm:prSet presAssocID="{61D4BCA2-0977-4C49-A6C7-EDA0284BB2E4}" presName="Name10" presStyleLbl="parChTrans1D2" presStyleIdx="0" presStyleCnt="2"/>
      <dgm:spPr/>
      <dgm:t>
        <a:bodyPr/>
        <a:lstStyle/>
        <a:p>
          <a:endParaRPr lang="bg-BG"/>
        </a:p>
      </dgm:t>
    </dgm:pt>
    <dgm:pt modelId="{10E2FCB7-33A4-4494-8A06-91EE1261E141}" type="pres">
      <dgm:prSet presAssocID="{E51175A3-B300-421B-B90C-6855F4BC87C3}" presName="hierRoot2" presStyleCnt="0"/>
      <dgm:spPr/>
    </dgm:pt>
    <dgm:pt modelId="{CF455657-9C9B-4B9B-B431-C1B7CBA3129F}" type="pres">
      <dgm:prSet presAssocID="{E51175A3-B300-421B-B90C-6855F4BC87C3}" presName="composite2" presStyleCnt="0"/>
      <dgm:spPr/>
    </dgm:pt>
    <dgm:pt modelId="{F61EE878-14DD-44FC-8C4A-EE82BA89EE37}" type="pres">
      <dgm:prSet presAssocID="{E51175A3-B300-421B-B90C-6855F4BC87C3}" presName="background2" presStyleLbl="node2" presStyleIdx="0" presStyleCnt="2"/>
      <dgm:spPr/>
    </dgm:pt>
    <dgm:pt modelId="{AFA6229A-7BDC-4571-880A-3A236543B7F2}" type="pres">
      <dgm:prSet presAssocID="{E51175A3-B300-421B-B90C-6855F4BC87C3}" presName="text2" presStyleLbl="fgAcc2" presStyleIdx="0" presStyleCnt="2" custScaleY="254091" custLinFactNeighborX="154" custLinFactNeighborY="5246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35594E8C-42E1-458A-812B-F31E0252C342}" type="pres">
      <dgm:prSet presAssocID="{E51175A3-B300-421B-B90C-6855F4BC87C3}" presName="hierChild3" presStyleCnt="0"/>
      <dgm:spPr/>
    </dgm:pt>
    <dgm:pt modelId="{65A72E8F-3A6F-4D32-B0D8-BA1DA2FD3EE1}" type="pres">
      <dgm:prSet presAssocID="{7C1AD3D2-DEAA-4FF8-A37A-2237D6D18558}" presName="Name10" presStyleLbl="parChTrans1D2" presStyleIdx="1" presStyleCnt="2"/>
      <dgm:spPr/>
      <dgm:t>
        <a:bodyPr/>
        <a:lstStyle/>
        <a:p>
          <a:endParaRPr lang="bg-BG"/>
        </a:p>
      </dgm:t>
    </dgm:pt>
    <dgm:pt modelId="{912FA19D-51FB-4FF0-9204-1EB760BF1AA1}" type="pres">
      <dgm:prSet presAssocID="{E04DC60E-0EC6-41BD-8152-249F054B3792}" presName="hierRoot2" presStyleCnt="0"/>
      <dgm:spPr/>
    </dgm:pt>
    <dgm:pt modelId="{3EF9EB52-E210-40BD-902A-8E134156147F}" type="pres">
      <dgm:prSet presAssocID="{E04DC60E-0EC6-41BD-8152-249F054B3792}" presName="composite2" presStyleCnt="0"/>
      <dgm:spPr/>
    </dgm:pt>
    <dgm:pt modelId="{6250F230-E1B4-4F5C-9D32-D45B0EAD842C}" type="pres">
      <dgm:prSet presAssocID="{E04DC60E-0EC6-41BD-8152-249F054B3792}" presName="background2" presStyleLbl="node2" presStyleIdx="1" presStyleCnt="2"/>
      <dgm:spPr/>
    </dgm:pt>
    <dgm:pt modelId="{929400C5-F40C-46DA-82B0-582911B92460}" type="pres">
      <dgm:prSet presAssocID="{E04DC60E-0EC6-41BD-8152-249F054B3792}" presName="text2" presStyleLbl="fgAcc2" presStyleIdx="1" presStyleCnt="2" custScaleY="254621" custLinFactNeighborX="2551" custLinFactNeighborY="5511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8F389B6-B7BB-44FA-A539-9F5ED81E2448}" type="pres">
      <dgm:prSet presAssocID="{E04DC60E-0EC6-41BD-8152-249F054B3792}" presName="hierChild3" presStyleCnt="0"/>
      <dgm:spPr/>
    </dgm:pt>
  </dgm:ptLst>
  <dgm:cxnLst>
    <dgm:cxn modelId="{8CF519BE-1659-49B7-9C16-2A5BBC2E12F0}" srcId="{7A4C5715-4186-4E97-9DE6-CAD883B1B8F1}" destId="{E2C58E7D-F465-4063-8EBA-C802AD84C63A}" srcOrd="0" destOrd="0" parTransId="{2FB7AFDF-4F0D-44A5-9735-04E4607E7772}" sibTransId="{DF48F3D5-B82E-4C85-A5C1-614EE60847A3}"/>
    <dgm:cxn modelId="{5F26AEBD-5333-41B0-B7A5-F66A51D6C639}" type="presOf" srcId="{61D4BCA2-0977-4C49-A6C7-EDA0284BB2E4}" destId="{73148D41-E7F5-41D4-AA1F-1E73F18D00D8}" srcOrd="0" destOrd="0" presId="urn:microsoft.com/office/officeart/2005/8/layout/hierarchy1"/>
    <dgm:cxn modelId="{9EBA4BA1-5ED1-41B4-8B9A-07E4A78B72C5}" type="presOf" srcId="{E51175A3-B300-421B-B90C-6855F4BC87C3}" destId="{AFA6229A-7BDC-4571-880A-3A236543B7F2}" srcOrd="0" destOrd="0" presId="urn:microsoft.com/office/officeart/2005/8/layout/hierarchy1"/>
    <dgm:cxn modelId="{7CAD65FE-0E5C-46B9-BF80-968618352A3F}" type="presOf" srcId="{7A4C5715-4186-4E97-9DE6-CAD883B1B8F1}" destId="{3651494C-4D82-43EC-9CC4-A0EB3898753E}" srcOrd="0" destOrd="0" presId="urn:microsoft.com/office/officeart/2005/8/layout/hierarchy1"/>
    <dgm:cxn modelId="{2D049284-2152-481B-8FD3-6AAC4E29B01A}" type="presOf" srcId="{E04DC60E-0EC6-41BD-8152-249F054B3792}" destId="{929400C5-F40C-46DA-82B0-582911B92460}" srcOrd="0" destOrd="0" presId="urn:microsoft.com/office/officeart/2005/8/layout/hierarchy1"/>
    <dgm:cxn modelId="{00758010-9F0F-4D03-8796-357F9CE73BEF}" type="presOf" srcId="{E2C58E7D-F465-4063-8EBA-C802AD84C63A}" destId="{419EA841-088F-4A14-A73B-0BD0C649B2BC}" srcOrd="0" destOrd="0" presId="urn:microsoft.com/office/officeart/2005/8/layout/hierarchy1"/>
    <dgm:cxn modelId="{7521D37D-2990-417B-B013-7AAC965748D9}" srcId="{E2C58E7D-F465-4063-8EBA-C802AD84C63A}" destId="{E51175A3-B300-421B-B90C-6855F4BC87C3}" srcOrd="0" destOrd="0" parTransId="{61D4BCA2-0977-4C49-A6C7-EDA0284BB2E4}" sibTransId="{BEC37F32-4A68-4ABD-BF15-917D48FCBA9C}"/>
    <dgm:cxn modelId="{CD4A85DE-C798-4D1C-95E4-8C3E9C517843}" srcId="{E2C58E7D-F465-4063-8EBA-C802AD84C63A}" destId="{E04DC60E-0EC6-41BD-8152-249F054B3792}" srcOrd="1" destOrd="0" parTransId="{7C1AD3D2-DEAA-4FF8-A37A-2237D6D18558}" sibTransId="{A5820A66-38B2-491C-959D-A16F8CE17A5F}"/>
    <dgm:cxn modelId="{296CDD20-25A0-491B-9221-F93084A173B5}" type="presOf" srcId="{7C1AD3D2-DEAA-4FF8-A37A-2237D6D18558}" destId="{65A72E8F-3A6F-4D32-B0D8-BA1DA2FD3EE1}" srcOrd="0" destOrd="0" presId="urn:microsoft.com/office/officeart/2005/8/layout/hierarchy1"/>
    <dgm:cxn modelId="{312EA222-D722-4438-B939-80E606877596}" type="presParOf" srcId="{3651494C-4D82-43EC-9CC4-A0EB3898753E}" destId="{42ACD148-AC48-4B48-96B3-C07E1EB7E09E}" srcOrd="0" destOrd="0" presId="urn:microsoft.com/office/officeart/2005/8/layout/hierarchy1"/>
    <dgm:cxn modelId="{A76EF025-95ED-4628-90EC-05D723183576}" type="presParOf" srcId="{42ACD148-AC48-4B48-96B3-C07E1EB7E09E}" destId="{E4434EBD-7384-45D8-9ABF-8C03BC9EBED2}" srcOrd="0" destOrd="0" presId="urn:microsoft.com/office/officeart/2005/8/layout/hierarchy1"/>
    <dgm:cxn modelId="{45C55799-7DF3-49C1-AE66-F2672094AB33}" type="presParOf" srcId="{E4434EBD-7384-45D8-9ABF-8C03BC9EBED2}" destId="{4B072D57-521F-4E54-A018-42E8772816A5}" srcOrd="0" destOrd="0" presId="urn:microsoft.com/office/officeart/2005/8/layout/hierarchy1"/>
    <dgm:cxn modelId="{D0D11027-8D81-45D3-BC81-7C533050D164}" type="presParOf" srcId="{E4434EBD-7384-45D8-9ABF-8C03BC9EBED2}" destId="{419EA841-088F-4A14-A73B-0BD0C649B2BC}" srcOrd="1" destOrd="0" presId="urn:microsoft.com/office/officeart/2005/8/layout/hierarchy1"/>
    <dgm:cxn modelId="{8147F998-DC95-49DB-89A8-9A4C392123F3}" type="presParOf" srcId="{42ACD148-AC48-4B48-96B3-C07E1EB7E09E}" destId="{3DCC8A9B-DF79-4B7E-883D-0EB07D9E4873}" srcOrd="1" destOrd="0" presId="urn:microsoft.com/office/officeart/2005/8/layout/hierarchy1"/>
    <dgm:cxn modelId="{30435728-21A1-46C6-A658-5A4A7CDACAEB}" type="presParOf" srcId="{3DCC8A9B-DF79-4B7E-883D-0EB07D9E4873}" destId="{73148D41-E7F5-41D4-AA1F-1E73F18D00D8}" srcOrd="0" destOrd="0" presId="urn:microsoft.com/office/officeart/2005/8/layout/hierarchy1"/>
    <dgm:cxn modelId="{D0F0E456-78EA-4F16-A99E-FAC9F6BAD125}" type="presParOf" srcId="{3DCC8A9B-DF79-4B7E-883D-0EB07D9E4873}" destId="{10E2FCB7-33A4-4494-8A06-91EE1261E141}" srcOrd="1" destOrd="0" presId="urn:microsoft.com/office/officeart/2005/8/layout/hierarchy1"/>
    <dgm:cxn modelId="{71DAAABF-E0A4-409A-90FF-74AB9F5EC518}" type="presParOf" srcId="{10E2FCB7-33A4-4494-8A06-91EE1261E141}" destId="{CF455657-9C9B-4B9B-B431-C1B7CBA3129F}" srcOrd="0" destOrd="0" presId="urn:microsoft.com/office/officeart/2005/8/layout/hierarchy1"/>
    <dgm:cxn modelId="{CF1581BC-0430-4345-8EB9-D15A6EA57E1A}" type="presParOf" srcId="{CF455657-9C9B-4B9B-B431-C1B7CBA3129F}" destId="{F61EE878-14DD-44FC-8C4A-EE82BA89EE37}" srcOrd="0" destOrd="0" presId="urn:microsoft.com/office/officeart/2005/8/layout/hierarchy1"/>
    <dgm:cxn modelId="{3B21AA67-36E4-4EB0-B4BF-38E37B6F43E8}" type="presParOf" srcId="{CF455657-9C9B-4B9B-B431-C1B7CBA3129F}" destId="{AFA6229A-7BDC-4571-880A-3A236543B7F2}" srcOrd="1" destOrd="0" presId="urn:microsoft.com/office/officeart/2005/8/layout/hierarchy1"/>
    <dgm:cxn modelId="{44D74647-A8BA-4B08-A54B-F5287578F6B2}" type="presParOf" srcId="{10E2FCB7-33A4-4494-8A06-91EE1261E141}" destId="{35594E8C-42E1-458A-812B-F31E0252C342}" srcOrd="1" destOrd="0" presId="urn:microsoft.com/office/officeart/2005/8/layout/hierarchy1"/>
    <dgm:cxn modelId="{02DD8781-578D-48EE-B947-27154EED3E28}" type="presParOf" srcId="{3DCC8A9B-DF79-4B7E-883D-0EB07D9E4873}" destId="{65A72E8F-3A6F-4D32-B0D8-BA1DA2FD3EE1}" srcOrd="2" destOrd="0" presId="urn:microsoft.com/office/officeart/2005/8/layout/hierarchy1"/>
    <dgm:cxn modelId="{072A03C4-4E10-465C-9D7F-EB886171D0E1}" type="presParOf" srcId="{3DCC8A9B-DF79-4B7E-883D-0EB07D9E4873}" destId="{912FA19D-51FB-4FF0-9204-1EB760BF1AA1}" srcOrd="3" destOrd="0" presId="urn:microsoft.com/office/officeart/2005/8/layout/hierarchy1"/>
    <dgm:cxn modelId="{5265D920-68E4-45D4-BE35-EA10A24BAF54}" type="presParOf" srcId="{912FA19D-51FB-4FF0-9204-1EB760BF1AA1}" destId="{3EF9EB52-E210-40BD-902A-8E134156147F}" srcOrd="0" destOrd="0" presId="urn:microsoft.com/office/officeart/2005/8/layout/hierarchy1"/>
    <dgm:cxn modelId="{4591142E-6B6D-4C16-97DC-B1FA68BCD1CF}" type="presParOf" srcId="{3EF9EB52-E210-40BD-902A-8E134156147F}" destId="{6250F230-E1B4-4F5C-9D32-D45B0EAD842C}" srcOrd="0" destOrd="0" presId="urn:microsoft.com/office/officeart/2005/8/layout/hierarchy1"/>
    <dgm:cxn modelId="{19D3ECF9-3CA4-4FBA-9BE1-22D208FBE36E}" type="presParOf" srcId="{3EF9EB52-E210-40BD-902A-8E134156147F}" destId="{929400C5-F40C-46DA-82B0-582911B92460}" srcOrd="1" destOrd="0" presId="urn:microsoft.com/office/officeart/2005/8/layout/hierarchy1"/>
    <dgm:cxn modelId="{33C1BCC3-A0AF-458E-8540-B0FDBFE51B29}" type="presParOf" srcId="{912FA19D-51FB-4FF0-9204-1EB760BF1AA1}" destId="{E8F389B6-B7BB-44FA-A539-9F5ED81E24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A8FD4-D8AE-44CE-8106-8172D95C3A14}">
      <dsp:nvSpPr>
        <dsp:cNvPr id="0" name=""/>
        <dsp:cNvSpPr/>
      </dsp:nvSpPr>
      <dsp:spPr>
        <a:xfrm>
          <a:off x="4384030" y="2151218"/>
          <a:ext cx="2067669" cy="984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582"/>
              </a:lnTo>
              <a:lnTo>
                <a:pt x="2067669" y="670582"/>
              </a:lnTo>
              <a:lnTo>
                <a:pt x="2067669" y="9840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92EA9-02FC-416C-8D7F-73B2E7F8B94C}">
      <dsp:nvSpPr>
        <dsp:cNvPr id="0" name=""/>
        <dsp:cNvSpPr/>
      </dsp:nvSpPr>
      <dsp:spPr>
        <a:xfrm>
          <a:off x="2316360" y="2151218"/>
          <a:ext cx="2067669" cy="984022"/>
        </a:xfrm>
        <a:custGeom>
          <a:avLst/>
          <a:gdLst/>
          <a:ahLst/>
          <a:cxnLst/>
          <a:rect l="0" t="0" r="0" b="0"/>
          <a:pathLst>
            <a:path>
              <a:moveTo>
                <a:pt x="2067669" y="0"/>
              </a:moveTo>
              <a:lnTo>
                <a:pt x="2067669" y="670582"/>
              </a:lnTo>
              <a:lnTo>
                <a:pt x="0" y="670582"/>
              </a:lnTo>
              <a:lnTo>
                <a:pt x="0" y="9840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448E6-9C8D-4CA1-8376-01CC1988C28B}">
      <dsp:nvSpPr>
        <dsp:cNvPr id="0" name=""/>
        <dsp:cNvSpPr/>
      </dsp:nvSpPr>
      <dsp:spPr>
        <a:xfrm>
          <a:off x="2692300" y="2722"/>
          <a:ext cx="3383458" cy="2148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3226B-E794-4989-A268-019EB8BC27B8}">
      <dsp:nvSpPr>
        <dsp:cNvPr id="0" name=""/>
        <dsp:cNvSpPr/>
      </dsp:nvSpPr>
      <dsp:spPr>
        <a:xfrm>
          <a:off x="3068240" y="359864"/>
          <a:ext cx="3383458" cy="2148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/>
            <a:t>Стойностно-базирани подходи и модели</a:t>
          </a:r>
        </a:p>
      </dsp:txBody>
      <dsp:txXfrm>
        <a:off x="3131167" y="422791"/>
        <a:ext cx="3257604" cy="2022642"/>
      </dsp:txXfrm>
    </dsp:sp>
    <dsp:sp modelId="{537133F1-6AF4-41E5-900E-8C0C9F4968E9}">
      <dsp:nvSpPr>
        <dsp:cNvPr id="0" name=""/>
        <dsp:cNvSpPr/>
      </dsp:nvSpPr>
      <dsp:spPr>
        <a:xfrm>
          <a:off x="624631" y="3135240"/>
          <a:ext cx="3383458" cy="2148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470AB-F392-4D75-9EBA-80510E98AD6C}">
      <dsp:nvSpPr>
        <dsp:cNvPr id="0" name=""/>
        <dsp:cNvSpPr/>
      </dsp:nvSpPr>
      <dsp:spPr>
        <a:xfrm>
          <a:off x="1000571" y="3492383"/>
          <a:ext cx="3383458" cy="2148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/>
            <a:t>Модели за измерване на добавената стойност или възвръщаемостта през даден период</a:t>
          </a:r>
        </a:p>
      </dsp:txBody>
      <dsp:txXfrm>
        <a:off x="1063498" y="3555310"/>
        <a:ext cx="3257604" cy="2022642"/>
      </dsp:txXfrm>
    </dsp:sp>
    <dsp:sp modelId="{ED9007BF-2245-4A24-89C5-C20E8D9BBBFF}">
      <dsp:nvSpPr>
        <dsp:cNvPr id="0" name=""/>
        <dsp:cNvSpPr/>
      </dsp:nvSpPr>
      <dsp:spPr>
        <a:xfrm>
          <a:off x="4759969" y="3135240"/>
          <a:ext cx="3383458" cy="2148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FF82AE-C519-437D-84D1-6A77B18CCDAF}">
      <dsp:nvSpPr>
        <dsp:cNvPr id="0" name=""/>
        <dsp:cNvSpPr/>
      </dsp:nvSpPr>
      <dsp:spPr>
        <a:xfrm>
          <a:off x="5135909" y="3492383"/>
          <a:ext cx="3383458" cy="2148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/>
            <a:t>Подходи и модели за определяне стойността на предприятието към даден момент</a:t>
          </a:r>
        </a:p>
      </dsp:txBody>
      <dsp:txXfrm>
        <a:off x="5198836" y="3555310"/>
        <a:ext cx="3257604" cy="20226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7A167-29EB-43D2-8BF8-6FF2E8515630}">
      <dsp:nvSpPr>
        <dsp:cNvPr id="0" name=""/>
        <dsp:cNvSpPr/>
      </dsp:nvSpPr>
      <dsp:spPr>
        <a:xfrm>
          <a:off x="7349202" y="4093845"/>
          <a:ext cx="91440" cy="7304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04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5FF37B-D186-4185-A4FD-3F75DB647488}">
      <dsp:nvSpPr>
        <dsp:cNvPr id="0" name=""/>
        <dsp:cNvSpPr/>
      </dsp:nvSpPr>
      <dsp:spPr>
        <a:xfrm>
          <a:off x="4325332" y="1768630"/>
          <a:ext cx="3069590" cy="730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62"/>
              </a:lnTo>
              <a:lnTo>
                <a:pt x="3069590" y="497762"/>
              </a:lnTo>
              <a:lnTo>
                <a:pt x="3069590" y="7304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5259E-4CA8-45D4-89EF-2A3CFE1DEB28}">
      <dsp:nvSpPr>
        <dsp:cNvPr id="0" name=""/>
        <dsp:cNvSpPr/>
      </dsp:nvSpPr>
      <dsp:spPr>
        <a:xfrm>
          <a:off x="4279612" y="4093845"/>
          <a:ext cx="91440" cy="7304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04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7E495-EF2F-4D7E-98FA-0BBB6A899A3E}">
      <dsp:nvSpPr>
        <dsp:cNvPr id="0" name=""/>
        <dsp:cNvSpPr/>
      </dsp:nvSpPr>
      <dsp:spPr>
        <a:xfrm>
          <a:off x="4279612" y="1768630"/>
          <a:ext cx="91440" cy="7304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04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A391EB-849E-4887-A73C-CA70B77B6018}">
      <dsp:nvSpPr>
        <dsp:cNvPr id="0" name=""/>
        <dsp:cNvSpPr/>
      </dsp:nvSpPr>
      <dsp:spPr>
        <a:xfrm>
          <a:off x="1210021" y="4093845"/>
          <a:ext cx="91440" cy="7304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04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28B68-DC00-4751-B704-342921EC30B5}">
      <dsp:nvSpPr>
        <dsp:cNvPr id="0" name=""/>
        <dsp:cNvSpPr/>
      </dsp:nvSpPr>
      <dsp:spPr>
        <a:xfrm>
          <a:off x="1255741" y="1768630"/>
          <a:ext cx="3069590" cy="730423"/>
        </a:xfrm>
        <a:custGeom>
          <a:avLst/>
          <a:gdLst/>
          <a:ahLst/>
          <a:cxnLst/>
          <a:rect l="0" t="0" r="0" b="0"/>
          <a:pathLst>
            <a:path>
              <a:moveTo>
                <a:pt x="3069590" y="0"/>
              </a:moveTo>
              <a:lnTo>
                <a:pt x="3069590" y="497762"/>
              </a:lnTo>
              <a:lnTo>
                <a:pt x="0" y="497762"/>
              </a:lnTo>
              <a:lnTo>
                <a:pt x="0" y="7304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448E6-9C8D-4CA1-8376-01CC1988C28B}">
      <dsp:nvSpPr>
        <dsp:cNvPr id="0" name=""/>
        <dsp:cNvSpPr/>
      </dsp:nvSpPr>
      <dsp:spPr>
        <a:xfrm>
          <a:off x="3069590" y="173838"/>
          <a:ext cx="2511483" cy="1594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3226B-E794-4989-A268-019EB8BC27B8}">
      <dsp:nvSpPr>
        <dsp:cNvPr id="0" name=""/>
        <dsp:cNvSpPr/>
      </dsp:nvSpPr>
      <dsp:spPr>
        <a:xfrm>
          <a:off x="3348644" y="438939"/>
          <a:ext cx="2511483" cy="15947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/>
            <a:t>Модели за измерване на добавената стойност или възвръщаемостта през даден период</a:t>
          </a:r>
        </a:p>
      </dsp:txBody>
      <dsp:txXfrm>
        <a:off x="3395354" y="485649"/>
        <a:ext cx="2418063" cy="1501371"/>
      </dsp:txXfrm>
    </dsp:sp>
    <dsp:sp modelId="{030A40D0-3B74-4D7C-940C-24946B3E3F9A}">
      <dsp:nvSpPr>
        <dsp:cNvPr id="0" name=""/>
        <dsp:cNvSpPr/>
      </dsp:nvSpPr>
      <dsp:spPr>
        <a:xfrm>
          <a:off x="0" y="2499053"/>
          <a:ext cx="2511483" cy="1594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C82A6-C102-4AC5-8BF5-3AB4E000C1C3}">
      <dsp:nvSpPr>
        <dsp:cNvPr id="0" name=""/>
        <dsp:cNvSpPr/>
      </dsp:nvSpPr>
      <dsp:spPr>
        <a:xfrm>
          <a:off x="279053" y="2764154"/>
          <a:ext cx="2511483" cy="15947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/>
            <a:t>Модели, базирани на икономическата печалба</a:t>
          </a:r>
        </a:p>
      </dsp:txBody>
      <dsp:txXfrm>
        <a:off x="325763" y="2810864"/>
        <a:ext cx="2418063" cy="1501371"/>
      </dsp:txXfrm>
    </dsp:sp>
    <dsp:sp modelId="{4ADDFA79-FD20-46F2-BA52-9DA5E62A0868}">
      <dsp:nvSpPr>
        <dsp:cNvPr id="0" name=""/>
        <dsp:cNvSpPr/>
      </dsp:nvSpPr>
      <dsp:spPr>
        <a:xfrm>
          <a:off x="0" y="4824268"/>
          <a:ext cx="2511483" cy="1594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F9AAA-19F0-40F4-A2F9-C3E3C317AB82}">
      <dsp:nvSpPr>
        <dsp:cNvPr id="0" name=""/>
        <dsp:cNvSpPr/>
      </dsp:nvSpPr>
      <dsp:spPr>
        <a:xfrm>
          <a:off x="279053" y="5089369"/>
          <a:ext cx="2511483" cy="15947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ReOI, RE, EVA</a:t>
          </a:r>
          <a:endParaRPr lang="bg-BG" sz="1800" kern="1200"/>
        </a:p>
      </dsp:txBody>
      <dsp:txXfrm>
        <a:off x="325763" y="5136079"/>
        <a:ext cx="2418063" cy="1501371"/>
      </dsp:txXfrm>
    </dsp:sp>
    <dsp:sp modelId="{1BAD3CB8-6B0B-45CE-813A-B7B305660851}">
      <dsp:nvSpPr>
        <dsp:cNvPr id="0" name=""/>
        <dsp:cNvSpPr/>
      </dsp:nvSpPr>
      <dsp:spPr>
        <a:xfrm>
          <a:off x="3069590" y="2499053"/>
          <a:ext cx="2511483" cy="1594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155A6-5EB1-48AA-ACEE-1FB9362EA539}">
      <dsp:nvSpPr>
        <dsp:cNvPr id="0" name=""/>
        <dsp:cNvSpPr/>
      </dsp:nvSpPr>
      <dsp:spPr>
        <a:xfrm>
          <a:off x="3348644" y="2764154"/>
          <a:ext cx="2511483" cy="15947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/>
            <a:t>Модели, базирани на паричните потоци</a:t>
          </a:r>
        </a:p>
      </dsp:txBody>
      <dsp:txXfrm>
        <a:off x="3395354" y="2810864"/>
        <a:ext cx="2418063" cy="1501371"/>
      </dsp:txXfrm>
    </dsp:sp>
    <dsp:sp modelId="{811D12E5-5244-4350-A069-C27DE8E8234E}">
      <dsp:nvSpPr>
        <dsp:cNvPr id="0" name=""/>
        <dsp:cNvSpPr/>
      </dsp:nvSpPr>
      <dsp:spPr>
        <a:xfrm>
          <a:off x="3069590" y="4824268"/>
          <a:ext cx="2511483" cy="1594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29C5C-A89F-4512-A6CC-61C6983E625B}">
      <dsp:nvSpPr>
        <dsp:cNvPr id="0" name=""/>
        <dsp:cNvSpPr/>
      </dsp:nvSpPr>
      <dsp:spPr>
        <a:xfrm>
          <a:off x="3348644" y="5089369"/>
          <a:ext cx="2511483" cy="15947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CFROI, CVA, SVA</a:t>
          </a:r>
          <a:endParaRPr lang="bg-BG" sz="1800" kern="1200"/>
        </a:p>
      </dsp:txBody>
      <dsp:txXfrm>
        <a:off x="3395354" y="5136079"/>
        <a:ext cx="2418063" cy="1501371"/>
      </dsp:txXfrm>
    </dsp:sp>
    <dsp:sp modelId="{4BB2F61E-D385-49A0-900B-0D296B0790DA}">
      <dsp:nvSpPr>
        <dsp:cNvPr id="0" name=""/>
        <dsp:cNvSpPr/>
      </dsp:nvSpPr>
      <dsp:spPr>
        <a:xfrm>
          <a:off x="6139181" y="2499053"/>
          <a:ext cx="2511483" cy="1594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3451C6-ADD7-4D28-AB1C-0AFA6B71ED0A}">
      <dsp:nvSpPr>
        <dsp:cNvPr id="0" name=""/>
        <dsp:cNvSpPr/>
      </dsp:nvSpPr>
      <dsp:spPr>
        <a:xfrm>
          <a:off x="6418234" y="2764154"/>
          <a:ext cx="2511483" cy="15947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/>
            <a:t>Модели, базирани на сравнителна или пазарна оценка</a:t>
          </a:r>
        </a:p>
      </dsp:txBody>
      <dsp:txXfrm>
        <a:off x="6464944" y="2810864"/>
        <a:ext cx="2418063" cy="1501371"/>
      </dsp:txXfrm>
    </dsp:sp>
    <dsp:sp modelId="{8D9A22DD-8DA7-43BC-BE11-E14C74CA7C10}">
      <dsp:nvSpPr>
        <dsp:cNvPr id="0" name=""/>
        <dsp:cNvSpPr/>
      </dsp:nvSpPr>
      <dsp:spPr>
        <a:xfrm>
          <a:off x="6139181" y="4824268"/>
          <a:ext cx="2511483" cy="1594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EFB13-463D-4F05-B057-ED58F06546CB}">
      <dsp:nvSpPr>
        <dsp:cNvPr id="0" name=""/>
        <dsp:cNvSpPr/>
      </dsp:nvSpPr>
      <dsp:spPr>
        <a:xfrm>
          <a:off x="6418234" y="5089369"/>
          <a:ext cx="2511483" cy="15947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MVA, SVA(2), TSR</a:t>
          </a:r>
          <a:endParaRPr lang="bg-BG" sz="1800" kern="1200"/>
        </a:p>
      </dsp:txBody>
      <dsp:txXfrm>
        <a:off x="6464944" y="5136079"/>
        <a:ext cx="2418063" cy="15013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457DA-2C5F-4702-B109-1F9628A4A063}">
      <dsp:nvSpPr>
        <dsp:cNvPr id="0" name=""/>
        <dsp:cNvSpPr/>
      </dsp:nvSpPr>
      <dsp:spPr>
        <a:xfrm>
          <a:off x="7451645" y="3914208"/>
          <a:ext cx="91440" cy="7292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9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587D65-43D3-4303-A91F-D5D6D186220C}">
      <dsp:nvSpPr>
        <dsp:cNvPr id="0" name=""/>
        <dsp:cNvSpPr/>
      </dsp:nvSpPr>
      <dsp:spPr>
        <a:xfrm>
          <a:off x="4432696" y="1592721"/>
          <a:ext cx="3064668" cy="729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963"/>
              </a:lnTo>
              <a:lnTo>
                <a:pt x="3064668" y="496963"/>
              </a:lnTo>
              <a:lnTo>
                <a:pt x="3064668" y="7292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3B029-0E1D-4A28-AF2C-D22D4AA558DC}">
      <dsp:nvSpPr>
        <dsp:cNvPr id="0" name=""/>
        <dsp:cNvSpPr/>
      </dsp:nvSpPr>
      <dsp:spPr>
        <a:xfrm>
          <a:off x="4386976" y="3914208"/>
          <a:ext cx="91440" cy="7292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9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F5177-D908-4EDD-A704-82AC7CC8E327}">
      <dsp:nvSpPr>
        <dsp:cNvPr id="0" name=""/>
        <dsp:cNvSpPr/>
      </dsp:nvSpPr>
      <dsp:spPr>
        <a:xfrm>
          <a:off x="4386976" y="1592721"/>
          <a:ext cx="91440" cy="7292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92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C5FF9-8EFB-446B-A8E8-139068AB3B5F}">
      <dsp:nvSpPr>
        <dsp:cNvPr id="0" name=""/>
        <dsp:cNvSpPr/>
      </dsp:nvSpPr>
      <dsp:spPr>
        <a:xfrm>
          <a:off x="1322308" y="3914208"/>
          <a:ext cx="91440" cy="7292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9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BEABA-0755-4AA4-81DB-2DC620103C89}">
      <dsp:nvSpPr>
        <dsp:cNvPr id="0" name=""/>
        <dsp:cNvSpPr/>
      </dsp:nvSpPr>
      <dsp:spPr>
        <a:xfrm>
          <a:off x="1368028" y="1592721"/>
          <a:ext cx="3064668" cy="729251"/>
        </a:xfrm>
        <a:custGeom>
          <a:avLst/>
          <a:gdLst/>
          <a:ahLst/>
          <a:cxnLst/>
          <a:rect l="0" t="0" r="0" b="0"/>
          <a:pathLst>
            <a:path>
              <a:moveTo>
                <a:pt x="3064668" y="0"/>
              </a:moveTo>
              <a:lnTo>
                <a:pt x="3064668" y="496963"/>
              </a:lnTo>
              <a:lnTo>
                <a:pt x="0" y="496963"/>
              </a:lnTo>
              <a:lnTo>
                <a:pt x="0" y="7292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165307-02C1-45C3-BC90-5D5A920E5C56}">
      <dsp:nvSpPr>
        <dsp:cNvPr id="0" name=""/>
        <dsp:cNvSpPr/>
      </dsp:nvSpPr>
      <dsp:spPr>
        <a:xfrm>
          <a:off x="3178968" y="487"/>
          <a:ext cx="2507456" cy="1592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EFBA8-9486-4F2D-AF4F-9CC9F1247FC8}">
      <dsp:nvSpPr>
        <dsp:cNvPr id="0" name=""/>
        <dsp:cNvSpPr/>
      </dsp:nvSpPr>
      <dsp:spPr>
        <a:xfrm>
          <a:off x="3457575" y="265163"/>
          <a:ext cx="2507456" cy="15922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/>
            <a:t>Подходи и модели за определяне стойността на предприятието към даден момент</a:t>
          </a:r>
        </a:p>
      </dsp:txBody>
      <dsp:txXfrm>
        <a:off x="3504210" y="311798"/>
        <a:ext cx="2414186" cy="1498964"/>
      </dsp:txXfrm>
    </dsp:sp>
    <dsp:sp modelId="{61C8B543-228D-4025-A3BD-9E6E567013ED}">
      <dsp:nvSpPr>
        <dsp:cNvPr id="0" name=""/>
        <dsp:cNvSpPr/>
      </dsp:nvSpPr>
      <dsp:spPr>
        <a:xfrm>
          <a:off x="114300" y="2321973"/>
          <a:ext cx="2507456" cy="1592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E781C-34C7-4EA5-9E17-15406524E1B4}">
      <dsp:nvSpPr>
        <dsp:cNvPr id="0" name=""/>
        <dsp:cNvSpPr/>
      </dsp:nvSpPr>
      <dsp:spPr>
        <a:xfrm>
          <a:off x="392906" y="2586649"/>
          <a:ext cx="2507456" cy="15922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/>
            <a:t>Модели, базирани на доходността</a:t>
          </a:r>
        </a:p>
      </dsp:txBody>
      <dsp:txXfrm>
        <a:off x="439541" y="2633284"/>
        <a:ext cx="2414186" cy="1498964"/>
      </dsp:txXfrm>
    </dsp:sp>
    <dsp:sp modelId="{6A337E4A-93A3-4388-923A-12126AB08600}">
      <dsp:nvSpPr>
        <dsp:cNvPr id="0" name=""/>
        <dsp:cNvSpPr/>
      </dsp:nvSpPr>
      <dsp:spPr>
        <a:xfrm>
          <a:off x="114300" y="4643460"/>
          <a:ext cx="2507456" cy="1592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54975-7D0F-4B5F-9F0C-EC442EC9E72E}">
      <dsp:nvSpPr>
        <dsp:cNvPr id="0" name=""/>
        <dsp:cNvSpPr/>
      </dsp:nvSpPr>
      <dsp:spPr>
        <a:xfrm>
          <a:off x="392906" y="4908136"/>
          <a:ext cx="2507456" cy="15922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DCF </a:t>
          </a:r>
          <a:r>
            <a:rPr lang="bg-BG" sz="1800" kern="1200"/>
            <a:t>модел за оценка на цели предприятия; </a:t>
          </a:r>
          <a:r>
            <a:rPr lang="en-US" sz="1800" kern="1200"/>
            <a:t>EVA-</a:t>
          </a:r>
          <a:r>
            <a:rPr lang="bg-BG" sz="1800" kern="1200"/>
            <a:t>модел за оценка на стойността; </a:t>
          </a:r>
          <a:r>
            <a:rPr lang="en-US" sz="1800" kern="1200"/>
            <a:t>APV</a:t>
          </a:r>
          <a:r>
            <a:rPr lang="bg-BG" sz="1800" kern="1200"/>
            <a:t> и др.</a:t>
          </a:r>
        </a:p>
      </dsp:txBody>
      <dsp:txXfrm>
        <a:off x="439541" y="4954771"/>
        <a:ext cx="2414186" cy="1498964"/>
      </dsp:txXfrm>
    </dsp:sp>
    <dsp:sp modelId="{97FBE6BA-EC67-4371-9056-3CA531B5C977}">
      <dsp:nvSpPr>
        <dsp:cNvPr id="0" name=""/>
        <dsp:cNvSpPr/>
      </dsp:nvSpPr>
      <dsp:spPr>
        <a:xfrm>
          <a:off x="3178968" y="2321973"/>
          <a:ext cx="2507456" cy="1592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ED10C-33A9-491F-B60F-3D8699D10E81}">
      <dsp:nvSpPr>
        <dsp:cNvPr id="0" name=""/>
        <dsp:cNvSpPr/>
      </dsp:nvSpPr>
      <dsp:spPr>
        <a:xfrm>
          <a:off x="3457575" y="2586649"/>
          <a:ext cx="2507456" cy="15922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/>
            <a:t>Метод на пазарните сравнения (</a:t>
          </a:r>
          <a:r>
            <a:rPr lang="en-US" sz="1800" kern="1200" dirty="0"/>
            <a:t>MMA)</a:t>
          </a:r>
          <a:r>
            <a:rPr lang="bg-BG" sz="1800" kern="1200" dirty="0"/>
            <a:t> и метод на фундаменталните променливи (</a:t>
          </a:r>
          <a:r>
            <a:rPr lang="en-US" sz="1800" kern="1200" dirty="0"/>
            <a:t>FVA</a:t>
          </a:r>
          <a:r>
            <a:rPr lang="bg-BG" sz="1800" kern="1200" dirty="0"/>
            <a:t>)</a:t>
          </a:r>
        </a:p>
      </dsp:txBody>
      <dsp:txXfrm>
        <a:off x="3504210" y="2633284"/>
        <a:ext cx="2414186" cy="1498964"/>
      </dsp:txXfrm>
    </dsp:sp>
    <dsp:sp modelId="{F4245C82-EA8E-4042-8C53-CF5F1DDA5C1B}">
      <dsp:nvSpPr>
        <dsp:cNvPr id="0" name=""/>
        <dsp:cNvSpPr/>
      </dsp:nvSpPr>
      <dsp:spPr>
        <a:xfrm>
          <a:off x="3178968" y="4643460"/>
          <a:ext cx="2507456" cy="1592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AA198-3E67-458D-B50D-65DEABE34784}">
      <dsp:nvSpPr>
        <dsp:cNvPr id="0" name=""/>
        <dsp:cNvSpPr/>
      </dsp:nvSpPr>
      <dsp:spPr>
        <a:xfrm>
          <a:off x="3457575" y="4908136"/>
          <a:ext cx="2507456" cy="15922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p/e, p/b, p/s, V/EBITDA, V/S </a:t>
          </a:r>
          <a:r>
            <a:rPr lang="bg-BG" sz="1800" kern="1200"/>
            <a:t>и др.</a:t>
          </a:r>
        </a:p>
      </dsp:txBody>
      <dsp:txXfrm>
        <a:off x="3504210" y="4954771"/>
        <a:ext cx="2414186" cy="1498964"/>
      </dsp:txXfrm>
    </dsp:sp>
    <dsp:sp modelId="{B65F8372-12EB-481B-B6B1-CF17748FB033}">
      <dsp:nvSpPr>
        <dsp:cNvPr id="0" name=""/>
        <dsp:cNvSpPr/>
      </dsp:nvSpPr>
      <dsp:spPr>
        <a:xfrm>
          <a:off x="6243637" y="2321973"/>
          <a:ext cx="2507456" cy="1592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525FF9-FEFF-495F-BEAF-8F580D357BA1}">
      <dsp:nvSpPr>
        <dsp:cNvPr id="0" name=""/>
        <dsp:cNvSpPr/>
      </dsp:nvSpPr>
      <dsp:spPr>
        <a:xfrm>
          <a:off x="6522243" y="2586649"/>
          <a:ext cx="2507456" cy="15922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/>
            <a:t>Методи, базирани на активите</a:t>
          </a:r>
        </a:p>
      </dsp:txBody>
      <dsp:txXfrm>
        <a:off x="6568878" y="2633284"/>
        <a:ext cx="2414186" cy="1498964"/>
      </dsp:txXfrm>
    </dsp:sp>
    <dsp:sp modelId="{37A3299D-FE90-499E-8E2C-395734F7B251}">
      <dsp:nvSpPr>
        <dsp:cNvPr id="0" name=""/>
        <dsp:cNvSpPr/>
      </dsp:nvSpPr>
      <dsp:spPr>
        <a:xfrm>
          <a:off x="6243637" y="4643460"/>
          <a:ext cx="2507456" cy="1592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97E8E5-1BE8-4B0E-B55A-EEC932C081CB}">
      <dsp:nvSpPr>
        <dsp:cNvPr id="0" name=""/>
        <dsp:cNvSpPr/>
      </dsp:nvSpPr>
      <dsp:spPr>
        <a:xfrm>
          <a:off x="6522243" y="4908136"/>
          <a:ext cx="2507456" cy="15922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/>
            <a:t>Чиста стойност на активите; Ликвидационна стойност</a:t>
          </a:r>
        </a:p>
      </dsp:txBody>
      <dsp:txXfrm>
        <a:off x="6568878" y="4954771"/>
        <a:ext cx="2414186" cy="14989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67C6E5-2EDE-4103-B18E-AE0BC99F32B2}">
      <dsp:nvSpPr>
        <dsp:cNvPr id="0" name=""/>
        <dsp:cNvSpPr/>
      </dsp:nvSpPr>
      <dsp:spPr>
        <a:xfrm>
          <a:off x="2857519" y="1000137"/>
          <a:ext cx="2406652" cy="29322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smtClean="0">
              <a:solidFill>
                <a:schemeClr val="tx1"/>
              </a:solidFill>
            </a:rPr>
            <a:t>EVA</a:t>
          </a:r>
          <a:endParaRPr lang="bg-BG" sz="5400" b="1" kern="1200">
            <a:solidFill>
              <a:schemeClr val="tx1"/>
            </a:solidFill>
          </a:endParaRPr>
        </a:p>
      </dsp:txBody>
      <dsp:txXfrm>
        <a:off x="3178406" y="1513287"/>
        <a:ext cx="1764878" cy="1319529"/>
      </dsp:txXfrm>
    </dsp:sp>
    <dsp:sp modelId="{A7825D70-2969-468E-AEC6-84B7DEC5E2C3}">
      <dsp:nvSpPr>
        <dsp:cNvPr id="0" name=""/>
        <dsp:cNvSpPr/>
      </dsp:nvSpPr>
      <dsp:spPr>
        <a:xfrm>
          <a:off x="3312631" y="368644"/>
          <a:ext cx="4799409" cy="40709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smtClean="0"/>
            <a:t>СТОЙНОСТНО-БАЗИРАН ПОДХОД</a:t>
          </a:r>
          <a:endParaRPr lang="en-US" sz="2400" kern="120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CFROI, CVA, MVA, SVA</a:t>
          </a:r>
          <a:endParaRPr lang="bg-BG" sz="3200" kern="1200"/>
        </a:p>
      </dsp:txBody>
      <dsp:txXfrm>
        <a:off x="4780450" y="1420308"/>
        <a:ext cx="2879645" cy="2239027"/>
      </dsp:txXfrm>
    </dsp:sp>
    <dsp:sp modelId="{82D825A6-FAC2-4F03-9B60-99D65D819179}">
      <dsp:nvSpPr>
        <dsp:cNvPr id="0" name=""/>
        <dsp:cNvSpPr/>
      </dsp:nvSpPr>
      <dsp:spPr>
        <a:xfrm>
          <a:off x="131453" y="393987"/>
          <a:ext cx="4595931" cy="40202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smtClean="0"/>
            <a:t>ТРАДИЦИОНЕН ПОДХОД</a:t>
          </a:r>
          <a:endParaRPr lang="en-US" sz="2400" kern="120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3200" kern="120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ROA, ROE, ROS, EPS </a:t>
          </a:r>
          <a:r>
            <a:rPr lang="bg-BG" sz="3200" kern="1200" smtClean="0"/>
            <a:t>и др.</a:t>
          </a:r>
          <a:endParaRPr lang="bg-BG" sz="3200" kern="1200"/>
        </a:p>
      </dsp:txBody>
      <dsp:txXfrm>
        <a:off x="564237" y="1432557"/>
        <a:ext cx="2757559" cy="22111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72E8F-3A6F-4D32-B0D8-BA1DA2FD3EE1}">
      <dsp:nvSpPr>
        <dsp:cNvPr id="0" name=""/>
        <dsp:cNvSpPr/>
      </dsp:nvSpPr>
      <dsp:spPr>
        <a:xfrm>
          <a:off x="2166728" y="1219053"/>
          <a:ext cx="1102129" cy="966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0733"/>
              </a:lnTo>
              <a:lnTo>
                <a:pt x="1102129" y="790733"/>
              </a:lnTo>
              <a:lnTo>
                <a:pt x="1102129" y="9665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48D41-E7F5-41D4-AA1F-1E73F18D00D8}">
      <dsp:nvSpPr>
        <dsp:cNvPr id="0" name=""/>
        <dsp:cNvSpPr/>
      </dsp:nvSpPr>
      <dsp:spPr>
        <a:xfrm>
          <a:off x="949406" y="1219053"/>
          <a:ext cx="1217321" cy="966536"/>
        </a:xfrm>
        <a:custGeom>
          <a:avLst/>
          <a:gdLst/>
          <a:ahLst/>
          <a:cxnLst/>
          <a:rect l="0" t="0" r="0" b="0"/>
          <a:pathLst>
            <a:path>
              <a:moveTo>
                <a:pt x="1217321" y="0"/>
              </a:moveTo>
              <a:lnTo>
                <a:pt x="1217321" y="790733"/>
              </a:lnTo>
              <a:lnTo>
                <a:pt x="0" y="790733"/>
              </a:lnTo>
              <a:lnTo>
                <a:pt x="0" y="9665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072D57-521F-4E54-A018-42E8772816A5}">
      <dsp:nvSpPr>
        <dsp:cNvPr id="0" name=""/>
        <dsp:cNvSpPr/>
      </dsp:nvSpPr>
      <dsp:spPr>
        <a:xfrm>
          <a:off x="646369" y="13993"/>
          <a:ext cx="3040717" cy="12050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EA841-088F-4A14-A73B-0BD0C649B2BC}">
      <dsp:nvSpPr>
        <dsp:cNvPr id="0" name=""/>
        <dsp:cNvSpPr/>
      </dsp:nvSpPr>
      <dsp:spPr>
        <a:xfrm>
          <a:off x="857228" y="214309"/>
          <a:ext cx="3040717" cy="12050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0" kern="1200" smtClean="0"/>
            <a:t>ТРАДИЦИОНЕН ПОДХОД</a:t>
          </a:r>
          <a:endParaRPr lang="bg-BG" sz="2400" b="0" kern="1200"/>
        </a:p>
      </dsp:txBody>
      <dsp:txXfrm>
        <a:off x="892523" y="249604"/>
        <a:ext cx="2970127" cy="1134470"/>
      </dsp:txXfrm>
    </dsp:sp>
    <dsp:sp modelId="{F61EE878-14DD-44FC-8C4A-EE82BA89EE37}">
      <dsp:nvSpPr>
        <dsp:cNvPr id="0" name=""/>
        <dsp:cNvSpPr/>
      </dsp:nvSpPr>
      <dsp:spPr>
        <a:xfrm>
          <a:off x="540" y="2185590"/>
          <a:ext cx="1897732" cy="30433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A6229A-7BDC-4571-880A-3A236543B7F2}">
      <dsp:nvSpPr>
        <dsp:cNvPr id="0" name=""/>
        <dsp:cNvSpPr/>
      </dsp:nvSpPr>
      <dsp:spPr>
        <a:xfrm>
          <a:off x="211399" y="2385906"/>
          <a:ext cx="1897732" cy="3043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ROA&lt;0, ROE&lt;0</a:t>
          </a:r>
          <a:r>
            <a:rPr lang="bg-BG" sz="2400" b="1" kern="1200" smtClean="0"/>
            <a:t> </a:t>
          </a:r>
          <a:r>
            <a:rPr lang="bg-BG" sz="2400" kern="1200" smtClean="0"/>
            <a:t>Счетоводна загуба и декапита-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smtClean="0"/>
            <a:t>лизация</a:t>
          </a:r>
          <a:endParaRPr lang="en-US" sz="2400" kern="1200" smtClean="0"/>
        </a:p>
      </dsp:txBody>
      <dsp:txXfrm>
        <a:off x="266982" y="2441489"/>
        <a:ext cx="1786566" cy="2932213"/>
      </dsp:txXfrm>
    </dsp:sp>
    <dsp:sp modelId="{6250F230-E1B4-4F5C-9D32-D45B0EAD842C}">
      <dsp:nvSpPr>
        <dsp:cNvPr id="0" name=""/>
        <dsp:cNvSpPr/>
      </dsp:nvSpPr>
      <dsp:spPr>
        <a:xfrm>
          <a:off x="2319991" y="2185590"/>
          <a:ext cx="1897732" cy="30243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400C5-F40C-46DA-82B0-582911B92460}">
      <dsp:nvSpPr>
        <dsp:cNvPr id="0" name=""/>
        <dsp:cNvSpPr/>
      </dsp:nvSpPr>
      <dsp:spPr>
        <a:xfrm>
          <a:off x="2530850" y="2385906"/>
          <a:ext cx="1897732" cy="3024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ROA&gt;0, ROE&gt;0</a:t>
          </a:r>
          <a:r>
            <a:rPr lang="bg-BG" sz="2400" b="1" kern="1200" smtClean="0"/>
            <a:t> </a:t>
          </a:r>
          <a:r>
            <a:rPr lang="bg-BG" sz="2400" kern="1200" smtClean="0"/>
            <a:t>Счетоводна печалба и ръст на капитала</a:t>
          </a:r>
          <a:endParaRPr lang="bg-BG" sz="2400" kern="1200"/>
        </a:p>
      </dsp:txBody>
      <dsp:txXfrm>
        <a:off x="2586433" y="2441489"/>
        <a:ext cx="1786566" cy="29131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72E8F-3A6F-4D32-B0D8-BA1DA2FD3EE1}">
      <dsp:nvSpPr>
        <dsp:cNvPr id="0" name=""/>
        <dsp:cNvSpPr/>
      </dsp:nvSpPr>
      <dsp:spPr>
        <a:xfrm>
          <a:off x="2140384" y="1054286"/>
          <a:ext cx="1129037" cy="959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4171"/>
              </a:lnTo>
              <a:lnTo>
                <a:pt x="1129037" y="784171"/>
              </a:lnTo>
              <a:lnTo>
                <a:pt x="1129037" y="959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48D41-E7F5-41D4-AA1F-1E73F18D00D8}">
      <dsp:nvSpPr>
        <dsp:cNvPr id="0" name=""/>
        <dsp:cNvSpPr/>
      </dsp:nvSpPr>
      <dsp:spPr>
        <a:xfrm>
          <a:off x="952336" y="1054286"/>
          <a:ext cx="1188048" cy="956782"/>
        </a:xfrm>
        <a:custGeom>
          <a:avLst/>
          <a:gdLst/>
          <a:ahLst/>
          <a:cxnLst/>
          <a:rect l="0" t="0" r="0" b="0"/>
          <a:pathLst>
            <a:path>
              <a:moveTo>
                <a:pt x="1188048" y="0"/>
              </a:moveTo>
              <a:lnTo>
                <a:pt x="1188048" y="780977"/>
              </a:lnTo>
              <a:lnTo>
                <a:pt x="0" y="780977"/>
              </a:lnTo>
              <a:lnTo>
                <a:pt x="0" y="956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072D57-521F-4E54-A018-42E8772816A5}">
      <dsp:nvSpPr>
        <dsp:cNvPr id="0" name=""/>
        <dsp:cNvSpPr/>
      </dsp:nvSpPr>
      <dsp:spPr>
        <a:xfrm>
          <a:off x="503511" y="-57438"/>
          <a:ext cx="3273745" cy="1111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EA841-088F-4A14-A73B-0BD0C649B2BC}">
      <dsp:nvSpPr>
        <dsp:cNvPr id="0" name=""/>
        <dsp:cNvSpPr/>
      </dsp:nvSpPr>
      <dsp:spPr>
        <a:xfrm>
          <a:off x="714372" y="142879"/>
          <a:ext cx="3273745" cy="1111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kern="1200" smtClean="0"/>
            <a:t>СТОЙНОСТНО-БАЗИРАН ПОДХОД</a:t>
          </a:r>
          <a:endParaRPr lang="bg-BG" sz="2500" kern="1200"/>
        </a:p>
      </dsp:txBody>
      <dsp:txXfrm>
        <a:off x="746933" y="175440"/>
        <a:ext cx="3208623" cy="1046602"/>
      </dsp:txXfrm>
    </dsp:sp>
    <dsp:sp modelId="{F61EE878-14DD-44FC-8C4A-EE82BA89EE37}">
      <dsp:nvSpPr>
        <dsp:cNvPr id="0" name=""/>
        <dsp:cNvSpPr/>
      </dsp:nvSpPr>
      <dsp:spPr>
        <a:xfrm>
          <a:off x="3463" y="2011068"/>
          <a:ext cx="1897746" cy="30619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A6229A-7BDC-4571-880A-3A236543B7F2}">
      <dsp:nvSpPr>
        <dsp:cNvPr id="0" name=""/>
        <dsp:cNvSpPr/>
      </dsp:nvSpPr>
      <dsp:spPr>
        <a:xfrm>
          <a:off x="214323" y="2211386"/>
          <a:ext cx="1897746" cy="30619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smtClean="0"/>
            <a:t>ROIC&lt;WACC ROE&lt;</a:t>
          </a:r>
          <a:r>
            <a:rPr lang="en-US" sz="2800" b="1" kern="1200" smtClean="0"/>
            <a:t>r</a:t>
          </a:r>
          <a:r>
            <a:rPr lang="en-US" sz="1600" b="1" kern="1200" smtClean="0"/>
            <a:t>E</a:t>
          </a:r>
          <a:r>
            <a:rPr lang="bg-BG" sz="1600" b="1" kern="1200" smtClean="0"/>
            <a:t> </a:t>
          </a:r>
          <a:r>
            <a:rPr lang="bg-BG" sz="2400" b="1" kern="1200" smtClean="0"/>
            <a:t> </a:t>
          </a:r>
          <a:r>
            <a:rPr lang="bg-BG" sz="2400" kern="1200" smtClean="0"/>
            <a:t>Икономи-ческа загуба и декапита-лизация</a:t>
          </a:r>
          <a:endParaRPr lang="bg-BG" sz="1600" kern="1200"/>
        </a:p>
      </dsp:txBody>
      <dsp:txXfrm>
        <a:off x="269906" y="2266969"/>
        <a:ext cx="1786580" cy="2950805"/>
      </dsp:txXfrm>
    </dsp:sp>
    <dsp:sp modelId="{6250F230-E1B4-4F5C-9D32-D45B0EAD842C}">
      <dsp:nvSpPr>
        <dsp:cNvPr id="0" name=""/>
        <dsp:cNvSpPr/>
      </dsp:nvSpPr>
      <dsp:spPr>
        <a:xfrm>
          <a:off x="2320549" y="2014262"/>
          <a:ext cx="1897746" cy="3068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400C5-F40C-46DA-82B0-582911B92460}">
      <dsp:nvSpPr>
        <dsp:cNvPr id="0" name=""/>
        <dsp:cNvSpPr/>
      </dsp:nvSpPr>
      <dsp:spPr>
        <a:xfrm>
          <a:off x="2531409" y="2214580"/>
          <a:ext cx="1897746" cy="30683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smtClean="0"/>
            <a:t>ROIC&gt;WACC ROE&gt;</a:t>
          </a:r>
          <a:r>
            <a:rPr lang="en-US" sz="2800" b="1" kern="1200" smtClean="0"/>
            <a:t>r</a:t>
          </a:r>
          <a:r>
            <a:rPr lang="en-US" sz="1600" b="1" kern="1200" smtClean="0"/>
            <a:t>E</a:t>
          </a:r>
          <a:r>
            <a:rPr lang="bg-BG" sz="1600" b="1" kern="1200" smtClean="0"/>
            <a:t> </a:t>
          </a:r>
          <a:r>
            <a:rPr lang="bg-BG" sz="2400" b="1" kern="1200" smtClean="0"/>
            <a:t> </a:t>
          </a:r>
          <a:r>
            <a:rPr lang="bg-BG" sz="2400" kern="1200" smtClean="0"/>
            <a:t>Икономи-ческа печалба и ръст на капитала</a:t>
          </a:r>
          <a:endParaRPr lang="bg-BG" sz="1600" kern="1200"/>
        </a:p>
      </dsp:txBody>
      <dsp:txXfrm>
        <a:off x="2586992" y="2270163"/>
        <a:ext cx="1786580" cy="2957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57BCC-A6F9-44FC-85DB-990EC53240BA}" type="datetimeFigureOut">
              <a:rPr lang="bg-BG" smtClean="0"/>
              <a:pPr/>
              <a:t>16.05.2014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06B9F-9AA1-4C5D-B890-3F219646463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80667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06B9F-9AA1-4C5D-B890-3F219646463E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D732-584F-4F9F-AECC-C9F87E855B58}" type="datetime1">
              <a:rPr lang="bg-BG" smtClean="0"/>
              <a:pPr/>
              <a:t>16.05.2014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EFE7-03E1-4C7C-85FB-21925765F33A}" type="datetime1">
              <a:rPr lang="bg-BG" smtClean="0"/>
              <a:pPr/>
              <a:t>16.05.2014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117C-037E-434C-8CB4-2621FA0AADC6}" type="datetime1">
              <a:rPr lang="bg-BG" smtClean="0"/>
              <a:pPr/>
              <a:t>16.05.2014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471C-9E88-4003-AC9C-E96346E909AC}" type="datetime1">
              <a:rPr lang="bg-BG" smtClean="0"/>
              <a:pPr/>
              <a:t>16.05.2014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E9C-B75E-4683-9912-C89D0092B15E}" type="datetime1">
              <a:rPr lang="bg-BG" smtClean="0"/>
              <a:pPr/>
              <a:t>16.05.2014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3565-04FF-446A-BAD0-C3C1322FAB23}" type="datetime1">
              <a:rPr lang="bg-BG" smtClean="0"/>
              <a:pPr/>
              <a:t>16.05.2014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062C-C563-49B5-98B1-78ADD722D269}" type="datetime1">
              <a:rPr lang="bg-BG" smtClean="0"/>
              <a:pPr/>
              <a:t>16.05.2014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F0EE-2D6B-421F-8181-3F39BA733BAB}" type="datetime1">
              <a:rPr lang="bg-BG" smtClean="0"/>
              <a:pPr/>
              <a:t>16.05.2014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F7F2-780A-4C3C-9B4A-B7518B2DBDC0}" type="datetime1">
              <a:rPr lang="bg-BG" smtClean="0"/>
              <a:pPr/>
              <a:t>16.05.2014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BCED-DCDD-4CAF-9EA2-2E0E79A0C723}" type="datetime1">
              <a:rPr lang="bg-BG" smtClean="0"/>
              <a:pPr/>
              <a:t>16.05.2014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7A83-34CE-4939-9131-32E5DF76B8DC}" type="datetime1">
              <a:rPr lang="bg-BG" smtClean="0"/>
              <a:pPr/>
              <a:t>16.05.2014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211CFD-630A-4000-874E-45EFABFFAC93}" type="datetime1">
              <a:rPr lang="bg-BG" smtClean="0"/>
              <a:pPr/>
              <a:t>16.05.2014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071810"/>
            <a:ext cx="7851648" cy="30718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bg-BG" dirty="0" smtClean="0"/>
              <a:t>СТОЙНОСТНО-БАЗИРАНИ МОДЕЛИ ЗА ОЦЕНКА</a:t>
            </a:r>
            <a:br>
              <a:rPr lang="bg-BG" dirty="0" smtClean="0"/>
            </a:br>
            <a:r>
              <a:rPr lang="bg-BG" dirty="0" smtClean="0"/>
              <a:t> НА БИЗНЕСА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5286388"/>
            <a:ext cx="7854696" cy="857256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bg-BG" smtClean="0"/>
              <a:t>доц. д-р </a:t>
            </a:r>
            <a:r>
              <a:rPr lang="bg-BG" dirty="0"/>
              <a:t>Любомир Тодоров, УНСС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bg-BG" sz="4000" smtClean="0"/>
              <a:t>КРИТЕРИИ ЗА ЕФЕКТИВНОСТ</a:t>
            </a:r>
            <a:endParaRPr lang="bg-BG" sz="400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4429124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10</a:t>
            </a:fld>
            <a:endParaRPr lang="bg-BG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500562" y="1142984"/>
          <a:ext cx="442915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38"/>
                <a:gridCol w="4500562"/>
              </a:tblGrid>
              <a:tr h="6858000">
                <a:tc>
                  <a:txBody>
                    <a:bodyPr/>
                    <a:lstStyle/>
                    <a:p>
                      <a:pPr algn="ctr"/>
                      <a:r>
                        <a:rPr kumimoji="0" lang="bg-BG" sz="2400" b="1" u="none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Парична </a:t>
                      </a:r>
                      <a:r>
                        <a:rPr kumimoji="0" lang="bg-BG" sz="2400" b="1" u="non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възвръщаемост на инвестирания капитал </a:t>
                      </a:r>
                      <a:r>
                        <a:rPr kumimoji="0" lang="en-US" sz="2400" b="1" u="non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CFROI</a:t>
                      </a:r>
                      <a:r>
                        <a:rPr kumimoji="0" lang="bg-BG" sz="2400" b="1" u="non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en-US" sz="2400" b="1" u="non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Cash Flow Return </a:t>
                      </a:r>
                      <a:r>
                        <a:rPr kumimoji="0" lang="en-US" sz="2400" b="1" u="none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on Investment</a:t>
                      </a:r>
                      <a:endParaRPr kumimoji="0" lang="bg-BG" sz="2400" b="1" u="none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bg-BG" sz="2000" b="1" u="none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(1-ви вариант)</a:t>
                      </a:r>
                      <a:endParaRPr kumimoji="0" lang="bg-BG" sz="2000" b="1" u="sng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bg-BG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Изразява </a:t>
                      </a:r>
                      <a:r>
                        <a:rPr kumimoji="0" lang="bg-BG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полученият от компанията паричен поток за даден период (календарна година), като процент от общата инвестиция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Когато</a:t>
                      </a:r>
                      <a:r>
                        <a:rPr kumimoji="0" lang="bg-BG" sz="1800" b="1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CFROI</a:t>
                      </a:r>
                      <a:r>
                        <a:rPr kumimoji="0" lang="bg-BG" sz="20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&gt; </a:t>
                      </a:r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WACC</a:t>
                      </a:r>
                      <a:r>
                        <a:rPr kumimoji="0" lang="bg-BG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компанията работи ефективно и създава стойност за акционерите. </a:t>
                      </a:r>
                    </a:p>
                    <a:p>
                      <a:pPr algn="just"/>
                      <a:endParaRPr kumimoji="0" lang="bg-BG" sz="180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i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GCF</a:t>
                      </a:r>
                      <a:r>
                        <a:rPr kumimoji="0" lang="bg-BG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Gross Cash Flow </a:t>
                      </a:r>
                      <a:r>
                        <a:rPr kumimoji="0" lang="bg-BG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(брутен паричен поток) за съответната </a:t>
                      </a:r>
                      <a:r>
                        <a:rPr kumimoji="0" lang="bg-BG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година;</a:t>
                      </a:r>
                      <a:endParaRPr kumimoji="0" lang="bg-BG" sz="18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Gross Investment</a:t>
                      </a:r>
                      <a:r>
                        <a:rPr kumimoji="0" lang="bg-BG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(брутни инвестиции);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r>
                        <a:rPr kumimoji="0"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Economic Depreciation</a:t>
                      </a:r>
                      <a:r>
                        <a:rPr kumimoji="0" lang="bg-BG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(икономическа амортизация)</a:t>
                      </a:r>
                    </a:p>
                    <a:p>
                      <a:r>
                        <a:rPr lang="en-US" sz="1800" i="1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1800" i="1" baseline="-25000" smtClean="0">
                          <a:solidFill>
                            <a:schemeClr val="tx1"/>
                          </a:solidFill>
                        </a:rPr>
                        <a:t>j</a:t>
                      </a:r>
                      <a:r>
                        <a:rPr lang="bg-BG" sz="1800" smtClean="0">
                          <a:solidFill>
                            <a:schemeClr val="tx1"/>
                          </a:solidFill>
                        </a:rPr>
                        <a:t> – начислени амортизации за отчетната година;</a:t>
                      </a:r>
                    </a:p>
                    <a:p>
                      <a:r>
                        <a:rPr lang="en-US" sz="1800" i="1" smtClean="0">
                          <a:solidFill>
                            <a:schemeClr val="tx1"/>
                          </a:solidFill>
                        </a:rPr>
                        <a:t>NA</a:t>
                      </a:r>
                      <a:r>
                        <a:rPr lang="bg-BG" sz="1800" i="1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sz="1800" smtClean="0">
                          <a:solidFill>
                            <a:schemeClr val="tx1"/>
                          </a:solidFill>
                        </a:rPr>
                        <a:t>Net Assets</a:t>
                      </a:r>
                      <a:r>
                        <a:rPr lang="bg-BG" sz="1800" smtClean="0">
                          <a:solidFill>
                            <a:schemeClr val="tx1"/>
                          </a:solidFill>
                        </a:rPr>
                        <a:t> (балансова стойност на нетните активи – разликата между сумата на активите и безлихвените задължения);</a:t>
                      </a:r>
                    </a:p>
                    <a:p>
                      <a:r>
                        <a:rPr lang="en-US" sz="1800" i="1" smtClean="0">
                          <a:solidFill>
                            <a:schemeClr val="tx1"/>
                          </a:solidFill>
                        </a:rPr>
                        <a:t>CDA</a:t>
                      </a:r>
                      <a:r>
                        <a:rPr lang="en-US" sz="1800" smtClean="0">
                          <a:solidFill>
                            <a:schemeClr val="tx1"/>
                          </a:solidFill>
                        </a:rPr>
                        <a:t> – Cumulated Depreciation on Asset </a:t>
                      </a:r>
                      <a:r>
                        <a:rPr lang="bg-BG" sz="1800" smtClean="0">
                          <a:solidFill>
                            <a:schemeClr val="tx1"/>
                          </a:solidFill>
                        </a:rPr>
                        <a:t>(натрупана амортизация);</a:t>
                      </a:r>
                    </a:p>
                    <a:p>
                      <a:r>
                        <a:rPr lang="en-US" sz="1800" i="1" smtClean="0">
                          <a:solidFill>
                            <a:schemeClr val="tx1"/>
                          </a:solidFill>
                        </a:rPr>
                        <a:t>CAI</a:t>
                      </a:r>
                      <a:r>
                        <a:rPr lang="en-US" sz="1800" smtClean="0">
                          <a:solidFill>
                            <a:schemeClr val="tx1"/>
                          </a:solidFill>
                        </a:rPr>
                        <a:t> – Current Adjustment to Inflation</a:t>
                      </a:r>
                      <a:r>
                        <a:rPr lang="bg-BG" sz="1800" smtClean="0">
                          <a:solidFill>
                            <a:schemeClr val="tx1"/>
                          </a:solidFill>
                        </a:rPr>
                        <a:t> (текуща корекция за инфлация);</a:t>
                      </a:r>
                    </a:p>
                    <a:p>
                      <a:r>
                        <a:rPr lang="en-US" sz="1800" i="1" smtClean="0">
                          <a:solidFill>
                            <a:schemeClr val="tx1"/>
                          </a:solidFill>
                        </a:rPr>
                        <a:t>SV</a:t>
                      </a:r>
                      <a:r>
                        <a:rPr lang="bg-BG" sz="180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sz="1800" smtClean="0">
                          <a:solidFill>
                            <a:schemeClr val="tx1"/>
                          </a:solidFill>
                        </a:rPr>
                        <a:t>Salvage Value </a:t>
                      </a:r>
                      <a:r>
                        <a:rPr lang="bg-BG" sz="1800" smtClean="0">
                          <a:solidFill>
                            <a:schemeClr val="tx1"/>
                          </a:solidFill>
                        </a:rPr>
                        <a:t>(остатъчна стойност на активите към края на техния проектен живот)</a:t>
                      </a:r>
                    </a:p>
                    <a:p>
                      <a:r>
                        <a:rPr lang="en-US" sz="1800" i="1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18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g-BG" sz="1800" smtClean="0">
                          <a:solidFill>
                            <a:schemeClr val="tx1"/>
                          </a:solidFill>
                        </a:rPr>
                        <a:t>– очакван полезен живот на активите в години, от момента на първоначалната инвестиция. </a:t>
                      </a:r>
                    </a:p>
                    <a:p>
                      <a:endParaRPr kumimoji="0" lang="bg-BG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bg-BG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42844" y="3643314"/>
          <a:ext cx="4286280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1346040" imgH="393480" progId="Equation.DSMT4">
                  <p:embed/>
                </p:oleObj>
              </mc:Choice>
              <mc:Fallback>
                <p:oleObj name="Equation" r:id="rId3" imgW="13460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3643314"/>
                        <a:ext cx="4286280" cy="1143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85720" y="5286388"/>
          <a:ext cx="4071934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5" imgW="1396800" imgH="177480" progId="Equation.DSMT4">
                  <p:embed/>
                </p:oleObj>
              </mc:Choice>
              <mc:Fallback>
                <p:oleObj name="Equation" r:id="rId5" imgW="139680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5286388"/>
                        <a:ext cx="4071934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57158" y="5786454"/>
          <a:ext cx="3786214" cy="1071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7" imgW="1549080" imgH="495000" progId="Equation.DSMT4">
                  <p:embed/>
                </p:oleObj>
              </mc:Choice>
              <mc:Fallback>
                <p:oleObj name="Equation" r:id="rId7" imgW="1549080" imgH="4950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5786454"/>
                        <a:ext cx="3786214" cy="1071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z="2000" smtClean="0"/>
              <a:pPr/>
              <a:t>11</a:t>
            </a:fld>
            <a:endParaRPr lang="bg-BG" sz="2000" dirty="0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85720" y="4714884"/>
          <a:ext cx="4071934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9" imgW="1676160" imgH="253800" progId="Equation.DSMT4">
                  <p:embed/>
                </p:oleObj>
              </mc:Choice>
              <mc:Fallback>
                <p:oleObj name="Equation" r:id="rId9" imgW="167616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4714884"/>
                        <a:ext cx="4071934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9718"/>
                <a:gridCol w="214282"/>
              </a:tblGrid>
              <a:tr h="6858000">
                <a:tc>
                  <a:txBody>
                    <a:bodyPr/>
                    <a:lstStyle/>
                    <a:p>
                      <a:pPr algn="ctr"/>
                      <a:r>
                        <a:rPr kumimoji="0" lang="bg-BG" sz="2800" b="1" u="none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Парична </a:t>
                      </a:r>
                      <a:r>
                        <a:rPr kumimoji="0" lang="bg-BG" sz="2800" b="1" u="non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възвръщаемост на инвестирания капитал </a:t>
                      </a:r>
                      <a:r>
                        <a:rPr kumimoji="0" lang="en-US" sz="2800" b="1" u="non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CFROI</a:t>
                      </a:r>
                      <a:r>
                        <a:rPr kumimoji="0" lang="bg-BG" sz="2800" b="1" u="non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en-US" sz="2800" b="1" u="non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Cash Flow Return </a:t>
                      </a:r>
                      <a:r>
                        <a:rPr kumimoji="0" lang="en-US" sz="2800" b="1" u="none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on Investment</a:t>
                      </a:r>
                      <a:endParaRPr kumimoji="0" lang="bg-BG" sz="2800" b="1" u="none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bg-BG" sz="2800" b="1" u="none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(2-ри вариант)</a:t>
                      </a:r>
                      <a:endParaRPr kumimoji="0" lang="bg-BG" sz="2800" b="1" u="sng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CFROI</a:t>
                      </a:r>
                      <a:r>
                        <a:rPr kumimoji="0" lang="bg-BG" sz="2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представлява вътрешната норма на възвръщаемост (</a:t>
                      </a:r>
                      <a:r>
                        <a:rPr kumimoji="0" lang="en-US" sz="2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r>
                        <a:rPr kumimoji="0" lang="bg-BG" sz="2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на всички извършени от предприятието инвестиции до момента. Това е нормата на дисконтиране (</a:t>
                      </a:r>
                      <a:r>
                        <a:rPr kumimoji="0" lang="en-US" sz="2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bg-BG" sz="2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която приравнява сегашната стойност  на годишните парични потоци (</a:t>
                      </a:r>
                      <a:r>
                        <a:rPr kumimoji="0" lang="en-US" sz="2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PV</a:t>
                      </a:r>
                      <a:r>
                        <a:rPr kumimoji="0" lang="en-US" sz="2400" b="1" kern="1200" baseline="-250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CF</a:t>
                      </a:r>
                      <a:r>
                        <a:rPr kumimoji="0" lang="bg-BG" sz="2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и дисконтираната  остатъчната стойност на активите в края на техния полезен живот (</a:t>
                      </a:r>
                      <a:r>
                        <a:rPr kumimoji="0" lang="en-US" sz="2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PV</a:t>
                      </a:r>
                      <a:r>
                        <a:rPr kumimoji="0" lang="en-US" sz="2400" b="1" kern="1200" baseline="-250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SV</a:t>
                      </a:r>
                      <a:r>
                        <a:rPr kumimoji="0" lang="bg-BG" sz="2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на брутните инвестиции (</a:t>
                      </a:r>
                      <a:r>
                        <a:rPr kumimoji="0" lang="en-US" sz="2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</a:t>
                      </a:r>
                      <a:r>
                        <a:rPr kumimoji="0" lang="bg-BG" sz="2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r>
                        <a:rPr kumimoji="0" lang="en-US" sz="2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CFROI </a:t>
                      </a:r>
                      <a:r>
                        <a:rPr kumimoji="0" lang="bg-BG" sz="2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 определя като се реши следното уравнение по отношение на неизвестната (</a:t>
                      </a:r>
                      <a:r>
                        <a:rPr kumimoji="0" lang="en-US" sz="2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bg-BG" sz="2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):</a:t>
                      </a:r>
                    </a:p>
                    <a:p>
                      <a:pPr algn="just"/>
                      <a:endParaRPr lang="bg-BG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sz="180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0" lang="bg-BG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bg-BG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z="2000" smtClean="0"/>
              <a:pPr/>
              <a:t>12</a:t>
            </a:fld>
            <a:endParaRPr lang="bg-BG" sz="2000" dirty="0"/>
          </a:p>
        </p:txBody>
      </p:sp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1571604" y="5072074"/>
          <a:ext cx="5357850" cy="1571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Equation" r:id="rId3" imgW="1612800" imgH="482400" progId="Equation.DSMT4">
                  <p:embed/>
                </p:oleObj>
              </mc:Choice>
              <mc:Fallback>
                <p:oleObj name="Equation" r:id="rId3" imgW="1612800" imgH="482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5072074"/>
                        <a:ext cx="5357850" cy="15716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561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58"/>
                <a:gridCol w="5214942"/>
              </a:tblGrid>
              <a:tr h="7561878">
                <a:tc>
                  <a:txBody>
                    <a:bodyPr/>
                    <a:lstStyle/>
                    <a:p>
                      <a:pPr algn="ctr"/>
                      <a:r>
                        <a:rPr kumimoji="0" lang="bg-BG" sz="3600" b="1" u="none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Парична </a:t>
                      </a:r>
                      <a:r>
                        <a:rPr kumimoji="0" lang="bg-BG" sz="3600" b="1" u="non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добавена </a:t>
                      </a:r>
                      <a:r>
                        <a:rPr kumimoji="0" lang="bg-BG" sz="3600" b="1" u="none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стойност  </a:t>
                      </a:r>
                      <a:r>
                        <a:rPr kumimoji="0" lang="en-US" sz="3600" b="1" u="none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CVA</a:t>
                      </a:r>
                      <a:r>
                        <a:rPr kumimoji="0" lang="bg-BG" sz="3600" b="1" u="none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3600" b="1" u="non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kumimoji="0" lang="en-US" sz="3600" b="1" u="non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Cash </a:t>
                      </a:r>
                      <a:r>
                        <a:rPr kumimoji="0" lang="en-US" sz="3600" b="1" u="none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Value Added</a:t>
                      </a:r>
                      <a:endParaRPr kumimoji="0" lang="bg-BG" sz="3600" b="1" u="none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bg-BG" sz="2800" b="1" u="none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bg-BG" sz="2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Моделът </a:t>
                      </a:r>
                      <a:r>
                        <a:rPr kumimoji="0" lang="bg-BG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трансформира спреда (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CFROI - WACC</a:t>
                      </a:r>
                      <a:r>
                        <a:rPr kumimoji="0" lang="bg-BG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в абсолютна величина. Стойност се създава само когато паричната възвръщаемост на инвестирания капитал превишава среднопретеглената цена на капитала. </a:t>
                      </a:r>
                      <a:endParaRPr lang="bg-B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929058" y="1500174"/>
          <a:ext cx="5214942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1854000" imgH="253800" progId="Equation.DSMT4">
                  <p:embed/>
                </p:oleObj>
              </mc:Choice>
              <mc:Fallback>
                <p:oleObj name="Equation" r:id="rId3" imgW="185400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1500174"/>
                        <a:ext cx="5214942" cy="785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929058" y="2500306"/>
          <a:ext cx="5214942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2197080" imgH="253800" progId="Equation.DSMT4">
                  <p:embed/>
                </p:oleObj>
              </mc:Choice>
              <mc:Fallback>
                <p:oleObj name="Equation" r:id="rId5" imgW="219708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2500306"/>
                        <a:ext cx="5214942" cy="7143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z="2000" smtClean="0"/>
              <a:pPr/>
              <a:t>13</a:t>
            </a:fld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542279"/>
              </p:ext>
            </p:extLst>
          </p:nvPr>
        </p:nvGraphicFramePr>
        <p:xfrm>
          <a:off x="0" y="0"/>
          <a:ext cx="9144000" cy="707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198"/>
                <a:gridCol w="3071802"/>
              </a:tblGrid>
              <a:tr h="6858000">
                <a:tc>
                  <a:txBody>
                    <a:bodyPr/>
                    <a:lstStyle/>
                    <a:p>
                      <a:pPr algn="just"/>
                      <a:endParaRPr kumimoji="0" lang="bg-BG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bg-BG" sz="3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Цената на капитала – ключов показател</a:t>
                      </a:r>
                      <a:endParaRPr kumimoji="0" lang="bg-BG" sz="36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buNone/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None/>
                      </a:pPr>
                      <a:r>
                        <a:rPr lang="bg-BG" sz="2400" dirty="0" err="1" smtClean="0">
                          <a:solidFill>
                            <a:schemeClr val="tx1"/>
                          </a:solidFill>
                        </a:rPr>
                        <a:t>Среднопретеглена</a:t>
                      </a:r>
                      <a:r>
                        <a:rPr lang="bg-BG" sz="2400" dirty="0" smtClean="0">
                          <a:solidFill>
                            <a:schemeClr val="tx1"/>
                          </a:solidFill>
                        </a:rPr>
                        <a:t> цена на капитала: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None/>
                      </a:pP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None/>
                      </a:pP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None/>
                      </a:pP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None/>
                      </a:pP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None/>
                      </a:pPr>
                      <a:r>
                        <a:rPr lang="bg-BG" sz="2400" dirty="0" smtClean="0">
                          <a:solidFill>
                            <a:schemeClr val="tx1"/>
                          </a:solidFill>
                        </a:rPr>
                        <a:t>Подход на синтетичния рейтинг: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None/>
                      </a:pP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None/>
                      </a:pP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None/>
                      </a:pP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None/>
                      </a:pPr>
                      <a:r>
                        <a:rPr lang="bg-BG" sz="2400" dirty="0" smtClean="0">
                          <a:solidFill>
                            <a:schemeClr val="tx1"/>
                          </a:solidFill>
                        </a:rPr>
                        <a:t>Косвено приложение на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CAPM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algn="l">
                        <a:buNone/>
                      </a:pPr>
                      <a:r>
                        <a:rPr lang="bg-BG" sz="2400" dirty="0" err="1" smtClean="0">
                          <a:solidFill>
                            <a:schemeClr val="tx1"/>
                          </a:solidFill>
                        </a:rPr>
                        <a:t>Ламда-модел</a:t>
                      </a:r>
                      <a:r>
                        <a:rPr lang="bg-BG" sz="2400" baseline="0" dirty="0" smtClean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bg-BG" sz="2400" baseline="0" dirty="0" err="1" smtClean="0">
                          <a:solidFill>
                            <a:schemeClr val="tx1"/>
                          </a:solidFill>
                        </a:rPr>
                        <a:t>Дамодаран</a:t>
                      </a:r>
                      <a:r>
                        <a:rPr lang="bg-BG" sz="2400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bg-BG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bg-BG" sz="1800" dirty="0" smtClean="0"/>
                    </a:p>
                    <a:p>
                      <a:pPr algn="just"/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bg-BG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None/>
                      </a:pPr>
                      <a:r>
                        <a:rPr lang="bg-BG" sz="2000" i="1" dirty="0" smtClean="0">
                          <a:solidFill>
                            <a:schemeClr val="tx1"/>
                          </a:solidFill>
                        </a:rPr>
                        <a:t>Е – собствен капитал;</a:t>
                      </a:r>
                    </a:p>
                    <a:p>
                      <a:pPr>
                        <a:buNone/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D – </a:t>
                      </a:r>
                      <a:r>
                        <a:rPr lang="bg-BG" sz="2000" i="1" dirty="0" smtClean="0">
                          <a:solidFill>
                            <a:schemeClr val="tx1"/>
                          </a:solidFill>
                        </a:rPr>
                        <a:t>дълг;</a:t>
                      </a:r>
                      <a:endParaRPr lang="en-US" sz="20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bg-BG" sz="2000" i="1" dirty="0" smtClean="0">
                          <a:solidFill>
                            <a:schemeClr val="tx1"/>
                          </a:solidFill>
                        </a:rPr>
                        <a:t>цена на дълга;</a:t>
                      </a:r>
                      <a:endParaRPr lang="en-US" sz="20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bg-BG" sz="2000" i="1" dirty="0" smtClean="0">
                          <a:solidFill>
                            <a:schemeClr val="tx1"/>
                          </a:solidFill>
                        </a:rPr>
                        <a:t>цена на собствения капитал;</a:t>
                      </a:r>
                      <a:endParaRPr lang="en-US" sz="20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US" sz="2000" i="1" dirty="0" err="1" smtClean="0">
                          <a:solidFill>
                            <a:schemeClr val="tx1"/>
                          </a:solidFill>
                        </a:rPr>
                        <a:t>Rf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bg-BG" sz="2000" i="1" dirty="0" err="1" smtClean="0">
                          <a:solidFill>
                            <a:schemeClr val="tx1"/>
                          </a:solidFill>
                        </a:rPr>
                        <a:t>безрискова</a:t>
                      </a:r>
                      <a:r>
                        <a:rPr lang="bg-BG" sz="2000" i="1" dirty="0" smtClean="0">
                          <a:solidFill>
                            <a:schemeClr val="tx1"/>
                          </a:solidFill>
                        </a:rPr>
                        <a:t> норма; </a:t>
                      </a:r>
                      <a:endParaRPr lang="en-US" sz="20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R 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SRS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bg-BG" sz="2000" i="1" dirty="0" smtClean="0">
                          <a:solidFill>
                            <a:schemeClr val="tx1"/>
                          </a:solidFill>
                        </a:rPr>
                        <a:t>надбавка за риск по синтетичния рейтинг;</a:t>
                      </a:r>
                      <a:endParaRPr lang="en-US" sz="20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R 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CDS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bg-BG" sz="2000" i="1" dirty="0" smtClean="0">
                          <a:solidFill>
                            <a:schemeClr val="tx1"/>
                          </a:solidFill>
                        </a:rPr>
                        <a:t>надбавка</a:t>
                      </a:r>
                      <a:r>
                        <a:rPr lang="bg-BG" sz="2000" i="1" baseline="0" dirty="0" smtClean="0">
                          <a:solidFill>
                            <a:schemeClr val="tx1"/>
                          </a:solidFill>
                        </a:rPr>
                        <a:t> /</a:t>
                      </a:r>
                      <a:r>
                        <a:rPr lang="bg-BG" sz="2000" i="1" baseline="0" dirty="0" err="1" smtClean="0">
                          <a:solidFill>
                            <a:schemeClr val="tx1"/>
                          </a:solidFill>
                        </a:rPr>
                        <a:t>спред</a:t>
                      </a:r>
                      <a:r>
                        <a:rPr lang="bg-BG" sz="2000" i="1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bg-BG" sz="200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g-BG" sz="2000" i="1" dirty="0" smtClean="0">
                          <a:solidFill>
                            <a:schemeClr val="tx1"/>
                          </a:solidFill>
                        </a:rPr>
                        <a:t>за </a:t>
                      </a:r>
                      <a:r>
                        <a:rPr lang="bg-BG" sz="2000" i="1" dirty="0" err="1" smtClean="0">
                          <a:solidFill>
                            <a:schemeClr val="tx1"/>
                          </a:solidFill>
                        </a:rPr>
                        <a:t>странови</a:t>
                      </a:r>
                      <a:r>
                        <a:rPr lang="bg-BG" sz="2000" i="1" dirty="0" smtClean="0">
                          <a:solidFill>
                            <a:schemeClr val="tx1"/>
                          </a:solidFill>
                        </a:rPr>
                        <a:t> риск;</a:t>
                      </a:r>
                      <a:endParaRPr lang="en-US" sz="20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MRP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bg-BG" sz="2000" i="1" dirty="0" smtClean="0">
                          <a:solidFill>
                            <a:schemeClr val="tx1"/>
                          </a:solidFill>
                        </a:rPr>
                        <a:t>пазарна рискова премия;</a:t>
                      </a:r>
                      <a:endParaRPr lang="en-US" sz="20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λ – </a:t>
                      </a:r>
                      <a:r>
                        <a:rPr lang="bg-BG" sz="2000" i="1" dirty="0" err="1" smtClean="0">
                          <a:solidFill>
                            <a:schemeClr val="tx1"/>
                          </a:solidFill>
                        </a:rPr>
                        <a:t>коеф</a:t>
                      </a:r>
                      <a:r>
                        <a:rPr lang="bg-BG" sz="2000" i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bg-BG" sz="2000" i="1" baseline="0" dirty="0" smtClean="0">
                          <a:solidFill>
                            <a:schemeClr val="tx1"/>
                          </a:solidFill>
                        </a:rPr>
                        <a:t> на експозиция спрямо </a:t>
                      </a:r>
                      <a:r>
                        <a:rPr lang="bg-BG" sz="2000" i="1" baseline="0" dirty="0" err="1" smtClean="0">
                          <a:solidFill>
                            <a:schemeClr val="tx1"/>
                          </a:solidFill>
                        </a:rPr>
                        <a:t>страновия</a:t>
                      </a:r>
                      <a:r>
                        <a:rPr lang="bg-BG" sz="2000" i="1" baseline="0" dirty="0" smtClean="0">
                          <a:solidFill>
                            <a:schemeClr val="tx1"/>
                          </a:solidFill>
                        </a:rPr>
                        <a:t> риск</a:t>
                      </a:r>
                      <a:r>
                        <a:rPr lang="bg-BG" sz="2000" i="1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endParaRPr lang="en-US" sz="20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i="1" dirty="0" smtClean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bg-BG" sz="2000" i="1" dirty="0" err="1" smtClean="0">
                          <a:solidFill>
                            <a:schemeClr val="tx1"/>
                          </a:solidFill>
                        </a:rPr>
                        <a:t>бета</a:t>
                      </a:r>
                      <a:r>
                        <a:rPr lang="bg-BG" sz="2000" i="1" baseline="0" dirty="0" smtClean="0">
                          <a:solidFill>
                            <a:schemeClr val="tx1"/>
                          </a:solidFill>
                        </a:rPr>
                        <a:t> коефициент</a:t>
                      </a:r>
                      <a:endParaRPr lang="en-US" sz="20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en-US" sz="20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bg-BG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z="2000" smtClean="0"/>
              <a:pPr/>
              <a:t>14</a:t>
            </a:fld>
            <a:endParaRPr lang="bg-BG" sz="2000" dirty="0"/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0" y="2143116"/>
          <a:ext cx="5643570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Equation" r:id="rId3" imgW="2628720" imgH="393480" progId="Equation.DSMT4">
                  <p:embed/>
                </p:oleObj>
              </mc:Choice>
              <mc:Fallback>
                <p:oleObj name="Equation" r:id="rId3" imgW="262872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43116"/>
                        <a:ext cx="5643570" cy="1000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144226"/>
              </p:ext>
            </p:extLst>
          </p:nvPr>
        </p:nvGraphicFramePr>
        <p:xfrm>
          <a:off x="98425" y="4071938"/>
          <a:ext cx="41608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2" name="Equation" r:id="rId5" imgW="1346040" imgH="241200" progId="Equation.DSMT4">
                  <p:embed/>
                </p:oleObj>
              </mc:Choice>
              <mc:Fallback>
                <p:oleObj name="Equation" r:id="rId5" imgW="1346040" imgH="241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" y="4071938"/>
                        <a:ext cx="4160838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404602"/>
              </p:ext>
            </p:extLst>
          </p:nvPr>
        </p:nvGraphicFramePr>
        <p:xfrm>
          <a:off x="467544" y="6021288"/>
          <a:ext cx="5184576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3" name="Equation" r:id="rId7" imgW="1714320" imgH="241200" progId="Equation.DSMT4">
                  <p:embed/>
                </p:oleObj>
              </mc:Choice>
              <mc:Fallback>
                <p:oleObj name="Equation" r:id="rId7" imgW="171432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6021288"/>
                        <a:ext cx="5184576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Ползи от прилагането на </a:t>
            </a:r>
            <a:r>
              <a:rPr lang="en-US" dirty="0" smtClean="0"/>
              <a:t>VBM-</a:t>
            </a:r>
            <a:r>
              <a:rPr lang="bg-BG" dirty="0" smtClean="0"/>
              <a:t>модели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5429288"/>
          </a:xfrm>
        </p:spPr>
        <p:txBody>
          <a:bodyPr>
            <a:normAutofit lnSpcReduction="10000"/>
          </a:bodyPr>
          <a:lstStyle/>
          <a:p>
            <a:pPr marL="514350" indent="-514350" algn="just">
              <a:buNone/>
            </a:pPr>
            <a:r>
              <a:rPr lang="bg-BG" dirty="0" smtClean="0"/>
              <a:t>1. Чрез тях се преодоляват недостатъците на традиционните измерители на ефективността, основани на счетоводната печалба;</a:t>
            </a:r>
          </a:p>
          <a:p>
            <a:pPr algn="just">
              <a:buNone/>
            </a:pPr>
            <a:r>
              <a:rPr lang="bg-BG" dirty="0" smtClean="0"/>
              <a:t>2. Създава се възможност ефективността на бизнеса да се погледне и оцени от различна гледна точка;</a:t>
            </a:r>
          </a:p>
          <a:p>
            <a:pPr algn="just">
              <a:buNone/>
            </a:pPr>
            <a:r>
              <a:rPr lang="bg-BG" dirty="0" smtClean="0"/>
              <a:t>3. Вниманието на мениджърите се насочва към ключовите фактори за увеличаване стойността на бизнеса;</a:t>
            </a:r>
          </a:p>
          <a:p>
            <a:pPr algn="just">
              <a:buNone/>
            </a:pPr>
            <a:r>
              <a:rPr lang="bg-BG" dirty="0" smtClean="0"/>
              <a:t>4. Създава се възможност за опредляне на реалната цена на акциите и дяловете (посредством </a:t>
            </a:r>
            <a:r>
              <a:rPr lang="en-US" dirty="0" smtClean="0"/>
              <a:t>DCF-Valuation model</a:t>
            </a:r>
            <a:r>
              <a:rPr lang="bg-BG" dirty="0" smtClean="0"/>
              <a:t>, метода на фундаменталните променливи и др.). Сравнението между справедливата и пазарната цена на акциите показва дали фондовият пазар подценява или надценява съответната компания. </a:t>
            </a:r>
          </a:p>
          <a:p>
            <a:pPr algn="just"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z="2000" smtClean="0"/>
              <a:pPr/>
              <a:t>15</a:t>
            </a:fld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Проблеми свързани с приложението на </a:t>
            </a:r>
            <a:r>
              <a:rPr lang="en-US" dirty="0" smtClean="0"/>
              <a:t>VBM</a:t>
            </a:r>
            <a:r>
              <a:rPr lang="bg-BG" dirty="0" smtClean="0"/>
              <a:t>-модели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bg-BG" dirty="0" smtClean="0"/>
              <a:t> Повечето </a:t>
            </a:r>
            <a:r>
              <a:rPr lang="en-US" dirty="0" smtClean="0"/>
              <a:t>VBM-</a:t>
            </a:r>
            <a:r>
              <a:rPr lang="bg-BG" dirty="0" smtClean="0"/>
              <a:t>модели имат сложен алгоритъм и изискват солидна фундаментална подготовка на анализаторите. </a:t>
            </a:r>
          </a:p>
          <a:p>
            <a:pPr lvl="0" algn="just">
              <a:buFont typeface="Wingdings" pitchFamily="2" charset="2"/>
              <a:buChar char="ü"/>
            </a:pPr>
            <a:r>
              <a:rPr lang="bg-BG" dirty="0" smtClean="0"/>
              <a:t>При някои модели (</a:t>
            </a:r>
            <a:r>
              <a:rPr lang="en-US" dirty="0" smtClean="0"/>
              <a:t>CFROI, CVA</a:t>
            </a:r>
            <a:r>
              <a:rPr lang="bg-BG" dirty="0" smtClean="0"/>
              <a:t>) се изисква да се определи полезния икономически живот на активите. Понякога това е трудно и много относително. </a:t>
            </a:r>
          </a:p>
          <a:p>
            <a:pPr algn="just">
              <a:buFont typeface="Wingdings" pitchFamily="2" charset="2"/>
              <a:buChar char="ü"/>
            </a:pPr>
            <a:r>
              <a:rPr lang="bg-BG" dirty="0" smtClean="0"/>
              <a:t>При определяне цената на капитала (изискваната норма на възвръщаемост) има голяма доза субективизъм. Това зависи от прилаганите подходи и личните виждания на анализаторите.</a:t>
            </a:r>
          </a:p>
          <a:p>
            <a:pPr lvl="0">
              <a:buFont typeface="Wingdings" pitchFamily="2" charset="2"/>
              <a:buChar char="ü"/>
            </a:pP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16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000240"/>
            <a:ext cx="8229600" cy="1143000"/>
          </a:xfrm>
        </p:spPr>
        <p:txBody>
          <a:bodyPr/>
          <a:lstStyle/>
          <a:p>
            <a:pPr algn="ctr"/>
            <a:r>
              <a:rPr lang="bg-BG" dirty="0" smtClean="0"/>
              <a:t>Благодаря за вниманието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z="2000" smtClean="0"/>
              <a:pPr/>
              <a:t>17</a:t>
            </a:fld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85794"/>
          </a:xfrm>
        </p:spPr>
        <p:txBody>
          <a:bodyPr>
            <a:noAutofit/>
          </a:bodyPr>
          <a:lstStyle/>
          <a:p>
            <a:pPr algn="ctr"/>
            <a:r>
              <a:rPr lang="bg-BG" sz="4000" dirty="0" smtClean="0"/>
              <a:t>Причини за появата на </a:t>
            </a:r>
            <a:r>
              <a:rPr lang="en-US" sz="4000" dirty="0" smtClean="0"/>
              <a:t>VBM-</a:t>
            </a:r>
            <a:r>
              <a:rPr lang="bg-BG" sz="4000" dirty="0" smtClean="0"/>
              <a:t>модели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6000768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bg-BG" smtClean="0"/>
              <a:t>Съществува необходимост бизнес успехът да се погледне и оцени от друг ъгъл – от гл.т. на инвеститорите. Традиционните измерители на ефективността -  </a:t>
            </a:r>
            <a:r>
              <a:rPr lang="en-US" smtClean="0"/>
              <a:t>ROA, ROE, ROI, ROR, ROS, EPS </a:t>
            </a:r>
            <a:r>
              <a:rPr lang="bg-BG" smtClean="0"/>
              <a:t>и др.</a:t>
            </a:r>
            <a:r>
              <a:rPr lang="en-US" smtClean="0"/>
              <a:t> </a:t>
            </a:r>
            <a:r>
              <a:rPr lang="bg-BG" smtClean="0"/>
              <a:t>не отчитат ползите за собствениците и по-конкретно създаването на стойност.;</a:t>
            </a:r>
            <a:endParaRPr lang="bg-BG" dirty="0" smtClean="0"/>
          </a:p>
          <a:p>
            <a:pPr algn="just">
              <a:buFont typeface="Wingdings" pitchFamily="2" charset="2"/>
              <a:buChar char="ü"/>
            </a:pPr>
            <a:r>
              <a:rPr lang="bg-BG" smtClean="0"/>
              <a:t>Традиционните измерители на ефективността имат недостатъци. Базират се на счетоводната печалба. Те нямат връзка с паричните потоци и стойността на предприятието. Счетоводната печалба няма 100 процентов паричен еквивалент, зависи от прилаганите счетоводни принципи и политики и освен това може да се манипулира;</a:t>
            </a:r>
            <a:endParaRPr lang="bg-BG" dirty="0" smtClean="0"/>
          </a:p>
          <a:p>
            <a:pPr algn="just">
              <a:buFont typeface="Wingdings" pitchFamily="2" charset="2"/>
              <a:buChar char="ü"/>
            </a:pPr>
            <a:r>
              <a:rPr lang="bg-BG" dirty="0" smtClean="0"/>
              <a:t>Повишаване на ролята и значението на фирмената стойност, не само в страните с развити капиталови пазари, но и при т.нар. “развиващи се</a:t>
            </a:r>
            <a:r>
              <a:rPr lang="bg-BG" smtClean="0"/>
              <a:t>” пазари.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z="2000" smtClean="0"/>
              <a:pPr/>
              <a:t>2</a:t>
            </a:fld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bg-BG" sz="4000" dirty="0" smtClean="0"/>
              <a:t>Същност на стойностно-базирания мениджмънт (</a:t>
            </a:r>
            <a:r>
              <a:rPr lang="en-US" sz="4000" dirty="0" smtClean="0"/>
              <a:t>VBM – Value-based Management</a:t>
            </a:r>
            <a:r>
              <a:rPr lang="bg-BG" sz="4000" dirty="0" smtClean="0"/>
              <a:t>)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001156" cy="550070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bg-BG" dirty="0" smtClean="0"/>
              <a:t> </a:t>
            </a:r>
            <a:r>
              <a:rPr lang="en-US" dirty="0" smtClean="0"/>
              <a:t>VBM</a:t>
            </a:r>
            <a:r>
              <a:rPr lang="bg-BG" dirty="0" smtClean="0"/>
              <a:t> </a:t>
            </a:r>
            <a:r>
              <a:rPr lang="bg-BG" dirty="0"/>
              <a:t>представлява концепция за управление на бизнеса</a:t>
            </a:r>
            <a:r>
              <a:rPr lang="bg-BG"/>
              <a:t>, </a:t>
            </a:r>
            <a:r>
              <a:rPr lang="bg-BG" smtClean="0"/>
              <a:t>чиято основна </a:t>
            </a:r>
            <a:r>
              <a:rPr lang="bg-BG" dirty="0"/>
              <a:t>цел е максимизирането на стойността на компанията и респ</a:t>
            </a:r>
            <a:r>
              <a:rPr lang="bg-BG"/>
              <a:t>. </a:t>
            </a:r>
            <a:r>
              <a:rPr lang="bg-BG" smtClean="0"/>
              <a:t>богатството </a:t>
            </a:r>
            <a:r>
              <a:rPr lang="bg-BG" dirty="0"/>
              <a:t>на нейните </a:t>
            </a:r>
            <a:r>
              <a:rPr lang="bg-BG" dirty="0" smtClean="0"/>
              <a:t>собственици</a:t>
            </a:r>
            <a:r>
              <a:rPr lang="bg-BG" smtClean="0"/>
              <a:t>. Стойността на компанията зависи предимно от нейния потенциал да генерира доходи в бъдеще, т.е. от дисконтираните и бъдещи парични потоци. Стойност </a:t>
            </a:r>
            <a:r>
              <a:rPr lang="bg-BG" dirty="0"/>
              <a:t>се създава само когато нормата на възвръщаемост на инвестираният капитал превишава средно-претегрената цена на капитала. Финансовите задължения намаляват стойността на компанията.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2462" y="6492875"/>
            <a:ext cx="762000" cy="365125"/>
          </a:xfrm>
        </p:spPr>
        <p:txBody>
          <a:bodyPr/>
          <a:lstStyle/>
          <a:p>
            <a:fld id="{EB3D1FA3-9D17-49D9-9C3F-5A86E5776C95}" type="slidenum">
              <a:rPr lang="bg-BG" sz="2000" smtClean="0"/>
              <a:pPr/>
              <a:t>3</a:t>
            </a:fld>
            <a:endParaRPr lang="bg-BG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bg-BG" sz="4000" dirty="0" smtClean="0"/>
              <a:t>Исторически преглед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86874" cy="564360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bg-BG" dirty="0" smtClean="0"/>
              <a:t>В края на 80-те и началото на 90 години на миналия век, в резултат на търсенето на адекватни модели за измерване ефективността на бизнеса се появяват нови концепции като Икономическата добавена стойност (</a:t>
            </a:r>
            <a:r>
              <a:rPr lang="en-US" dirty="0" smtClean="0"/>
              <a:t>EVA</a:t>
            </a:r>
            <a:r>
              <a:rPr lang="bg-BG" dirty="0" smtClean="0"/>
              <a:t> – </a:t>
            </a:r>
            <a:r>
              <a:rPr lang="en-US" dirty="0" smtClean="0"/>
              <a:t>Economic Value Added</a:t>
            </a:r>
            <a:r>
              <a:rPr lang="bg-BG" dirty="0" smtClean="0"/>
              <a:t>) на Стюарт и Стърн, Пазарната добавена стойност </a:t>
            </a:r>
            <a:r>
              <a:rPr lang="en-US" dirty="0" smtClean="0"/>
              <a:t>(MVA</a:t>
            </a:r>
            <a:r>
              <a:rPr lang="bg-BG" dirty="0" smtClean="0"/>
              <a:t> – </a:t>
            </a:r>
            <a:r>
              <a:rPr lang="en-US" dirty="0" smtClean="0"/>
              <a:t>Market Value Added)</a:t>
            </a:r>
            <a:r>
              <a:rPr lang="bg-BG" dirty="0" smtClean="0"/>
              <a:t> на Стюарт, Паричната добавена стойност </a:t>
            </a:r>
            <a:r>
              <a:rPr lang="en-US" dirty="0" smtClean="0"/>
              <a:t>(CVA</a:t>
            </a:r>
            <a:r>
              <a:rPr lang="bg-BG" dirty="0" smtClean="0"/>
              <a:t> – </a:t>
            </a:r>
            <a:r>
              <a:rPr lang="en-US" dirty="0" smtClean="0"/>
              <a:t>Cash Value Added)</a:t>
            </a:r>
            <a:r>
              <a:rPr lang="bg-BG" dirty="0" smtClean="0"/>
              <a:t>, разработена независимо от шведа Ерик Отосон и от Бостънската консултантска група, Рентабилността на инвестирания капитал, базирана на паричните потоци </a:t>
            </a:r>
            <a:r>
              <a:rPr lang="en-US" dirty="0" smtClean="0"/>
              <a:t>(CFROI</a:t>
            </a:r>
            <a:r>
              <a:rPr lang="bg-BG" dirty="0" smtClean="0"/>
              <a:t> – </a:t>
            </a:r>
            <a:r>
              <a:rPr lang="en-US" dirty="0" smtClean="0"/>
              <a:t>Cash Flow Return on Investments</a:t>
            </a:r>
            <a:r>
              <a:rPr lang="bg-BG" dirty="0" smtClean="0"/>
              <a:t>) на </a:t>
            </a:r>
            <a:r>
              <a:rPr lang="en-US" dirty="0" smtClean="0"/>
              <a:t>HOLT Value Associates</a:t>
            </a:r>
            <a:r>
              <a:rPr lang="bg-BG" dirty="0" smtClean="0"/>
              <a:t> и др. Същевременно, все повече нараства популярността и практическото приложение на някои модели за оценка на стойността, базирани предимно на очакваните доходи (</a:t>
            </a:r>
            <a:r>
              <a:rPr lang="en-US" dirty="0" smtClean="0"/>
              <a:t>DCF-valuation model, EVA-valuation model, APV-approach</a:t>
            </a:r>
            <a:r>
              <a:rPr lang="bg-BG" dirty="0" smtClean="0"/>
              <a:t> и др.</a:t>
            </a:r>
            <a:r>
              <a:rPr lang="en-US" dirty="0" smtClean="0"/>
              <a:t>) </a:t>
            </a:r>
            <a:r>
              <a:rPr lang="bg-BG" dirty="0" smtClean="0"/>
              <a:t>и на пазарните сравнения (</a:t>
            </a:r>
            <a:r>
              <a:rPr lang="en-US" dirty="0" smtClean="0"/>
              <a:t>Relative Valuation)</a:t>
            </a:r>
            <a:r>
              <a:rPr lang="bg-BG" dirty="0" smtClean="0"/>
              <a:t>. 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42918"/>
          </a:xfrm>
        </p:spPr>
        <p:txBody>
          <a:bodyPr>
            <a:noAutofit/>
          </a:bodyPr>
          <a:lstStyle/>
          <a:p>
            <a:pPr algn="ctr"/>
            <a:r>
              <a:rPr lang="bg-BG" sz="4000" dirty="0" smtClean="0"/>
              <a:t>Класификация на </a:t>
            </a:r>
            <a:r>
              <a:rPr lang="en-US" sz="4000" dirty="0" smtClean="0"/>
              <a:t>VBM-</a:t>
            </a:r>
            <a:r>
              <a:rPr lang="bg-BG" sz="4000" dirty="0" smtClean="0"/>
              <a:t>моделите</a:t>
            </a:r>
            <a:endParaRPr lang="bg-BG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z="2000" smtClean="0"/>
              <a:pPr/>
              <a:t>5</a:t>
            </a:fld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92971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z="2000" smtClean="0"/>
              <a:pPr/>
              <a:t>6</a:t>
            </a:fld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2852"/>
          <a:ext cx="9144000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z="2000" smtClean="0"/>
              <a:pPr/>
              <a:t>7</a:t>
            </a:fld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215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694"/>
                <a:gridCol w="3643306"/>
              </a:tblGrid>
              <a:tr h="7215214">
                <a:tc>
                  <a:txBody>
                    <a:bodyPr/>
                    <a:lstStyle/>
                    <a:p>
                      <a:pPr algn="ctr"/>
                      <a:r>
                        <a:rPr kumimoji="0" lang="bg-BG" sz="2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2800" b="1" u="non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Икономическа добавена стойност </a:t>
                      </a:r>
                      <a:r>
                        <a:rPr kumimoji="0" lang="en-US" sz="2800" b="1" u="non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EVA – Economic </a:t>
                      </a:r>
                      <a:r>
                        <a:rPr kumimoji="0" lang="en-US" sz="2800" b="1" u="none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Value Added</a:t>
                      </a:r>
                      <a:endParaRPr kumimoji="0" lang="bg-BG" sz="2800" b="1" u="none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180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180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180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180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180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180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180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180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1800" b="1" kern="1200" baseline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180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2000" b="0" kern="1200" smtClean="0">
                        <a:solidFill>
                          <a:schemeClr val="tx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bg-BG" sz="2000" b="0" kern="120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предприятието </a:t>
                      </a:r>
                      <a:r>
                        <a:rPr kumimoji="0" lang="bg-BG" sz="2000" b="0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работи ефективно </a:t>
                      </a:r>
                      <a:r>
                        <a:rPr kumimoji="0" lang="bg-BG" sz="2000" b="0" kern="120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когато: </a:t>
                      </a:r>
                      <a:endParaRPr kumimoji="0" lang="bg-BG" sz="2000" b="0" kern="1200" dirty="0" smtClean="0">
                        <a:solidFill>
                          <a:schemeClr val="tx1"/>
                        </a:solidFill>
                        <a:latin typeface="Arial Black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kumimoji="0" lang="bg-BG" sz="2000" b="0" kern="1200" baseline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bg-BG" sz="2000" b="0" kern="120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покрива </a:t>
                      </a:r>
                      <a:r>
                        <a:rPr kumimoji="0" lang="bg-BG" sz="2000" b="0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разходите свързани с оперативната дейност;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kumimoji="0" lang="bg-BG" sz="2000" b="0" kern="1200" baseline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bg-BG" sz="2000" b="0" kern="120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покрива </a:t>
                      </a:r>
                      <a:r>
                        <a:rPr kumimoji="0" lang="bg-BG" sz="2000" b="0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цената на инвестирания капитал (собствен и привлечен);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kumimoji="0" lang="bg-BG" sz="2000" b="0" kern="1200" baseline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bg-BG" sz="2000" b="0" kern="120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генерира </a:t>
                      </a:r>
                      <a:r>
                        <a:rPr kumimoji="0" lang="bg-BG" sz="2000" b="0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добавена стойност за собствениците (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EVA</a:t>
                      </a:r>
                      <a:r>
                        <a:rPr kumimoji="0" lang="bg-BG" sz="2000" b="0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&gt;0).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i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ROIC</a:t>
                      </a:r>
                      <a:r>
                        <a:rPr kumimoji="0" lang="en-US" sz="2000" b="1" i="1" kern="1200" baseline="-250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</a:t>
                      </a:r>
                      <a:r>
                        <a:rPr kumimoji="0" lang="bg-BG" sz="20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bg-BG" sz="2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Return On Invested Capital</a:t>
                      </a:r>
                      <a:r>
                        <a:rPr kumimoji="0" lang="bg-BG" sz="2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(възвръщаемост на инвестирания капитал за съответната година);</a:t>
                      </a:r>
                    </a:p>
                    <a:p>
                      <a:r>
                        <a:rPr kumimoji="0" lang="en-US" sz="20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WACC</a:t>
                      </a:r>
                      <a:r>
                        <a:rPr kumimoji="0" lang="bg-BG" sz="2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-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Weighted Average Cost of Capital</a:t>
                      </a:r>
                      <a:r>
                        <a:rPr kumimoji="0" lang="bg-BG" sz="2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(среднопретеглена цена на капитала);</a:t>
                      </a:r>
                    </a:p>
                    <a:p>
                      <a:r>
                        <a:rPr kumimoji="0" lang="en-US" sz="20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NOPAT</a:t>
                      </a:r>
                      <a:r>
                        <a:rPr kumimoji="0" lang="bg-BG" sz="2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Net Operating Profit After Taxes</a:t>
                      </a:r>
                      <a:r>
                        <a:rPr kumimoji="0" lang="bg-BG" sz="2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(нетна оперативна печалба след данъци);</a:t>
                      </a:r>
                    </a:p>
                    <a:p>
                      <a:r>
                        <a:rPr kumimoji="0" lang="en-US" sz="2000" b="1" i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IC</a:t>
                      </a:r>
                      <a:r>
                        <a:rPr kumimoji="0" lang="en-US" sz="2000" b="1" i="1" kern="1200" baseline="-250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</a:t>
                      </a:r>
                      <a:r>
                        <a:rPr kumimoji="0" lang="bg-BG" sz="2000" b="1" i="1" kern="1200" baseline="-250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</a:t>
                      </a:r>
                      <a:r>
                        <a:rPr kumimoji="0" lang="bg-BG" sz="2000" b="1" i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Invested Capital </a:t>
                      </a:r>
                      <a:r>
                        <a:rPr kumimoji="0" lang="bg-BG" sz="20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(инвестиран капитал в края на предходната година);</a:t>
                      </a:r>
                    </a:p>
                    <a:p>
                      <a:r>
                        <a:rPr kumimoji="0" lang="en-US" sz="2000" b="1" i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NI</a:t>
                      </a:r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Net Income </a:t>
                      </a:r>
                      <a:r>
                        <a:rPr kumimoji="0" lang="bg-BG" sz="20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(чиста печалба);</a:t>
                      </a:r>
                    </a:p>
                    <a:p>
                      <a:r>
                        <a:rPr kumimoji="0" lang="en-US" sz="2000" b="1" i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Interest Expense</a:t>
                      </a:r>
                      <a:r>
                        <a:rPr kumimoji="0" lang="bg-BG" sz="20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(разходи за лихви);</a:t>
                      </a:r>
                    </a:p>
                    <a:p>
                      <a:r>
                        <a:rPr kumimoji="0" lang="en-US" sz="2000" b="1" i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</a:t>
                      </a:r>
                      <a:r>
                        <a:rPr kumimoji="0" lang="bg-BG" sz="20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</a:t>
                      </a:r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Income Tax Rate</a:t>
                      </a:r>
                      <a:r>
                        <a:rPr kumimoji="0" lang="bg-BG" sz="20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(ставка на корпоративния данък)</a:t>
                      </a:r>
                    </a:p>
                    <a:p>
                      <a:endParaRPr lang="bg-BG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2071678"/>
          <a:ext cx="5572132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2082600" imgH="304560" progId="Equation.DSMT4">
                  <p:embed/>
                </p:oleObj>
              </mc:Choice>
              <mc:Fallback>
                <p:oleObj name="Equation" r:id="rId3" imgW="2082600" imgH="304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71678"/>
                        <a:ext cx="5572132" cy="1000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0" y="1285860"/>
          <a:ext cx="5572132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2120760" imgH="279360" progId="Equation.DSMT4">
                  <p:embed/>
                </p:oleObj>
              </mc:Choice>
              <mc:Fallback>
                <p:oleObj name="Equation" r:id="rId5" imgW="212076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85860"/>
                        <a:ext cx="5572132" cy="1000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0" y="3000372"/>
          <a:ext cx="2571768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7" imgW="1143000" imgH="469800" progId="Equation.DSMT4">
                  <p:embed/>
                </p:oleObj>
              </mc:Choice>
              <mc:Fallback>
                <p:oleObj name="Equation" r:id="rId7" imgW="1143000" imgH="469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00372"/>
                        <a:ext cx="2571768" cy="928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0" y="3857628"/>
          <a:ext cx="3357586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9" imgW="1625400" imgH="253800" progId="Equation.DSMT4">
                  <p:embed/>
                </p:oleObj>
              </mc:Choice>
              <mc:Fallback>
                <p:oleObj name="Equation" r:id="rId9" imgW="162540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57628"/>
                        <a:ext cx="3357586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215338" y="6675437"/>
            <a:ext cx="762000" cy="365125"/>
          </a:xfrm>
        </p:spPr>
        <p:txBody>
          <a:bodyPr/>
          <a:lstStyle/>
          <a:p>
            <a:fld id="{EB3D1FA3-9D17-49D9-9C3F-5A86E5776C95}" type="slidenum">
              <a:rPr lang="bg-BG" sz="2000" smtClean="0"/>
              <a:pPr/>
              <a:t>8</a:t>
            </a:fld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smtClean="0"/>
              <a:t>EVA – </a:t>
            </a:r>
            <a:r>
              <a:rPr lang="bg-BG" sz="4000" smtClean="0"/>
              <a:t>хибрид между традиционния и стойностно-базирания подход за оценка на ефективността</a:t>
            </a:r>
            <a:endParaRPr lang="bg-BG" sz="4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9</a:t>
            </a:fld>
            <a:endParaRPr lang="bg-BG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00034" y="1857364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1878</TotalTime>
  <Words>1225</Words>
  <Application>Microsoft Office PowerPoint</Application>
  <PresentationFormat>On-screen Show (4:3)</PresentationFormat>
  <Paragraphs>142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Flow</vt:lpstr>
      <vt:lpstr>Equation</vt:lpstr>
      <vt:lpstr>MathType 6.0 Equation</vt:lpstr>
      <vt:lpstr>  СТОЙНОСТНО-БАЗИРАНИ МОДЕЛИ ЗА ОЦЕНКА  НА БИЗНЕСА  </vt:lpstr>
      <vt:lpstr>Причини за появата на VBM-модели</vt:lpstr>
      <vt:lpstr>Същност на стойностно-базирания мениджмънт (VBM – Value-based Management)</vt:lpstr>
      <vt:lpstr>Исторически преглед</vt:lpstr>
      <vt:lpstr>Класификация на VBM-моделите</vt:lpstr>
      <vt:lpstr>PowerPoint Presentation</vt:lpstr>
      <vt:lpstr>PowerPoint Presentation</vt:lpstr>
      <vt:lpstr>PowerPoint Presentation</vt:lpstr>
      <vt:lpstr>EVA – хибрид между традиционния и стойностно-базирания подход за оценка на ефективността</vt:lpstr>
      <vt:lpstr>КРИТЕРИИ ЗА ЕФЕКТИВНОСТ</vt:lpstr>
      <vt:lpstr>PowerPoint Presentation</vt:lpstr>
      <vt:lpstr>PowerPoint Presentation</vt:lpstr>
      <vt:lpstr>PowerPoint Presentation</vt:lpstr>
      <vt:lpstr>PowerPoint Presentation</vt:lpstr>
      <vt:lpstr>Ползи от прилагането на VBM-модели</vt:lpstr>
      <vt:lpstr>Проблеми свързани с приложението на VBM-модели</vt:lpstr>
      <vt:lpstr>Благодаря за вниманието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СЪЩНОСТ, КЛАСИФИКАЦИЯ И ПРЕДИМСТВА НА СТОЙНОСТНО-БАЗИРАНИТЕ МОДЕЛИ ЗА ОЦЕНКА НА БИЗНЕСА </dc:title>
  <dc:creator>koko</dc:creator>
  <cp:lastModifiedBy>USER</cp:lastModifiedBy>
  <cp:revision>141</cp:revision>
  <dcterms:created xsi:type="dcterms:W3CDTF">2003-01-09T19:01:30Z</dcterms:created>
  <dcterms:modified xsi:type="dcterms:W3CDTF">2014-05-16T19:01:42Z</dcterms:modified>
</cp:coreProperties>
</file>