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5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706" autoAdjust="0"/>
  </p:normalViewPr>
  <p:slideViewPr>
    <p:cSldViewPr showGuides="1">
      <p:cViewPr varScale="1">
        <p:scale>
          <a:sx n="105" d="100"/>
          <a:sy n="105" d="100"/>
        </p:scale>
        <p:origin x="120" y="22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30-Mar-17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30-Mar-17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30-Mar-17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30-Mar-17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30-Mar-17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30-Mar-17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30-Mar-17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30-Mar-17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30-Mar-17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30-Mar-17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30-Mar-17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30-Mar-17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30-Mar-17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943598" cy="2514601"/>
          </a:xfrm>
        </p:spPr>
        <p:txBody>
          <a:bodyPr/>
          <a:lstStyle/>
          <a:p>
            <a:r>
              <a:rPr lang="en-US" dirty="0"/>
              <a:t>Capital Market Line and Beta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Corporate Finance</a:t>
            </a:r>
          </a:p>
          <a:p>
            <a:r>
              <a:rPr lang="en-US" dirty="0"/>
              <a:t>Presented by Dimitar Todorov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Assume stock A has had the following return over the last 3 years: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expected return of stock A is 7% and the expected market return is 5%.</a:t>
            </a:r>
          </a:p>
          <a:p>
            <a:r>
              <a:rPr lang="en-US" sz="2400" dirty="0"/>
              <a:t>What is the beta of stock A?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541349"/>
              </p:ext>
            </p:extLst>
          </p:nvPr>
        </p:nvGraphicFramePr>
        <p:xfrm>
          <a:off x="1065213" y="2848356"/>
          <a:ext cx="8686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208573126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129252405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103997495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115492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  <a:r>
                        <a:rPr lang="en-US" baseline="0" dirty="0"/>
                        <a:t> 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Return of stock</a:t>
                      </a:r>
                      <a:r>
                        <a:rPr lang="en-US" baseline="0" dirty="0"/>
                        <a:t> A,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06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Market</a:t>
                      </a:r>
                      <a:r>
                        <a:rPr lang="en-US" baseline="0" dirty="0"/>
                        <a:t> return,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80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33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of a portfolio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The beta of a portfolio is a weighted average of all beta coefficients of its constituent securities.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3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the proportion of a given security in the portfolio.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the beta of a given security.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is the number of securities in a portfolio.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7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Assume that portfolio ABC consists of 3 stocks with the following proportions and beta coefficients:</a:t>
            </a:r>
          </a:p>
          <a:p>
            <a:pPr lvl="1"/>
            <a:r>
              <a:rPr lang="en-US" sz="2000" dirty="0"/>
              <a:t>25% of stock A with </a:t>
            </a:r>
            <a:r>
              <a:rPr lang="el-GR" sz="2000" dirty="0"/>
              <a:t>β</a:t>
            </a:r>
            <a:r>
              <a:rPr lang="en-US" sz="2000" baseline="-25000" dirty="0"/>
              <a:t>A</a:t>
            </a:r>
            <a:r>
              <a:rPr lang="en-US" sz="2000" dirty="0"/>
              <a:t> = 1.7;</a:t>
            </a:r>
          </a:p>
          <a:p>
            <a:pPr lvl="1"/>
            <a:r>
              <a:rPr lang="en-US" sz="2000" dirty="0"/>
              <a:t>45% of stock B with </a:t>
            </a:r>
            <a:r>
              <a:rPr lang="el-GR" sz="2000" dirty="0"/>
              <a:t>β</a:t>
            </a:r>
            <a:r>
              <a:rPr lang="en-US" sz="2000" baseline="-25000" dirty="0"/>
              <a:t>B</a:t>
            </a:r>
            <a:r>
              <a:rPr lang="en-US" sz="2000" dirty="0"/>
              <a:t> = 0.3;</a:t>
            </a:r>
          </a:p>
          <a:p>
            <a:pPr lvl="1"/>
            <a:r>
              <a:rPr lang="en-US" sz="2000" dirty="0"/>
              <a:t>30% of stock C with </a:t>
            </a:r>
            <a:r>
              <a:rPr lang="el-GR" sz="2000" dirty="0"/>
              <a:t>β</a:t>
            </a:r>
            <a:r>
              <a:rPr lang="en-US" sz="2000" baseline="-25000" dirty="0"/>
              <a:t>C</a:t>
            </a:r>
            <a:r>
              <a:rPr lang="en-US" sz="2000" dirty="0"/>
              <a:t> = 1.2;</a:t>
            </a:r>
          </a:p>
          <a:p>
            <a:r>
              <a:rPr lang="en-US" sz="2400" dirty="0"/>
              <a:t>What is the beta coefficient of portfolio ABC?</a:t>
            </a:r>
          </a:p>
        </p:txBody>
      </p:sp>
    </p:spTree>
    <p:extLst>
      <p:ext uri="{BB962C8B-B14F-4D97-AF65-F5344CB8AC3E}">
        <p14:creationId xmlns:p14="http://schemas.microsoft.com/office/powerpoint/2010/main" val="15083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828800"/>
            <a:ext cx="7620001" cy="4495800"/>
          </a:xfrm>
        </p:spPr>
        <p:txBody>
          <a:bodyPr/>
          <a:lstStyle/>
          <a:p>
            <a:r>
              <a:rPr lang="en-US" dirty="0"/>
              <a:t>Beta views risk solely from the perspective of market prices, failing to take into consideration specific business fundamentals or economic developments.</a:t>
            </a:r>
          </a:p>
          <a:p>
            <a:r>
              <a:rPr lang="en-US" dirty="0"/>
              <a:t>Price level is ignored.</a:t>
            </a:r>
          </a:p>
          <a:p>
            <a:r>
              <a:rPr lang="en-US" dirty="0"/>
              <a:t>Beta doesn’t account for the influence investors can have on the riskiness of their holdings.</a:t>
            </a:r>
          </a:p>
          <a:p>
            <a:r>
              <a:rPr lang="en-US" dirty="0"/>
              <a:t>Beta assumes that </a:t>
            </a:r>
            <a:r>
              <a:rPr lang="en-US" dirty="0"/>
              <a:t>upside</a:t>
            </a:r>
            <a:r>
              <a:rPr lang="en-US" dirty="0"/>
              <a:t> potential = downside risk for any investment.</a:t>
            </a:r>
          </a:p>
          <a:p>
            <a:r>
              <a:rPr lang="en-US" dirty="0"/>
              <a:t>In reality past volatility does not reliably predict future performance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14" y="2819400"/>
            <a:ext cx="411321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2" y="2590800"/>
            <a:ext cx="8686801" cy="1066800"/>
          </a:xfrm>
        </p:spPr>
        <p:txBody>
          <a:bodyPr/>
          <a:lstStyle/>
          <a:p>
            <a:pPr algn="ctr"/>
            <a:r>
              <a:rPr 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7194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Market Line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3212" y="1828800"/>
            <a:ext cx="6858001" cy="4191000"/>
          </a:xfrm>
        </p:spPr>
        <p:txBody>
          <a:bodyPr/>
          <a:lstStyle/>
          <a:p>
            <a:r>
              <a:rPr lang="en-US" dirty="0"/>
              <a:t>Capital market line (CML) shows graphically the relationship between risk measured by standard deviation and return of portfolios consisting of risk-free asset and market portfolio in all possible proportions.</a:t>
            </a:r>
            <a:endParaRPr lang="en-US" dirty="0"/>
          </a:p>
          <a:p>
            <a:r>
              <a:rPr lang="en-US" dirty="0"/>
              <a:t>Point M represents the market portfolio:</a:t>
            </a:r>
          </a:p>
          <a:p>
            <a:pPr lvl="1"/>
            <a:r>
              <a:rPr lang="en-US" dirty="0"/>
              <a:t>completely diversified;</a:t>
            </a:r>
          </a:p>
          <a:p>
            <a:pPr lvl="1"/>
            <a:r>
              <a:rPr lang="en-US" dirty="0"/>
              <a:t>carries only systematic risk;</a:t>
            </a:r>
          </a:p>
          <a:p>
            <a:pPr lvl="1"/>
            <a:r>
              <a:rPr lang="en-US" dirty="0"/>
              <a:t>its expected return = expected market return as a whole.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011" y="2370454"/>
            <a:ext cx="5489321" cy="44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152400"/>
            <a:ext cx="8686801" cy="1066800"/>
          </a:xfrm>
        </p:spPr>
        <p:txBody>
          <a:bodyPr/>
          <a:lstStyle/>
          <a:p>
            <a:r>
              <a:rPr lang="en-US" dirty="0"/>
              <a:t>CML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5211" y="1228344"/>
                <a:ext cx="8686801" cy="547725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</m:oMath>
                </a14:m>
                <a:endParaRPr lang="en-US" sz="3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- expected return of portfolio C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400" dirty="0"/>
                  <a:t> - risk-free rate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/>
                  <a:t> - standard deviation of portfolio C return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400" dirty="0"/>
                  <a:t> - standard deviation of the market return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- expected return of a market portfolio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5211" y="1228344"/>
                <a:ext cx="8686801" cy="54772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87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Assume that the current risk-free rate is 3%, expected market return is 18% and standard deviation of a market portfolio is 9%. Suppose there are two portfolios:</a:t>
            </a:r>
          </a:p>
          <a:p>
            <a:pPr lvl="1"/>
            <a:r>
              <a:rPr lang="en-US" sz="2000" dirty="0"/>
              <a:t>Portfolio A has standard deviation of 6%;</a:t>
            </a:r>
          </a:p>
          <a:p>
            <a:pPr lvl="1"/>
            <a:r>
              <a:rPr lang="en-US" sz="2000" dirty="0"/>
              <a:t>Portfolio B has standard deviation of 15%. </a:t>
            </a:r>
          </a:p>
          <a:p>
            <a:r>
              <a:rPr lang="en-US" sz="2400" dirty="0"/>
              <a:t>What is the expected return of the two portfolios?</a:t>
            </a:r>
          </a:p>
        </p:txBody>
      </p:sp>
    </p:spTree>
    <p:extLst>
      <p:ext uri="{BB962C8B-B14F-4D97-AF65-F5344CB8AC3E}">
        <p14:creationId xmlns:p14="http://schemas.microsoft.com/office/powerpoint/2010/main" val="262349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ctor: Elbow 30"/>
          <p:cNvCxnSpPr/>
          <p:nvPr/>
        </p:nvCxnSpPr>
        <p:spPr>
          <a:xfrm>
            <a:off x="1293812" y="3200400"/>
            <a:ext cx="7315200" cy="2667000"/>
          </a:xfrm>
          <a:prstGeom prst="bentConnector3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728463"/>
              </p:ext>
            </p:extLst>
          </p:nvPr>
        </p:nvGraphicFramePr>
        <p:xfrm>
          <a:off x="469221" y="762000"/>
          <a:ext cx="824591" cy="5272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591">
                  <a:extLst>
                    <a:ext uri="{9D8B030D-6E8A-4147-A177-3AD203B41FA5}">
                      <a16:colId xmlns:a16="http://schemas.microsoft.com/office/drawing/2014/main" val="75251445"/>
                    </a:ext>
                  </a:extLst>
                </a:gridCol>
              </a:tblGrid>
              <a:tr h="43935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4249497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130709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710133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079375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5401611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257185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4589638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7789413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3806073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0856158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497732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7108042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1293812" y="5867400"/>
            <a:ext cx="83210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293812" y="563880"/>
            <a:ext cx="0" cy="53035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56" y="563880"/>
            <a:ext cx="461665" cy="16459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Expected return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2212" y="6387802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Deviation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293812" y="559669"/>
            <a:ext cx="8229600" cy="477433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089498" y="68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CML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293811" y="5314040"/>
            <a:ext cx="8077201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93810" y="3886200"/>
            <a:ext cx="2438402" cy="0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732212" y="3886200"/>
            <a:ext cx="0" cy="1981200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93810" y="1676400"/>
            <a:ext cx="6248402" cy="0"/>
          </a:xfrm>
          <a:prstGeom prst="line">
            <a:avLst/>
          </a:prstGeom>
          <a:ln w="1905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42212" y="1676400"/>
            <a:ext cx="0" cy="4191000"/>
          </a:xfrm>
          <a:prstGeom prst="line">
            <a:avLst/>
          </a:prstGeom>
          <a:ln w="1905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96253" y="3495220"/>
            <a:ext cx="33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35201" y="2834414"/>
            <a:ext cx="33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206253" y="1310151"/>
            <a:ext cx="33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65512" y="601214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6%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84712" y="603421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18362" y="6039784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55521" y="3941975"/>
            <a:ext cx="167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 risk premium, 15%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94197" y="3172054"/>
            <a:ext cx="167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Portfolio B risk premium, 25%</a:t>
            </a:r>
          </a:p>
        </p:txBody>
      </p:sp>
      <p:sp>
        <p:nvSpPr>
          <p:cNvPr id="60" name="Flowchart: Process 59"/>
          <p:cNvSpPr/>
          <p:nvPr/>
        </p:nvSpPr>
        <p:spPr>
          <a:xfrm>
            <a:off x="3716177" y="3933830"/>
            <a:ext cx="45719" cy="1380209"/>
          </a:xfrm>
          <a:prstGeom prst="flowChart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Process 60"/>
          <p:cNvSpPr/>
          <p:nvPr/>
        </p:nvSpPr>
        <p:spPr>
          <a:xfrm>
            <a:off x="4920534" y="3215640"/>
            <a:ext cx="50626" cy="2078441"/>
          </a:xfrm>
          <a:prstGeom prst="flowChartProces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159356" y="4698493"/>
            <a:ext cx="167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Portfolio A risk premium, 10%</a:t>
            </a:r>
          </a:p>
        </p:txBody>
      </p:sp>
      <p:sp>
        <p:nvSpPr>
          <p:cNvPr id="62" name="Flowchart: Process 61"/>
          <p:cNvSpPr/>
          <p:nvPr/>
        </p:nvSpPr>
        <p:spPr>
          <a:xfrm>
            <a:off x="7529559" y="1680519"/>
            <a:ext cx="47640" cy="3633520"/>
          </a:xfrm>
          <a:prstGeom prst="flowChartProcess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084261" y="6034212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27512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CML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9067800" cy="4191000"/>
          </a:xfrm>
        </p:spPr>
        <p:txBody>
          <a:bodyPr/>
          <a:lstStyle/>
          <a:p>
            <a:r>
              <a:rPr lang="en-US" dirty="0"/>
              <a:t>Assumptions of the Capital Market Line and the Capital Asset Pricing Model may not hold true in the real world.</a:t>
            </a:r>
          </a:p>
          <a:p>
            <a:r>
              <a:rPr lang="en-US" dirty="0"/>
              <a:t>Differing taxes and transaction costs between various investors.</a:t>
            </a:r>
          </a:p>
          <a:p>
            <a:r>
              <a:rPr lang="en-US" dirty="0"/>
              <a:t>In real market conditions investors can lend at lower rate than borrow.</a:t>
            </a:r>
          </a:p>
          <a:p>
            <a:r>
              <a:rPr lang="en-US" dirty="0"/>
              <a:t>Real markets are not strongly efficient and investors have unequal information.</a:t>
            </a:r>
          </a:p>
          <a:p>
            <a:r>
              <a:rPr lang="en-US" dirty="0"/>
              <a:t>Not all investors are rational or risk-averse.</a:t>
            </a:r>
          </a:p>
          <a:p>
            <a:r>
              <a:rPr lang="en-US" dirty="0"/>
              <a:t>Standard deviation isn’t the only risk measurement.</a:t>
            </a:r>
          </a:p>
          <a:p>
            <a:r>
              <a:rPr lang="en-US" dirty="0"/>
              <a:t>Risk-free assets do not exist.</a:t>
            </a:r>
          </a:p>
        </p:txBody>
      </p:sp>
    </p:spTree>
    <p:extLst>
      <p:ext uri="{BB962C8B-B14F-4D97-AF65-F5344CB8AC3E}">
        <p14:creationId xmlns:p14="http://schemas.microsoft.com/office/powerpoint/2010/main" val="30615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9601200" cy="4191000"/>
          </a:xfrm>
        </p:spPr>
        <p:txBody>
          <a:bodyPr>
            <a:normAutofit/>
          </a:bodyPr>
          <a:lstStyle/>
          <a:p>
            <a:r>
              <a:rPr lang="en-US" sz="2400" dirty="0"/>
              <a:t>The beta coefficient indicates whether an investment is more or less volatile than the overall market.</a:t>
            </a:r>
          </a:p>
          <a:p>
            <a:r>
              <a:rPr lang="en-US" sz="2400" dirty="0"/>
              <a:t>β &lt; 1 suggests that the investment is less volatile than the market.</a:t>
            </a:r>
          </a:p>
          <a:p>
            <a:r>
              <a:rPr lang="en-US" sz="2400" dirty="0"/>
              <a:t>β &gt; 1 suggests that the investment is more volatile than the market.</a:t>
            </a:r>
            <a:endParaRPr lang="en-US" sz="2400" dirty="0"/>
          </a:p>
          <a:p>
            <a:r>
              <a:rPr lang="en-US" sz="2400" dirty="0"/>
              <a:t>Beta measures risk that comes from exposure to market movements.</a:t>
            </a:r>
          </a:p>
          <a:p>
            <a:r>
              <a:rPr lang="en-US" sz="2400" dirty="0"/>
              <a:t>The market portfolio has a </a:t>
            </a:r>
            <a:r>
              <a:rPr lang="en-US" sz="2400" dirty="0"/>
              <a:t>β = 1.</a:t>
            </a:r>
          </a:p>
          <a:p>
            <a:r>
              <a:rPr lang="en-US" sz="2400" dirty="0"/>
              <a:t>β &lt; 0 occurs when investments follow the opposite direction of the market.</a:t>
            </a:r>
          </a:p>
        </p:txBody>
      </p:sp>
    </p:spTree>
    <p:extLst>
      <p:ext uri="{BB962C8B-B14F-4D97-AF65-F5344CB8AC3E}">
        <p14:creationId xmlns:p14="http://schemas.microsoft.com/office/powerpoint/2010/main" val="17179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9753600" cy="4191000"/>
          </a:xfrm>
        </p:spPr>
        <p:txBody>
          <a:bodyPr>
            <a:normAutofit/>
          </a:bodyPr>
          <a:lstStyle/>
          <a:p>
            <a:r>
              <a:rPr lang="en-US" sz="2400" dirty="0"/>
              <a:t>Beta represents the risk of an investment that can’t be reduced by diversification.</a:t>
            </a:r>
          </a:p>
          <a:p>
            <a:r>
              <a:rPr lang="en-US" sz="2400" dirty="0"/>
              <a:t>Beta measures the amount of risk an investment adds to an already diversified portfolio.</a:t>
            </a:r>
          </a:p>
          <a:p>
            <a:r>
              <a:rPr lang="en-US" sz="2400" dirty="0"/>
              <a:t>Beta decay refers to the tendency for companies with high beta </a:t>
            </a:r>
            <a:r>
              <a:rPr lang="el-GR" sz="2400" dirty="0"/>
              <a:t>(β &gt; 1)</a:t>
            </a:r>
            <a:r>
              <a:rPr lang="en-US" sz="2400" dirty="0"/>
              <a:t> to have their beta decline towards the market beta </a:t>
            </a:r>
            <a:r>
              <a:rPr lang="el-GR" sz="2400" dirty="0"/>
              <a:t>(β </a:t>
            </a:r>
            <a:r>
              <a:rPr lang="en-US" sz="2400" dirty="0"/>
              <a:t>=</a:t>
            </a:r>
            <a:r>
              <a:rPr lang="el-GR" sz="2400" dirty="0"/>
              <a:t> 1)</a:t>
            </a:r>
            <a:r>
              <a:rPr lang="en-U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12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52400"/>
            <a:ext cx="8686801" cy="1066800"/>
          </a:xfrm>
        </p:spPr>
        <p:txBody>
          <a:bodyPr/>
          <a:lstStyle/>
          <a:p>
            <a:r>
              <a:rPr lang="en-US" dirty="0"/>
              <a:t>Formula for beta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5212" y="1676400"/>
                <a:ext cx="10058400" cy="5029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𝐶𝑜𝑣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𝑉𝑎𝑟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/>
                  <a:t>	or	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𝐶𝑜𝑣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covariance between the return of a given security and market return.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𝑉𝑎𝑟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variance of market return.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the observed return of a security in time period </a:t>
                </a:r>
                <a:r>
                  <a:rPr lang="en-US" sz="2400" i="1" dirty="0" err="1"/>
                  <a:t>i</a:t>
                </a:r>
                <a:r>
                  <a:rPr lang="en-US" sz="2400" i="1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the expected return of a security.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the observed return of a market portfolio.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is the expected return of a market portfolio.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5212" y="1676400"/>
                <a:ext cx="10058400" cy="5029200"/>
              </a:xfrm>
              <a:blipFill>
                <a:blip r:embed="rId2"/>
                <a:stretch>
                  <a:fillRect r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2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contrast presentation (widescreen).potx" id="{79BDEE8A-06BD-4498-8DA2-039F108111A7}" vid="{371B0C30-7F71-4EED-A6A3-8F238779D534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20E13-D325-4A9E-AA7A-0D1409275EB9}">
  <ds:schemaRefs>
    <ds:schemaRef ds:uri="40262f94-9f35-4ac3-9a90-690165a166b7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a4f35948-e619-41b3-aa29-22878b09cfd2"/>
  </ds:schemaRefs>
</ds:datastoreItem>
</file>

<file path=customXml/itemProps2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228</TotalTime>
  <Words>800</Words>
  <Application>Microsoft Office PowerPoint</Application>
  <PresentationFormat>Custom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 Math</vt:lpstr>
      <vt:lpstr>Franklin Gothic Medium</vt:lpstr>
      <vt:lpstr>Business Contrast 16x9</vt:lpstr>
      <vt:lpstr>Capital Market Line and Beta</vt:lpstr>
      <vt:lpstr>Capital Market Line</vt:lpstr>
      <vt:lpstr>CML Equation</vt:lpstr>
      <vt:lpstr>Example 1</vt:lpstr>
      <vt:lpstr>PowerPoint Presentation</vt:lpstr>
      <vt:lpstr>Limitations of CML</vt:lpstr>
      <vt:lpstr>Beta</vt:lpstr>
      <vt:lpstr>Cont.</vt:lpstr>
      <vt:lpstr>Formula for beta</vt:lpstr>
      <vt:lpstr>Example 2</vt:lpstr>
      <vt:lpstr>Beta of a portfolio</vt:lpstr>
      <vt:lpstr>Example 3</vt:lpstr>
      <vt:lpstr>Criticism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Market Line and Beta</dc:title>
  <dc:creator>Dimitar Todorov</dc:creator>
  <cp:lastModifiedBy>Dimitar Todorov</cp:lastModifiedBy>
  <cp:revision>24</cp:revision>
  <dcterms:created xsi:type="dcterms:W3CDTF">2017-03-29T21:51:50Z</dcterms:created>
  <dcterms:modified xsi:type="dcterms:W3CDTF">2017-03-30T01:40:48Z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