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66" r:id="rId5"/>
    <p:sldId id="258" r:id="rId6"/>
    <p:sldId id="265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14-Feb-2019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14-Feb-2019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14-Feb-2019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14-Feb-2019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14-Feb-2019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14-Feb-2019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14-Feb-2019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14-Feb-2019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14-Feb-2019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14-Feb-2019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14-Feb-2019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14-Feb-2019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14-Feb-2019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14-Feb-2019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14-Feb-2019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14-Feb-2019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14-Feb-2019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389" y="2404534"/>
            <a:ext cx="9248502" cy="1646302"/>
          </a:xfrm>
        </p:spPr>
        <p:txBody>
          <a:bodyPr/>
          <a:lstStyle/>
          <a:p>
            <a:pPr algn="ctr"/>
            <a:r>
              <a:rPr lang="en-US" sz="4000" b="1" dirty="0" smtClean="0"/>
              <a:t>INSTRUCTIONS TO THE STUDENTS</a:t>
            </a:r>
            <a:r>
              <a:rPr lang="bg-BG" sz="4000" b="1" dirty="0" smtClean="0"/>
              <a:t> </a:t>
            </a:r>
            <a:r>
              <a:rPr lang="bg-BG" sz="4000" dirty="0"/>
              <a:t/>
            </a:r>
            <a:br>
              <a:rPr lang="bg-BG" sz="4000" dirty="0"/>
            </a:br>
            <a:r>
              <a:rPr lang="en-US" sz="4000" b="1" dirty="0" smtClean="0"/>
              <a:t>IN</a:t>
            </a:r>
            <a:r>
              <a:rPr lang="bg-BG" sz="4000" b="1" dirty="0" smtClean="0"/>
              <a:t> </a:t>
            </a:r>
            <a:r>
              <a:rPr lang="en-US" sz="4000" b="1" dirty="0" smtClean="0"/>
              <a:t>“CORPORATE FINANCE	”</a:t>
            </a:r>
            <a:endParaRPr lang="bg-BG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bg-BG" sz="2400" dirty="0" smtClean="0"/>
          </a:p>
          <a:p>
            <a:pPr algn="ctr"/>
            <a:r>
              <a:rPr lang="en-US" sz="2400" dirty="0" smtClean="0"/>
              <a:t>Prof. Dr. </a:t>
            </a:r>
            <a:r>
              <a:rPr lang="en-US" sz="2400" dirty="0" err="1" smtClean="0"/>
              <a:t>Dimiter</a:t>
            </a:r>
            <a:r>
              <a:rPr lang="en-US" sz="2400" dirty="0" smtClean="0"/>
              <a:t> </a:t>
            </a:r>
            <a:r>
              <a:rPr lang="en-US" sz="2400" dirty="0" err="1" smtClean="0"/>
              <a:t>Nenkov</a:t>
            </a:r>
            <a:endParaRPr lang="bg-BG" sz="2400" dirty="0"/>
          </a:p>
          <a:p>
            <a:pPr algn="ctr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814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18309"/>
            <a:ext cx="8596668" cy="1320800"/>
          </a:xfrm>
        </p:spPr>
        <p:txBody>
          <a:bodyPr/>
          <a:lstStyle/>
          <a:p>
            <a:pPr algn="ctr"/>
            <a:r>
              <a:rPr lang="bg-BG" dirty="0"/>
              <a:t>1. </a:t>
            </a:r>
            <a:r>
              <a:rPr lang="en-US" dirty="0" smtClean="0"/>
              <a:t>ATTENDANCE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Students are required to attend the lectures in Corporate Finance. According to UNWE Rules, students are allowed maximum of</a:t>
            </a:r>
            <a:r>
              <a:rPr lang="bg-BG" sz="2400" dirty="0" smtClean="0"/>
              <a:t> </a:t>
            </a:r>
            <a:r>
              <a:rPr lang="bg-BG" sz="2400" b="1" dirty="0">
                <a:solidFill>
                  <a:srgbClr val="C00000"/>
                </a:solidFill>
              </a:rPr>
              <a:t>3 </a:t>
            </a:r>
            <a:r>
              <a:rPr lang="en-US" sz="2400" b="1" dirty="0" smtClean="0">
                <a:solidFill>
                  <a:srgbClr val="C00000"/>
                </a:solidFill>
              </a:rPr>
              <a:t>absences</a:t>
            </a:r>
            <a:r>
              <a:rPr lang="bg-BG" sz="2400" dirty="0" smtClean="0"/>
              <a:t> (</a:t>
            </a:r>
            <a:r>
              <a:rPr lang="en-US" sz="2400" dirty="0" smtClean="0"/>
              <a:t>except in special circumstances</a:t>
            </a:r>
            <a:r>
              <a:rPr lang="bg-BG" sz="2400" dirty="0" smtClean="0"/>
              <a:t>);</a:t>
            </a:r>
            <a:endParaRPr lang="bg-BG" sz="2400" dirty="0"/>
          </a:p>
          <a:p>
            <a:r>
              <a:rPr lang="en-US" sz="2400" dirty="0" smtClean="0"/>
              <a:t>During lectures students are recorded in the attendance list</a:t>
            </a:r>
            <a:r>
              <a:rPr lang="bg-BG" sz="2400" dirty="0" smtClean="0"/>
              <a:t>;</a:t>
            </a:r>
            <a:endParaRPr lang="bg-BG" sz="2400" dirty="0"/>
          </a:p>
          <a:p>
            <a:r>
              <a:rPr lang="en-US" sz="2400" dirty="0" smtClean="0"/>
              <a:t>Students, who have more than the maximum allowed number of absences</a:t>
            </a:r>
            <a:r>
              <a:rPr lang="bg-BG" sz="2400" dirty="0" smtClean="0"/>
              <a:t>, </a:t>
            </a:r>
            <a:r>
              <a:rPr lang="en-US" sz="2400" b="1" dirty="0" smtClean="0">
                <a:solidFill>
                  <a:srgbClr val="C00000"/>
                </a:solidFill>
              </a:rPr>
              <a:t>do not receive semester certification</a:t>
            </a:r>
            <a:r>
              <a:rPr lang="bg-BG" sz="2400" dirty="0" smtClean="0"/>
              <a:t> </a:t>
            </a:r>
            <a:r>
              <a:rPr lang="en-US" sz="2400" dirty="0" smtClean="0"/>
              <a:t>in the electronic system of the University,</a:t>
            </a:r>
            <a:r>
              <a:rPr lang="bg-BG" sz="2400" dirty="0" smtClean="0"/>
              <a:t> </a:t>
            </a:r>
            <a:r>
              <a:rPr lang="en-US" sz="2400" dirty="0" smtClean="0"/>
              <a:t>and are not allowed to sit the exam at the regular session</a:t>
            </a:r>
            <a:r>
              <a:rPr lang="bg-BG" sz="2400" dirty="0" smtClean="0"/>
              <a:t> (</a:t>
            </a:r>
            <a:r>
              <a:rPr lang="en-US" sz="2400" dirty="0" smtClean="0"/>
              <a:t>they have the right to sit the exam during the correction /second/ session)</a:t>
            </a:r>
            <a:r>
              <a:rPr lang="bg-BG" sz="2400" dirty="0" smtClean="0"/>
              <a:t>.</a:t>
            </a:r>
            <a:endParaRPr lang="bg-BG" sz="2400" b="1" dirty="0"/>
          </a:p>
        </p:txBody>
      </p:sp>
    </p:spTree>
    <p:extLst>
      <p:ext uri="{BB962C8B-B14F-4D97-AF65-F5344CB8AC3E}">
        <p14:creationId xmlns:p14="http://schemas.microsoft.com/office/powerpoint/2010/main" val="217674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/>
              <a:t>2. </a:t>
            </a:r>
            <a:r>
              <a:rPr lang="en-US" dirty="0" smtClean="0"/>
              <a:t>PREPARATION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Each student must have a calculator during lectures</a:t>
            </a:r>
            <a:r>
              <a:rPr lang="bg-BG" sz="2800" dirty="0" smtClean="0"/>
              <a:t> (</a:t>
            </a:r>
            <a:r>
              <a:rPr lang="en-US" sz="2800" dirty="0" smtClean="0"/>
              <a:t>different from the calculator of the mobile phone</a:t>
            </a:r>
            <a:r>
              <a:rPr lang="bg-BG" sz="2800" dirty="0" smtClean="0"/>
              <a:t>)</a:t>
            </a:r>
            <a:r>
              <a:rPr lang="en-US" sz="2800" dirty="0" smtClean="0"/>
              <a:t>.</a:t>
            </a:r>
            <a:endParaRPr lang="bg-BG" sz="2800" dirty="0" smtClean="0"/>
          </a:p>
          <a:p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89868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/>
              <a:t>2. </a:t>
            </a:r>
            <a:r>
              <a:rPr lang="en-US" dirty="0" smtClean="0"/>
              <a:t>PREPARATION and CONTROL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 smtClean="0"/>
              <a:t>An </a:t>
            </a:r>
            <a:r>
              <a:rPr lang="en-US" sz="2600" b="1" dirty="0" smtClean="0">
                <a:solidFill>
                  <a:srgbClr val="C00000"/>
                </a:solidFill>
              </a:rPr>
              <a:t>Interim test</a:t>
            </a:r>
            <a:r>
              <a:rPr lang="en-US" sz="2600" dirty="0" smtClean="0"/>
              <a:t> is held in the middle of the semester</a:t>
            </a:r>
            <a:r>
              <a:rPr lang="bg-BG" sz="2600" b="1" dirty="0" smtClean="0"/>
              <a:t> </a:t>
            </a:r>
            <a:r>
              <a:rPr lang="en-US" sz="2600" b="1" dirty="0" smtClean="0"/>
              <a:t>in the Electronic Testing Center of the University</a:t>
            </a:r>
            <a:r>
              <a:rPr lang="en-US" sz="2600" dirty="0" smtClean="0"/>
              <a:t>. It is obligatory for all students</a:t>
            </a:r>
            <a:r>
              <a:rPr lang="bg-BG" sz="2600" dirty="0" smtClean="0"/>
              <a:t>;</a:t>
            </a:r>
            <a:endParaRPr lang="bg-BG" sz="2600" dirty="0"/>
          </a:p>
          <a:p>
            <a:r>
              <a:rPr lang="en-US" sz="2600" dirty="0" smtClean="0"/>
              <a:t>There are also two paper </a:t>
            </a:r>
            <a:r>
              <a:rPr lang="en-US" sz="2600" b="1" dirty="0" smtClean="0">
                <a:solidFill>
                  <a:srgbClr val="C00000"/>
                </a:solidFill>
              </a:rPr>
              <a:t>Mini Tests</a:t>
            </a:r>
            <a:r>
              <a:rPr lang="en-US" sz="2600" dirty="0" smtClean="0"/>
              <a:t>, including</a:t>
            </a:r>
            <a:r>
              <a:rPr lang="bg-BG" sz="2600" dirty="0" smtClean="0"/>
              <a:t> </a:t>
            </a:r>
            <a:r>
              <a:rPr lang="en-US" sz="2600" dirty="0" smtClean="0"/>
              <a:t>open questions and practical problems</a:t>
            </a:r>
            <a:r>
              <a:rPr lang="bg-BG" sz="2600" dirty="0" smtClean="0"/>
              <a:t>;</a:t>
            </a:r>
            <a:endParaRPr lang="bg-BG" sz="2600" dirty="0"/>
          </a:p>
          <a:p>
            <a:r>
              <a:rPr lang="en-US" sz="2600" dirty="0" smtClean="0"/>
              <a:t>The average mark of the above three tests should be minimum </a:t>
            </a:r>
            <a:r>
              <a:rPr lang="en-US" sz="2600" b="1" dirty="0" smtClean="0">
                <a:solidFill>
                  <a:srgbClr val="C00000"/>
                </a:solidFill>
              </a:rPr>
              <a:t>Average</a:t>
            </a:r>
            <a:r>
              <a:rPr lang="bg-BG" sz="2600" b="1" dirty="0" smtClean="0">
                <a:solidFill>
                  <a:srgbClr val="C00000"/>
                </a:solidFill>
              </a:rPr>
              <a:t> </a:t>
            </a:r>
            <a:r>
              <a:rPr lang="bg-BG" sz="2600" b="1" dirty="0">
                <a:solidFill>
                  <a:srgbClr val="C00000"/>
                </a:solidFill>
              </a:rPr>
              <a:t>(3)</a:t>
            </a:r>
            <a:r>
              <a:rPr lang="bg-BG" sz="2600" dirty="0"/>
              <a:t>. </a:t>
            </a:r>
            <a:r>
              <a:rPr lang="en-US" sz="2600" dirty="0" smtClean="0"/>
              <a:t>Students with lower mark </a:t>
            </a:r>
            <a:r>
              <a:rPr lang="en-US" sz="2600" b="1" dirty="0" smtClean="0">
                <a:solidFill>
                  <a:srgbClr val="C00000"/>
                </a:solidFill>
              </a:rPr>
              <a:t>do not receive semester certification</a:t>
            </a:r>
            <a:r>
              <a:rPr lang="en-US" sz="2600" dirty="0" smtClean="0"/>
              <a:t> and are not allowed to sit the exam at the regular session</a:t>
            </a:r>
            <a:r>
              <a:rPr lang="bg-BG" sz="2600" dirty="0" smtClean="0"/>
              <a:t>.</a:t>
            </a:r>
            <a:endParaRPr lang="bg-BG" sz="2600" b="1" dirty="0" smtClean="0"/>
          </a:p>
          <a:p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413266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/>
              <a:t>3. </a:t>
            </a:r>
            <a:r>
              <a:rPr lang="en-US" dirty="0" smtClean="0"/>
              <a:t>DURING TESTS and EXAMS</a:t>
            </a:r>
            <a:r>
              <a:rPr lang="bg-BG" dirty="0" smtClean="0"/>
              <a:t>	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Each </a:t>
            </a:r>
            <a:r>
              <a:rPr lang="en-US" sz="2400" dirty="0" smtClean="0"/>
              <a:t>student </a:t>
            </a:r>
            <a:r>
              <a:rPr lang="en-US" sz="2400" dirty="0" smtClean="0"/>
              <a:t>is required to have his student ID with him during tests /exams/</a:t>
            </a:r>
            <a:r>
              <a:rPr lang="bg-BG" sz="2400" dirty="0" smtClean="0"/>
              <a:t>, </a:t>
            </a:r>
            <a:r>
              <a:rPr lang="en-US" sz="2400" dirty="0" smtClean="0"/>
              <a:t>otherwise she/he is not allowed to sit the test /exam/;</a:t>
            </a:r>
            <a:endParaRPr lang="bg-BG" sz="2400" dirty="0"/>
          </a:p>
          <a:p>
            <a:r>
              <a:rPr lang="en-US" sz="2400" dirty="0"/>
              <a:t>Each students is </a:t>
            </a:r>
            <a:r>
              <a:rPr lang="en-US" sz="2400" dirty="0" smtClean="0"/>
              <a:t>allowed to carry during the test /exam/ only a pen, a calculator, and the discount and annuity tables</a:t>
            </a:r>
            <a:r>
              <a:rPr lang="bg-BG" sz="2400" dirty="0" smtClean="0"/>
              <a:t> </a:t>
            </a:r>
            <a:r>
              <a:rPr lang="bg-BG" sz="2400" b="1" dirty="0" smtClean="0">
                <a:solidFill>
                  <a:srgbClr val="C00000"/>
                </a:solidFill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</a:rPr>
              <a:t>using a sheet of formulas is not allowed</a:t>
            </a:r>
            <a:r>
              <a:rPr lang="bg-BG" sz="2400" b="1" dirty="0" smtClean="0">
                <a:solidFill>
                  <a:srgbClr val="C00000"/>
                </a:solidFill>
              </a:rPr>
              <a:t>)</a:t>
            </a:r>
            <a:r>
              <a:rPr lang="bg-BG" sz="2400" dirty="0" smtClean="0"/>
              <a:t>. </a:t>
            </a:r>
            <a:r>
              <a:rPr lang="en-US" sz="2400" dirty="0" smtClean="0"/>
              <a:t>For the two paper mini tests, the students may also have to carry</a:t>
            </a:r>
            <a:r>
              <a:rPr lang="bg-BG" sz="2400" dirty="0" smtClean="0"/>
              <a:t>, </a:t>
            </a:r>
            <a:r>
              <a:rPr lang="en-US" sz="2400" dirty="0" smtClean="0"/>
              <a:t>blank sheets of paper</a:t>
            </a:r>
            <a:r>
              <a:rPr lang="bg-BG" sz="2400" dirty="0" smtClean="0"/>
              <a:t>.</a:t>
            </a:r>
            <a:endParaRPr lang="bg-BG" sz="3600" dirty="0" smtClean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4414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0891"/>
            <a:ext cx="8596668" cy="1320800"/>
          </a:xfrm>
        </p:spPr>
        <p:txBody>
          <a:bodyPr/>
          <a:lstStyle/>
          <a:p>
            <a:pPr algn="ctr"/>
            <a:r>
              <a:rPr lang="bg-BG" dirty="0"/>
              <a:t>4. </a:t>
            </a:r>
            <a:r>
              <a:rPr lang="en-US" dirty="0" smtClean="0"/>
              <a:t>EXEMTIONS from EXAM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Exemption from </a:t>
            </a:r>
            <a:r>
              <a:rPr lang="en-US" sz="2400" b="1" dirty="0" smtClean="0"/>
              <a:t>Final Exam</a:t>
            </a:r>
            <a:r>
              <a:rPr lang="en-US" sz="2400" dirty="0" smtClean="0"/>
              <a:t> is an option, according to UNWE Rules. It is based upon</a:t>
            </a:r>
            <a:r>
              <a:rPr lang="bg-BG" sz="2400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the average mark of the current control</a:t>
            </a:r>
            <a:r>
              <a:rPr lang="bg-BG" sz="2400" dirty="0" smtClean="0"/>
              <a:t>;</a:t>
            </a:r>
            <a:endParaRPr lang="bg-BG" sz="2000" dirty="0"/>
          </a:p>
          <a:p>
            <a:r>
              <a:rPr lang="en-US" sz="2400" dirty="0"/>
              <a:t>Exemption from </a:t>
            </a:r>
            <a:r>
              <a:rPr lang="en-US" sz="2400" b="1" dirty="0"/>
              <a:t>Final Exam</a:t>
            </a:r>
            <a:r>
              <a:rPr lang="en-US" sz="2400" dirty="0"/>
              <a:t> is </a:t>
            </a:r>
            <a:r>
              <a:rPr lang="en-US" sz="2400" dirty="0" smtClean="0"/>
              <a:t>awarded to students</a:t>
            </a:r>
            <a:r>
              <a:rPr lang="bg-BG" sz="2400" dirty="0" smtClean="0"/>
              <a:t>, </a:t>
            </a:r>
            <a:r>
              <a:rPr lang="en-US" sz="2400" dirty="0" smtClean="0"/>
              <a:t>who have average mark of the current control of min</a:t>
            </a:r>
            <a:r>
              <a:rPr lang="bg-BG" sz="2400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Good</a:t>
            </a:r>
            <a:r>
              <a:rPr lang="bg-BG" sz="2400" b="1" dirty="0" smtClean="0">
                <a:solidFill>
                  <a:srgbClr val="C00000"/>
                </a:solidFill>
              </a:rPr>
              <a:t> </a:t>
            </a:r>
            <a:r>
              <a:rPr lang="bg-BG" sz="2400" b="1" dirty="0">
                <a:solidFill>
                  <a:srgbClr val="C00000"/>
                </a:solidFill>
              </a:rPr>
              <a:t>4.00</a:t>
            </a:r>
            <a:r>
              <a:rPr lang="bg-BG" sz="2400" b="1" dirty="0"/>
              <a:t> </a:t>
            </a:r>
            <a:r>
              <a:rPr lang="bg-BG" sz="2400" b="1" dirty="0" smtClean="0"/>
              <a:t>(</a:t>
            </a:r>
            <a:r>
              <a:rPr lang="en-US" sz="2400" b="1" dirty="0" smtClean="0"/>
              <a:t>full four</a:t>
            </a:r>
            <a:r>
              <a:rPr lang="bg-BG" sz="2400" b="1" dirty="0" smtClean="0"/>
              <a:t>);</a:t>
            </a:r>
            <a:r>
              <a:rPr lang="bg-BG" sz="2400" dirty="0" smtClean="0"/>
              <a:t> </a:t>
            </a:r>
            <a:endParaRPr lang="bg-BG" sz="2000" dirty="0"/>
          </a:p>
          <a:p>
            <a:r>
              <a:rPr lang="en-US" sz="2400" dirty="0" smtClean="0"/>
              <a:t>The average mark of the current control is based upon</a:t>
            </a:r>
            <a:r>
              <a:rPr lang="bg-BG" sz="2400" dirty="0" smtClean="0"/>
              <a:t>: </a:t>
            </a:r>
            <a:endParaRPr lang="bg-BG" sz="2000" dirty="0"/>
          </a:p>
          <a:p>
            <a:pPr lvl="1"/>
            <a:r>
              <a:rPr lang="en-US" sz="2000" dirty="0"/>
              <a:t>t</a:t>
            </a:r>
            <a:r>
              <a:rPr lang="en-US" sz="2000" dirty="0" smtClean="0"/>
              <a:t>he mark from the </a:t>
            </a:r>
            <a:r>
              <a:rPr lang="en-US" sz="2000" b="1" dirty="0" smtClean="0">
                <a:solidFill>
                  <a:srgbClr val="C00000"/>
                </a:solidFill>
              </a:rPr>
              <a:t>Interim Test</a:t>
            </a:r>
            <a:r>
              <a:rPr lang="bg-BG" sz="2000" dirty="0" smtClean="0"/>
              <a:t>, </a:t>
            </a:r>
            <a:endParaRPr lang="bg-BG" sz="1800" dirty="0"/>
          </a:p>
          <a:p>
            <a:pPr lvl="1"/>
            <a:r>
              <a:rPr lang="en-US" sz="2000" dirty="0"/>
              <a:t>t</a:t>
            </a:r>
            <a:r>
              <a:rPr lang="en-US" sz="2000" dirty="0" smtClean="0"/>
              <a:t>he marks from the </a:t>
            </a:r>
            <a:r>
              <a:rPr lang="en-US" sz="2000" b="1" dirty="0" smtClean="0">
                <a:solidFill>
                  <a:srgbClr val="C00000"/>
                </a:solidFill>
              </a:rPr>
              <a:t>two Mini Tests</a:t>
            </a:r>
            <a:r>
              <a:rPr lang="bg-BG" sz="2000" dirty="0" smtClean="0"/>
              <a:t>,</a:t>
            </a:r>
            <a:endParaRPr lang="bg-BG" sz="1800" dirty="0"/>
          </a:p>
          <a:p>
            <a:pPr lvl="1"/>
            <a:r>
              <a:rPr lang="en-US" sz="2000" b="1" dirty="0" smtClean="0">
                <a:solidFill>
                  <a:srgbClr val="C00000"/>
                </a:solidFill>
              </a:rPr>
              <a:t>attendance</a:t>
            </a:r>
            <a:r>
              <a:rPr lang="en-US" sz="2000" dirty="0" smtClean="0"/>
              <a:t> and </a:t>
            </a:r>
            <a:r>
              <a:rPr lang="en-US" sz="2000" b="1" dirty="0" smtClean="0">
                <a:solidFill>
                  <a:srgbClr val="C00000"/>
                </a:solidFill>
              </a:rPr>
              <a:t>participation</a:t>
            </a:r>
            <a:r>
              <a:rPr lang="en-US" sz="2000" dirty="0" smtClean="0"/>
              <a:t> during lectures</a:t>
            </a:r>
            <a:r>
              <a:rPr lang="bg-BG" sz="2000" dirty="0" smtClean="0"/>
              <a:t>. 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415061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dirty="0"/>
              <a:t>5. </a:t>
            </a:r>
            <a:r>
              <a:rPr lang="en-US" dirty="0" smtClean="0"/>
              <a:t>FORMING THE MARK at FINAL EXAM</a:t>
            </a:r>
            <a:r>
              <a:rPr lang="bg-BG" dirty="0" smtClean="0"/>
              <a:t> (</a:t>
            </a:r>
            <a:r>
              <a:rPr lang="en-US" dirty="0" smtClean="0"/>
              <a:t>during regular and correction sessions</a:t>
            </a:r>
            <a:r>
              <a:rPr lang="bg-BG" dirty="0" smtClean="0"/>
              <a:t>)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bg-BG" sz="2800" b="1" dirty="0" smtClean="0">
              <a:solidFill>
                <a:srgbClr val="C00000"/>
              </a:solidFill>
            </a:endParaRPr>
          </a:p>
          <a:p>
            <a:pPr lvl="0"/>
            <a:r>
              <a:rPr lang="en-US" sz="2800" b="1" dirty="0" smtClean="0">
                <a:solidFill>
                  <a:srgbClr val="C00000"/>
                </a:solidFill>
              </a:rPr>
              <a:t>The final mark</a:t>
            </a:r>
            <a:r>
              <a:rPr lang="bg-BG" sz="2800" dirty="0" smtClean="0"/>
              <a:t> </a:t>
            </a:r>
            <a:r>
              <a:rPr lang="en-US" sz="2800" dirty="0" smtClean="0"/>
              <a:t>from the course for everybody, who sits the </a:t>
            </a:r>
            <a:r>
              <a:rPr lang="en-US" sz="2800" b="1" dirty="0" smtClean="0">
                <a:solidFill>
                  <a:srgbClr val="C00000"/>
                </a:solidFill>
              </a:rPr>
              <a:t>Final Exam</a:t>
            </a:r>
            <a:r>
              <a:rPr lang="bg-BG" sz="2800" dirty="0" smtClean="0"/>
              <a:t> </a:t>
            </a:r>
            <a:r>
              <a:rPr lang="en-US" sz="2800" dirty="0" smtClean="0"/>
              <a:t>during the session,</a:t>
            </a:r>
            <a:r>
              <a:rPr lang="bg-BG" sz="2800" dirty="0" smtClean="0"/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is formed lonely (100%) on the basis</a:t>
            </a:r>
            <a:r>
              <a:rPr lang="bg-BG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of the results</a:t>
            </a:r>
            <a:r>
              <a:rPr lang="bg-BG" sz="2800" dirty="0" smtClean="0"/>
              <a:t> </a:t>
            </a:r>
            <a:r>
              <a:rPr lang="en-US" sz="2800" dirty="0" smtClean="0"/>
              <a:t>at this Final Exam</a:t>
            </a:r>
            <a:r>
              <a:rPr lang="bg-BG" sz="2800" dirty="0" smtClean="0"/>
              <a:t>.</a:t>
            </a:r>
            <a:endParaRPr lang="bg-BG" sz="3200" dirty="0"/>
          </a:p>
          <a:p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304861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289</TotalTime>
  <Words>441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INSTRUCTIONS TO THE STUDENTS  IN “CORPORATE FINANCE ”</vt:lpstr>
      <vt:lpstr>1. ATTENDANCE</vt:lpstr>
      <vt:lpstr>2. PREPARATION</vt:lpstr>
      <vt:lpstr>2. PREPARATION and CONTROL</vt:lpstr>
      <vt:lpstr>3. DURING TESTS and EXAMS </vt:lpstr>
      <vt:lpstr>4. EXEMTIONS from EXAM</vt:lpstr>
      <vt:lpstr>5. FORMING THE MARK at FINAL EXAM (during regular and correction sessions)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Определяне на стойността на действащо предприятие</dc:title>
  <dc:creator>Windows User</dc:creator>
  <cp:lastModifiedBy>Windows User</cp:lastModifiedBy>
  <cp:revision>28</cp:revision>
  <dcterms:created xsi:type="dcterms:W3CDTF">2018-02-12T10:26:24Z</dcterms:created>
  <dcterms:modified xsi:type="dcterms:W3CDTF">2019-02-14T13:49:51Z</dcterms:modified>
</cp:coreProperties>
</file>