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 id="2593" r:id="rId34"/>
    <p:sldId id="2594" r:id="rId35"/>
    <p:sldId id="2595" r:id="rId36"/>
    <p:sldId id="2596" r:id="rId37"/>
    <p:sldId id="2597" r:id="rId38"/>
    <p:sldId id="2598" r:id="rId39"/>
    <p:sldId id="2599" r:id="rId40"/>
    <p:sldId id="2600" r:id="rId41"/>
    <p:sldId id="2601" r:id="rId42"/>
    <p:sldId id="2602" r:id="rId43"/>
    <p:sldId id="2603" r:id="rId4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Models for Startups: From Concept to Scale" id="{6E16660F-258D-49A7-8881-1FE1F90687DB}">
          <p14:sldIdLst>
            <p14:sldId id="2561"/>
            <p14:sldId id="2562"/>
          </p14:sldIdLst>
        </p14:section>
        <p14:section name="Introduction to Business Models for Startups" id="{0EE05DCB-1AE6-4F4B-8DD4-359887F599BD}">
          <p14:sldIdLst>
            <p14:sldId id="2563"/>
            <p14:sldId id="2564"/>
            <p14:sldId id="2565"/>
            <p14:sldId id="2566"/>
          </p14:sldIdLst>
        </p14:section>
        <p14:section name="Business Model vs. Business Plan" id="{F00E11BF-7601-4E79-B865-738F1E4E6BA2}">
          <p14:sldIdLst>
            <p14:sldId id="2567"/>
            <p14:sldId id="2568"/>
            <p14:sldId id="2569"/>
            <p14:sldId id="2570"/>
          </p14:sldIdLst>
        </p14:section>
        <p14:section name="Overview of Common Startup Business Models" id="{B2D73A36-1FA8-4DF2-9E33-4EA1D4671D03}">
          <p14:sldIdLst>
            <p14:sldId id="2571"/>
            <p14:sldId id="2572"/>
            <p14:sldId id="2573"/>
            <p14:sldId id="2574"/>
          </p14:sldIdLst>
        </p14:section>
        <p14:section name="Deep Dive: B2B, B2C, B2G, and Platform Models" id="{1EE1400C-A10D-4902-AA5D-D8CB18B8873F}">
          <p14:sldIdLst>
            <p14:sldId id="2575"/>
            <p14:sldId id="2576"/>
            <p14:sldId id="2577"/>
            <p14:sldId id="2578"/>
          </p14:sldIdLst>
        </p14:section>
        <p14:section name="Subscription, Usage-Based, Licensing, and Marketplace Models" id="{124C49C7-9EBA-447F-B664-CAD46F2F756F}">
          <p14:sldIdLst>
            <p14:sldId id="2579"/>
            <p14:sldId id="2580"/>
            <p14:sldId id="2581"/>
            <p14:sldId id="2582"/>
          </p14:sldIdLst>
        </p14:section>
        <p14:section name="Value Creation, Delivery, and Capture" id="{2DC7995C-B949-41DE-9B73-7B4D5A5DA3F1}">
          <p14:sldIdLst>
            <p14:sldId id="2583"/>
            <p14:sldId id="2584"/>
            <p14:sldId id="2585"/>
            <p14:sldId id="2586"/>
          </p14:sldIdLst>
        </p14:section>
        <p14:section name="Business Model Canvas: Step-by-Step Explanation" id="{A27BBBFD-722B-4584-974B-9027AE7EBF97}">
          <p14:sldIdLst>
            <p14:sldId id="2587"/>
            <p14:sldId id="2588"/>
            <p14:sldId id="2589"/>
            <p14:sldId id="2590"/>
          </p14:sldIdLst>
        </p14:section>
        <p14:section name="Key Partners, Activities, and Resources" id="{973DC807-3BF5-491F-B055-C7D822D8400D}">
          <p14:sldIdLst>
            <p14:sldId id="2591"/>
            <p14:sldId id="2592"/>
            <p14:sldId id="2593"/>
            <p14:sldId id="2594"/>
          </p14:sldIdLst>
        </p14:section>
        <p14:section name="Revenue Streams and Cost Structures" id="{4800F57F-A58B-495A-9A24-FEEC4C7C2703}">
          <p14:sldIdLst>
            <p14:sldId id="2595"/>
            <p14:sldId id="2596"/>
            <p14:sldId id="2597"/>
            <p14:sldId id="2598"/>
          </p14:sldIdLst>
        </p14:section>
        <p14:section name="Scalability and Growth Logic" id="{8152A009-A5E4-453C-A3F0-3E9BBF2697A5}">
          <p14:sldIdLst>
            <p14:sldId id="2599"/>
            <p14:sldId id="2600"/>
            <p14:sldId id="2601"/>
            <p14:sldId id="2602"/>
          </p14:sldIdLst>
        </p14:section>
        <p14:section name="Conclusion" id="{3A00CF38-7E9C-4341-9F03-CD5ED0D9BA1E}">
          <p14:sldIdLst>
            <p14:sldId id="26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0D61D-69AC-42BF-6A50-5F9AEFB43090}" v="75" dt="2026-02-01T12:30:32.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5D642-CA0E-4B98-9279-16358FB5EC2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2D4C041-8E8B-4650-923A-627FBF019AB3}">
      <dgm:prSet/>
      <dgm:spPr/>
      <dgm:t>
        <a:bodyPr/>
        <a:lstStyle/>
        <a:p>
          <a:pPr>
            <a:lnSpc>
              <a:spcPct val="100000"/>
            </a:lnSpc>
            <a:defRPr b="1"/>
          </a:pPr>
          <a:r>
            <a:rPr lang="en-US"/>
            <a:t>Importance of Business Models</a:t>
          </a:r>
        </a:p>
      </dgm:t>
    </dgm:pt>
    <dgm:pt modelId="{9E209294-99CB-40FB-A4D8-F894C937F627}" type="parTrans" cxnId="{8FBB6470-2C11-467C-8B8F-551865D0B742}">
      <dgm:prSet/>
      <dgm:spPr/>
      <dgm:t>
        <a:bodyPr/>
        <a:lstStyle/>
        <a:p>
          <a:endParaRPr lang="en-US"/>
        </a:p>
      </dgm:t>
    </dgm:pt>
    <dgm:pt modelId="{FC760003-134E-49BD-97E8-A2F141AF34B1}" type="sibTrans" cxnId="{8FBB6470-2C11-467C-8B8F-551865D0B742}">
      <dgm:prSet/>
      <dgm:spPr/>
      <dgm:t>
        <a:bodyPr/>
        <a:lstStyle/>
        <a:p>
          <a:pPr>
            <a:lnSpc>
              <a:spcPct val="100000"/>
            </a:lnSpc>
            <a:defRPr b="1"/>
          </a:pPr>
          <a:endParaRPr lang="en-US"/>
        </a:p>
      </dgm:t>
    </dgm:pt>
    <dgm:pt modelId="{BA28C98E-606B-4E03-84A8-7FB7104AA34E}">
      <dgm:prSet/>
      <dgm:spPr/>
      <dgm:t>
        <a:bodyPr/>
        <a:lstStyle/>
        <a:p>
          <a:pPr>
            <a:lnSpc>
              <a:spcPct val="100000"/>
            </a:lnSpc>
          </a:pPr>
          <a:r>
            <a:rPr lang="en-US"/>
            <a:t>Choosing the right business model is crucial for startup success and sustainable growth.</a:t>
          </a:r>
        </a:p>
      </dgm:t>
    </dgm:pt>
    <dgm:pt modelId="{F3BC67DD-4C85-44AB-A877-B1E3524AA94C}" type="parTrans" cxnId="{0A21A2E2-DBF3-4F44-AF39-B0DCAAE234A3}">
      <dgm:prSet/>
      <dgm:spPr/>
      <dgm:t>
        <a:bodyPr/>
        <a:lstStyle/>
        <a:p>
          <a:endParaRPr lang="en-US"/>
        </a:p>
      </dgm:t>
    </dgm:pt>
    <dgm:pt modelId="{D5487DAD-032E-42E0-B2F8-D48608B15ED6}" type="sibTrans" cxnId="{0A21A2E2-DBF3-4F44-AF39-B0DCAAE234A3}">
      <dgm:prSet/>
      <dgm:spPr/>
      <dgm:t>
        <a:bodyPr/>
        <a:lstStyle/>
        <a:p>
          <a:endParaRPr lang="en-US"/>
        </a:p>
      </dgm:t>
    </dgm:pt>
    <dgm:pt modelId="{3112A685-DDE3-45EF-89F6-8A87706C0DCB}">
      <dgm:prSet/>
      <dgm:spPr/>
      <dgm:t>
        <a:bodyPr/>
        <a:lstStyle/>
        <a:p>
          <a:pPr>
            <a:lnSpc>
              <a:spcPct val="100000"/>
            </a:lnSpc>
            <a:defRPr b="1"/>
          </a:pPr>
          <a:r>
            <a:rPr lang="en-US"/>
            <a:t>Understanding Key Components</a:t>
          </a:r>
        </a:p>
      </dgm:t>
    </dgm:pt>
    <dgm:pt modelId="{CC39B709-3573-4CB8-9AC0-A0999868CA8D}" type="parTrans" cxnId="{BB1AAF49-76CA-42D4-844F-F36C8E973B48}">
      <dgm:prSet/>
      <dgm:spPr/>
      <dgm:t>
        <a:bodyPr/>
        <a:lstStyle/>
        <a:p>
          <a:endParaRPr lang="en-US"/>
        </a:p>
      </dgm:t>
    </dgm:pt>
    <dgm:pt modelId="{02296E0A-1924-4D31-8E28-52F3C68BEBB5}" type="sibTrans" cxnId="{BB1AAF49-76CA-42D4-844F-F36C8E973B48}">
      <dgm:prSet/>
      <dgm:spPr/>
      <dgm:t>
        <a:bodyPr/>
        <a:lstStyle/>
        <a:p>
          <a:pPr>
            <a:lnSpc>
              <a:spcPct val="100000"/>
            </a:lnSpc>
            <a:defRPr b="1"/>
          </a:pPr>
          <a:endParaRPr lang="en-US"/>
        </a:p>
      </dgm:t>
    </dgm:pt>
    <dgm:pt modelId="{64F92718-75E6-4912-B56A-C1CA845C2A0D}">
      <dgm:prSet/>
      <dgm:spPr/>
      <dgm:t>
        <a:bodyPr/>
        <a:lstStyle/>
        <a:p>
          <a:pPr>
            <a:lnSpc>
              <a:spcPct val="100000"/>
            </a:lnSpc>
          </a:pPr>
          <a:r>
            <a:rPr lang="en-US"/>
            <a:t>Knowing the components and types of business models helps in refining and adapting strategies effectively.</a:t>
          </a:r>
        </a:p>
      </dgm:t>
    </dgm:pt>
    <dgm:pt modelId="{75E837D9-C536-49C2-9F84-B9FCD5E21AC2}" type="parTrans" cxnId="{FC55875C-5829-4319-BAA6-D955B5888971}">
      <dgm:prSet/>
      <dgm:spPr/>
      <dgm:t>
        <a:bodyPr/>
        <a:lstStyle/>
        <a:p>
          <a:endParaRPr lang="en-US"/>
        </a:p>
      </dgm:t>
    </dgm:pt>
    <dgm:pt modelId="{73DAD99F-C8DB-4356-A370-ED75189B0D76}" type="sibTrans" cxnId="{FC55875C-5829-4319-BAA6-D955B5888971}">
      <dgm:prSet/>
      <dgm:spPr/>
      <dgm:t>
        <a:bodyPr/>
        <a:lstStyle/>
        <a:p>
          <a:endParaRPr lang="en-US"/>
        </a:p>
      </dgm:t>
    </dgm:pt>
    <dgm:pt modelId="{BCF15E9A-F606-40C3-859A-986D1AAC9790}">
      <dgm:prSet/>
      <dgm:spPr/>
      <dgm:t>
        <a:bodyPr/>
        <a:lstStyle/>
        <a:p>
          <a:pPr>
            <a:lnSpc>
              <a:spcPct val="100000"/>
            </a:lnSpc>
            <a:defRPr b="1"/>
          </a:pPr>
          <a:r>
            <a:rPr lang="en-US"/>
            <a:t>Navigating Challenges and Opportunities</a:t>
          </a:r>
        </a:p>
      </dgm:t>
    </dgm:pt>
    <dgm:pt modelId="{3B154E78-7599-4300-89F7-3457317F776E}" type="parTrans" cxnId="{21F171A9-6D85-476F-82B6-502B873E6B10}">
      <dgm:prSet/>
      <dgm:spPr/>
      <dgm:t>
        <a:bodyPr/>
        <a:lstStyle/>
        <a:p>
          <a:endParaRPr lang="en-US"/>
        </a:p>
      </dgm:t>
    </dgm:pt>
    <dgm:pt modelId="{03BC72FF-8C3A-48C9-9C44-E16E4F93E4A2}" type="sibTrans" cxnId="{21F171A9-6D85-476F-82B6-502B873E6B10}">
      <dgm:prSet/>
      <dgm:spPr/>
      <dgm:t>
        <a:bodyPr/>
        <a:lstStyle/>
        <a:p>
          <a:endParaRPr lang="en-US"/>
        </a:p>
      </dgm:t>
    </dgm:pt>
    <dgm:pt modelId="{91684370-43B3-4A50-8924-D8F960B482B9}">
      <dgm:prSet/>
      <dgm:spPr/>
      <dgm:t>
        <a:bodyPr/>
        <a:lstStyle/>
        <a:p>
          <a:pPr>
            <a:lnSpc>
              <a:spcPct val="100000"/>
            </a:lnSpc>
          </a:pPr>
          <a:r>
            <a:rPr lang="en-US"/>
            <a:t>A refined business model equips entrepreneurs to overcome challenges and seize market opportunities.</a:t>
          </a:r>
        </a:p>
      </dgm:t>
    </dgm:pt>
    <dgm:pt modelId="{4FFD7590-0889-437C-9144-A9898A90BEA2}" type="parTrans" cxnId="{F41E48E4-CD5F-4A1A-B9AC-A3973C9E2EAF}">
      <dgm:prSet/>
      <dgm:spPr/>
      <dgm:t>
        <a:bodyPr/>
        <a:lstStyle/>
        <a:p>
          <a:endParaRPr lang="en-US"/>
        </a:p>
      </dgm:t>
    </dgm:pt>
    <dgm:pt modelId="{74346AA4-A8E3-494D-B14F-F82992283F7C}" type="sibTrans" cxnId="{F41E48E4-CD5F-4A1A-B9AC-A3973C9E2EAF}">
      <dgm:prSet/>
      <dgm:spPr/>
      <dgm:t>
        <a:bodyPr/>
        <a:lstStyle/>
        <a:p>
          <a:endParaRPr lang="en-US"/>
        </a:p>
      </dgm:t>
    </dgm:pt>
    <dgm:pt modelId="{6718EF75-E071-44A0-8255-7547C4773DF8}" type="pres">
      <dgm:prSet presAssocID="{49A5D642-CA0E-4B98-9279-16358FB5EC21}" presName="Name0" presStyleCnt="0">
        <dgm:presLayoutVars>
          <dgm:dir/>
          <dgm:resizeHandles val="exact"/>
        </dgm:presLayoutVars>
      </dgm:prSet>
      <dgm:spPr/>
    </dgm:pt>
    <dgm:pt modelId="{4E066B62-E7DF-4BCB-99E1-61F59D9A307F}" type="pres">
      <dgm:prSet presAssocID="{42D4C041-8E8B-4650-923A-627FBF019AB3}" presName="compNode" presStyleCnt="0"/>
      <dgm:spPr/>
    </dgm:pt>
    <dgm:pt modelId="{44904678-2837-493D-BD30-6E40E45EC2CD}" type="pres">
      <dgm:prSet presAssocID="{42D4C041-8E8B-4650-923A-627FBF019AB3}" presName="pictRect" presStyleLbl="revTx" presStyleIdx="0" presStyleCnt="6">
        <dgm:presLayoutVars>
          <dgm:chMax val="0"/>
          <dgm:bulletEnabled/>
        </dgm:presLayoutVars>
      </dgm:prSet>
      <dgm:spPr/>
    </dgm:pt>
    <dgm:pt modelId="{877BC878-864E-4F59-9285-4A4F51E86558}" type="pres">
      <dgm:prSet presAssocID="{42D4C041-8E8B-4650-923A-627FBF019AB3}" presName="textRect" presStyleLbl="revTx" presStyleIdx="1" presStyleCnt="6">
        <dgm:presLayoutVars>
          <dgm:bulletEnabled/>
        </dgm:presLayoutVars>
      </dgm:prSet>
      <dgm:spPr/>
    </dgm:pt>
    <dgm:pt modelId="{06CF1650-B986-4730-825B-EDE30312A806}" type="pres">
      <dgm:prSet presAssocID="{FC760003-134E-49BD-97E8-A2F141AF34B1}" presName="sibTrans" presStyleLbl="sibTrans2D1" presStyleIdx="0" presStyleCnt="0"/>
      <dgm:spPr/>
    </dgm:pt>
    <dgm:pt modelId="{3BE38CBC-2E58-424C-A228-6DB9D13F558E}" type="pres">
      <dgm:prSet presAssocID="{3112A685-DDE3-45EF-89F6-8A87706C0DCB}" presName="compNode" presStyleCnt="0"/>
      <dgm:spPr/>
    </dgm:pt>
    <dgm:pt modelId="{15CC42F9-657D-47C6-B1F2-B857B9802854}" type="pres">
      <dgm:prSet presAssocID="{3112A685-DDE3-45EF-89F6-8A87706C0DCB}" presName="pictRect" presStyleLbl="revTx" presStyleIdx="2" presStyleCnt="6">
        <dgm:presLayoutVars>
          <dgm:chMax val="0"/>
          <dgm:bulletEnabled/>
        </dgm:presLayoutVars>
      </dgm:prSet>
      <dgm:spPr/>
    </dgm:pt>
    <dgm:pt modelId="{58B05128-510A-4EC8-98BE-C5F0869B5F39}" type="pres">
      <dgm:prSet presAssocID="{3112A685-DDE3-45EF-89F6-8A87706C0DCB}" presName="textRect" presStyleLbl="revTx" presStyleIdx="3" presStyleCnt="6">
        <dgm:presLayoutVars>
          <dgm:bulletEnabled/>
        </dgm:presLayoutVars>
      </dgm:prSet>
      <dgm:spPr/>
    </dgm:pt>
    <dgm:pt modelId="{8BF6D205-B1B0-4874-BBBD-8FB3F81D6AB7}" type="pres">
      <dgm:prSet presAssocID="{02296E0A-1924-4D31-8E28-52F3C68BEBB5}" presName="sibTrans" presStyleLbl="sibTrans2D1" presStyleIdx="0" presStyleCnt="0"/>
      <dgm:spPr/>
    </dgm:pt>
    <dgm:pt modelId="{0AA3CA4B-77DB-465A-BDC7-856C69D00A31}" type="pres">
      <dgm:prSet presAssocID="{BCF15E9A-F606-40C3-859A-986D1AAC9790}" presName="compNode" presStyleCnt="0"/>
      <dgm:spPr/>
    </dgm:pt>
    <dgm:pt modelId="{A8994664-6301-4823-8EED-C3F261B907B4}" type="pres">
      <dgm:prSet presAssocID="{BCF15E9A-F606-40C3-859A-986D1AAC9790}" presName="pictRect" presStyleLbl="revTx" presStyleIdx="4" presStyleCnt="6">
        <dgm:presLayoutVars>
          <dgm:chMax val="0"/>
          <dgm:bulletEnabled/>
        </dgm:presLayoutVars>
      </dgm:prSet>
      <dgm:spPr/>
    </dgm:pt>
    <dgm:pt modelId="{0CED3075-AD29-4209-AA63-5566BE2E952D}" type="pres">
      <dgm:prSet presAssocID="{BCF15E9A-F606-40C3-859A-986D1AAC9790}" presName="textRect" presStyleLbl="revTx" presStyleIdx="5" presStyleCnt="6">
        <dgm:presLayoutVars>
          <dgm:bulletEnabled/>
        </dgm:presLayoutVars>
      </dgm:prSet>
      <dgm:spPr/>
    </dgm:pt>
  </dgm:ptLst>
  <dgm:cxnLst>
    <dgm:cxn modelId="{FC55875C-5829-4319-BAA6-D955B5888971}" srcId="{3112A685-DDE3-45EF-89F6-8A87706C0DCB}" destId="{64F92718-75E6-4912-B56A-C1CA845C2A0D}" srcOrd="0" destOrd="0" parTransId="{75E837D9-C536-49C2-9F84-B9FCD5E21AC2}" sibTransId="{73DAD99F-C8DB-4356-A370-ED75189B0D76}"/>
    <dgm:cxn modelId="{BB1AAF49-76CA-42D4-844F-F36C8E973B48}" srcId="{49A5D642-CA0E-4B98-9279-16358FB5EC21}" destId="{3112A685-DDE3-45EF-89F6-8A87706C0DCB}" srcOrd="1" destOrd="0" parTransId="{CC39B709-3573-4CB8-9AC0-A0999868CA8D}" sibTransId="{02296E0A-1924-4D31-8E28-52F3C68BEBB5}"/>
    <dgm:cxn modelId="{D855914C-C126-41B2-B1EF-6962680DE59D}" type="presOf" srcId="{42D4C041-8E8B-4650-923A-627FBF019AB3}" destId="{44904678-2837-493D-BD30-6E40E45EC2CD}" srcOrd="0" destOrd="0" presId="urn:microsoft.com/office/officeart/2024/3/layout/hArchList1"/>
    <dgm:cxn modelId="{5282876F-F3C9-4ACA-B062-B09D1A4B75F6}" type="presOf" srcId="{BCF15E9A-F606-40C3-859A-986D1AAC9790}" destId="{A8994664-6301-4823-8EED-C3F261B907B4}" srcOrd="0" destOrd="0" presId="urn:microsoft.com/office/officeart/2024/3/layout/hArchList1"/>
    <dgm:cxn modelId="{8FBB6470-2C11-467C-8B8F-551865D0B742}" srcId="{49A5D642-CA0E-4B98-9279-16358FB5EC21}" destId="{42D4C041-8E8B-4650-923A-627FBF019AB3}" srcOrd="0" destOrd="0" parTransId="{9E209294-99CB-40FB-A4D8-F894C937F627}" sibTransId="{FC760003-134E-49BD-97E8-A2F141AF34B1}"/>
    <dgm:cxn modelId="{9E7C729B-F218-4677-99BE-1EE38A155389}" type="presOf" srcId="{BA28C98E-606B-4E03-84A8-7FB7104AA34E}" destId="{877BC878-864E-4F59-9285-4A4F51E86558}" srcOrd="0" destOrd="0" presId="urn:microsoft.com/office/officeart/2024/3/layout/hArchList1"/>
    <dgm:cxn modelId="{05D066A4-9DE9-4030-B2B9-36E5B8FFA1C1}" type="presOf" srcId="{FC760003-134E-49BD-97E8-A2F141AF34B1}" destId="{06CF1650-B986-4730-825B-EDE30312A806}" srcOrd="0" destOrd="0" presId="urn:microsoft.com/office/officeart/2024/3/layout/hArchList1"/>
    <dgm:cxn modelId="{A52F0CA9-F9A2-4D64-84C9-C5EAC3C34072}" type="presOf" srcId="{91684370-43B3-4A50-8924-D8F960B482B9}" destId="{0CED3075-AD29-4209-AA63-5566BE2E952D}" srcOrd="0" destOrd="0" presId="urn:microsoft.com/office/officeart/2024/3/layout/hArchList1"/>
    <dgm:cxn modelId="{21F171A9-6D85-476F-82B6-502B873E6B10}" srcId="{49A5D642-CA0E-4B98-9279-16358FB5EC21}" destId="{BCF15E9A-F606-40C3-859A-986D1AAC9790}" srcOrd="2" destOrd="0" parTransId="{3B154E78-7599-4300-89F7-3457317F776E}" sibTransId="{03BC72FF-8C3A-48C9-9C44-E16E4F93E4A2}"/>
    <dgm:cxn modelId="{79AAB8B0-15EA-468B-AD46-FB65384C8E54}" type="presOf" srcId="{64F92718-75E6-4912-B56A-C1CA845C2A0D}" destId="{58B05128-510A-4EC8-98BE-C5F0869B5F39}" srcOrd="0" destOrd="0" presId="urn:microsoft.com/office/officeart/2024/3/layout/hArchList1"/>
    <dgm:cxn modelId="{608BBCB8-657E-4D62-BD06-2247AAEE87DA}" type="presOf" srcId="{3112A685-DDE3-45EF-89F6-8A87706C0DCB}" destId="{15CC42F9-657D-47C6-B1F2-B857B9802854}" srcOrd="0" destOrd="0" presId="urn:microsoft.com/office/officeart/2024/3/layout/hArchList1"/>
    <dgm:cxn modelId="{FF5DE9D6-999F-46F7-8850-15A9A93951F9}" type="presOf" srcId="{02296E0A-1924-4D31-8E28-52F3C68BEBB5}" destId="{8BF6D205-B1B0-4874-BBBD-8FB3F81D6AB7}" srcOrd="0" destOrd="0" presId="urn:microsoft.com/office/officeart/2024/3/layout/hArchList1"/>
    <dgm:cxn modelId="{0A21A2E2-DBF3-4F44-AF39-B0DCAAE234A3}" srcId="{42D4C041-8E8B-4650-923A-627FBF019AB3}" destId="{BA28C98E-606B-4E03-84A8-7FB7104AA34E}" srcOrd="0" destOrd="0" parTransId="{F3BC67DD-4C85-44AB-A877-B1E3524AA94C}" sibTransId="{D5487DAD-032E-42E0-B2F8-D48608B15ED6}"/>
    <dgm:cxn modelId="{8A3332E3-725D-4035-B021-9FE0951AE3BF}" type="presOf" srcId="{49A5D642-CA0E-4B98-9279-16358FB5EC21}" destId="{6718EF75-E071-44A0-8255-7547C4773DF8}" srcOrd="0" destOrd="0" presId="urn:microsoft.com/office/officeart/2024/3/layout/hArchList1"/>
    <dgm:cxn modelId="{F41E48E4-CD5F-4A1A-B9AC-A3973C9E2EAF}" srcId="{BCF15E9A-F606-40C3-859A-986D1AAC9790}" destId="{91684370-43B3-4A50-8924-D8F960B482B9}" srcOrd="0" destOrd="0" parTransId="{4FFD7590-0889-437C-9144-A9898A90BEA2}" sibTransId="{74346AA4-A8E3-494D-B14F-F82992283F7C}"/>
    <dgm:cxn modelId="{60AB94C7-9A9F-4880-98E8-B787857A391F}" type="presParOf" srcId="{6718EF75-E071-44A0-8255-7547C4773DF8}" destId="{4E066B62-E7DF-4BCB-99E1-61F59D9A307F}" srcOrd="0" destOrd="0" presId="urn:microsoft.com/office/officeart/2024/3/layout/hArchList1"/>
    <dgm:cxn modelId="{45E61C72-9C44-4B44-BD4C-FAA031DE4925}" type="presParOf" srcId="{4E066B62-E7DF-4BCB-99E1-61F59D9A307F}" destId="{44904678-2837-493D-BD30-6E40E45EC2CD}" srcOrd="0" destOrd="0" presId="urn:microsoft.com/office/officeart/2024/3/layout/hArchList1"/>
    <dgm:cxn modelId="{90156FCD-8963-4311-9201-7EB31A05C8C0}" type="presParOf" srcId="{4E066B62-E7DF-4BCB-99E1-61F59D9A307F}" destId="{877BC878-864E-4F59-9285-4A4F51E86558}" srcOrd="1" destOrd="0" presId="urn:microsoft.com/office/officeart/2024/3/layout/hArchList1"/>
    <dgm:cxn modelId="{C4D80FDE-AFC0-404D-8B6F-69260193287A}" type="presParOf" srcId="{6718EF75-E071-44A0-8255-7547C4773DF8}" destId="{06CF1650-B986-4730-825B-EDE30312A806}" srcOrd="1" destOrd="0" presId="urn:microsoft.com/office/officeart/2024/3/layout/hArchList1"/>
    <dgm:cxn modelId="{4A80C448-C01E-4229-8550-AAF241F8B180}" type="presParOf" srcId="{6718EF75-E071-44A0-8255-7547C4773DF8}" destId="{3BE38CBC-2E58-424C-A228-6DB9D13F558E}" srcOrd="2" destOrd="0" presId="urn:microsoft.com/office/officeart/2024/3/layout/hArchList1"/>
    <dgm:cxn modelId="{C90F5026-DFC6-4BA5-BC28-A628CD18CF2C}" type="presParOf" srcId="{3BE38CBC-2E58-424C-A228-6DB9D13F558E}" destId="{15CC42F9-657D-47C6-B1F2-B857B9802854}" srcOrd="0" destOrd="0" presId="urn:microsoft.com/office/officeart/2024/3/layout/hArchList1"/>
    <dgm:cxn modelId="{3524F573-AF4C-4F3B-A885-35168FA3C7B7}" type="presParOf" srcId="{3BE38CBC-2E58-424C-A228-6DB9D13F558E}" destId="{58B05128-510A-4EC8-98BE-C5F0869B5F39}" srcOrd="1" destOrd="0" presId="urn:microsoft.com/office/officeart/2024/3/layout/hArchList1"/>
    <dgm:cxn modelId="{EE4844BE-A0AB-469A-BBE9-51B1058F66A4}" type="presParOf" srcId="{6718EF75-E071-44A0-8255-7547C4773DF8}" destId="{8BF6D205-B1B0-4874-BBBD-8FB3F81D6AB7}" srcOrd="3" destOrd="0" presId="urn:microsoft.com/office/officeart/2024/3/layout/hArchList1"/>
    <dgm:cxn modelId="{103CDF2B-55E7-447B-BA5E-158D185EA23F}" type="presParOf" srcId="{6718EF75-E071-44A0-8255-7547C4773DF8}" destId="{0AA3CA4B-77DB-465A-BDC7-856C69D00A31}" srcOrd="4" destOrd="0" presId="urn:microsoft.com/office/officeart/2024/3/layout/hArchList1"/>
    <dgm:cxn modelId="{910376CA-E5C5-4720-A6B5-ED85B70DF02C}" type="presParOf" srcId="{0AA3CA4B-77DB-465A-BDC7-856C69D00A31}" destId="{A8994664-6301-4823-8EED-C3F261B907B4}" srcOrd="0" destOrd="0" presId="urn:microsoft.com/office/officeart/2024/3/layout/hArchList1"/>
    <dgm:cxn modelId="{0CC870DD-F1C3-4B9B-8C0E-5135916EB032}" type="presParOf" srcId="{0AA3CA4B-77DB-465A-BDC7-856C69D00A31}" destId="{0CED3075-AD29-4209-AA63-5566BE2E952D}"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04678-2837-493D-BD30-6E40E45EC2CD}">
      <dsp:nvSpPr>
        <dsp:cNvPr id="0" name=""/>
        <dsp:cNvSpPr/>
      </dsp:nvSpPr>
      <dsp:spPr>
        <a:xfrm>
          <a:off x="0" y="0"/>
          <a:ext cx="3403241" cy="6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Business Models</a:t>
          </a:r>
        </a:p>
      </dsp:txBody>
      <dsp:txXfrm>
        <a:off x="0" y="0"/>
        <a:ext cx="3403241" cy="648375"/>
      </dsp:txXfrm>
    </dsp:sp>
    <dsp:sp modelId="{877BC878-864E-4F59-9285-4A4F51E86558}">
      <dsp:nvSpPr>
        <dsp:cNvPr id="0" name=""/>
        <dsp:cNvSpPr/>
      </dsp:nvSpPr>
      <dsp:spPr>
        <a:xfrm>
          <a:off x="0" y="648375"/>
          <a:ext cx="3403241" cy="218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Choosing the right business model is crucial for startup success and sustainable growth.</a:t>
          </a:r>
        </a:p>
      </dsp:txBody>
      <dsp:txXfrm>
        <a:off x="0" y="648375"/>
        <a:ext cx="3403241" cy="2186264"/>
      </dsp:txXfrm>
    </dsp:sp>
    <dsp:sp modelId="{15CC42F9-657D-47C6-B1F2-B857B9802854}">
      <dsp:nvSpPr>
        <dsp:cNvPr id="0" name=""/>
        <dsp:cNvSpPr/>
      </dsp:nvSpPr>
      <dsp:spPr>
        <a:xfrm>
          <a:off x="3743566" y="0"/>
          <a:ext cx="3403241" cy="6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Key Components</a:t>
          </a:r>
        </a:p>
      </dsp:txBody>
      <dsp:txXfrm>
        <a:off x="3743566" y="0"/>
        <a:ext cx="3403241" cy="648375"/>
      </dsp:txXfrm>
    </dsp:sp>
    <dsp:sp modelId="{58B05128-510A-4EC8-98BE-C5F0869B5F39}">
      <dsp:nvSpPr>
        <dsp:cNvPr id="0" name=""/>
        <dsp:cNvSpPr/>
      </dsp:nvSpPr>
      <dsp:spPr>
        <a:xfrm>
          <a:off x="3743566" y="648375"/>
          <a:ext cx="3403241" cy="218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Knowing the components and types of business models helps in refining and adapting strategies effectively.</a:t>
          </a:r>
        </a:p>
      </dsp:txBody>
      <dsp:txXfrm>
        <a:off x="3743566" y="648375"/>
        <a:ext cx="3403241" cy="2186264"/>
      </dsp:txXfrm>
    </dsp:sp>
    <dsp:sp modelId="{A8994664-6301-4823-8EED-C3F261B907B4}">
      <dsp:nvSpPr>
        <dsp:cNvPr id="0" name=""/>
        <dsp:cNvSpPr/>
      </dsp:nvSpPr>
      <dsp:spPr>
        <a:xfrm>
          <a:off x="7487132" y="0"/>
          <a:ext cx="3403241" cy="6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Navigating Challenges and Opportunities</a:t>
          </a:r>
        </a:p>
      </dsp:txBody>
      <dsp:txXfrm>
        <a:off x="7487132" y="0"/>
        <a:ext cx="3403241" cy="648375"/>
      </dsp:txXfrm>
    </dsp:sp>
    <dsp:sp modelId="{0CED3075-AD29-4209-AA63-5566BE2E952D}">
      <dsp:nvSpPr>
        <dsp:cNvPr id="0" name=""/>
        <dsp:cNvSpPr/>
      </dsp:nvSpPr>
      <dsp:spPr>
        <a:xfrm>
          <a:off x="7487132" y="648375"/>
          <a:ext cx="3403241" cy="218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refined business model equips entrepreneurs to overcome challenges and seize market opportunities.</a:t>
          </a:r>
        </a:p>
      </dsp:txBody>
      <dsp:txXfrm>
        <a:off x="7487132" y="648375"/>
        <a:ext cx="3403241" cy="2186264"/>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11F96-7E69-44BC-AB64-8A8F2A800C69}" type="datetimeFigureOut">
              <a:t>01/02/2026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FE266-A7A6-4FA2-B11D-F138D5C8B2EB}" type="slidenum">
              <a:t>‹#›</a:t>
            </a:fld>
            <a:endParaRPr lang="en-GB"/>
          </a:p>
        </p:txBody>
      </p:sp>
    </p:spTree>
    <p:extLst>
      <p:ext uri="{BB962C8B-B14F-4D97-AF65-F5344CB8AC3E}">
        <p14:creationId xmlns:p14="http://schemas.microsoft.com/office/powerpoint/2010/main" val="238144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explores the fundamental concepts of business models tailored for startups, guiding from initial ideas to scalable growth. We will examine different model types, their strategic importance, and practical tools to design and implement effective business strategies.
</a:t>
            </a:r>
          </a:p>
        </p:txBody>
      </p:sp>
      <p:sp>
        <p:nvSpPr>
          <p:cNvPr id="4" name="Slide Number Placeholder 3"/>
          <p:cNvSpPr>
            <a:spLocks noGrp="1"/>
          </p:cNvSpPr>
          <p:nvPr>
            <p:ph type="sldNum" sz="quarter" idx="5"/>
          </p:nvPr>
        </p:nvSpPr>
        <p:spPr/>
        <p:txBody>
          <a:bodyPr/>
          <a:lstStyle/>
          <a:p>
            <a:fld id="{74558D93-ED5A-47D1-9F55-BFA5000EF5ED}" type="slidenum">
              <a:t>1</a:t>
            </a:fld>
            <a:endParaRPr lang="en-GB"/>
          </a:p>
        </p:txBody>
      </p:sp>
    </p:spTree>
    <p:extLst>
      <p:ext uri="{BB962C8B-B14F-4D97-AF65-F5344CB8AC3E}">
        <p14:creationId xmlns:p14="http://schemas.microsoft.com/office/powerpoint/2010/main" val="193019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Combining the flexibility of the business model with the structure of the business plan ensures startups remain agile while having a roadmap to achieve their goals.
Image source: AI-generated
</a:t>
            </a:r>
          </a:p>
        </p:txBody>
      </p:sp>
      <p:sp>
        <p:nvSpPr>
          <p:cNvPr id="4" name="Slide Number Placeholder 3"/>
          <p:cNvSpPr>
            <a:spLocks noGrp="1"/>
          </p:cNvSpPr>
          <p:nvPr>
            <p:ph type="sldNum" sz="quarter" idx="5"/>
          </p:nvPr>
        </p:nvSpPr>
        <p:spPr/>
        <p:txBody>
          <a:bodyPr/>
          <a:lstStyle/>
          <a:p>
            <a:fld id="{74558D93-ED5A-47D1-9F55-BFA5000EF5ED}" type="slidenum">
              <a:t>10</a:t>
            </a:fld>
            <a:endParaRPr lang="en-GB"/>
          </a:p>
        </p:txBody>
      </p:sp>
    </p:spTree>
    <p:extLst>
      <p:ext uri="{BB962C8B-B14F-4D97-AF65-F5344CB8AC3E}">
        <p14:creationId xmlns:p14="http://schemas.microsoft.com/office/powerpoint/2010/main" val="175497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Startups adopt varied business models depending on their target markets and revenue strategies. This section outlines common models including B2B, B2C, B2G, platform, subscription, usage-based, licensing, marketplace, and hybrids.</a:t>
            </a:r>
          </a:p>
        </p:txBody>
      </p:sp>
      <p:sp>
        <p:nvSpPr>
          <p:cNvPr id="4" name="Slide Number Placeholder 3"/>
          <p:cNvSpPr>
            <a:spLocks noGrp="1"/>
          </p:cNvSpPr>
          <p:nvPr>
            <p:ph type="sldNum" sz="quarter" idx="5"/>
          </p:nvPr>
        </p:nvSpPr>
        <p:spPr/>
        <p:txBody>
          <a:bodyPr/>
          <a:lstStyle/>
          <a:p>
            <a:fld id="{74558D93-ED5A-47D1-9F55-BFA5000EF5ED}" type="slidenum">
              <a:t>11</a:t>
            </a:fld>
            <a:endParaRPr lang="en-GB"/>
          </a:p>
        </p:txBody>
      </p:sp>
    </p:spTree>
    <p:extLst>
      <p:ext uri="{BB962C8B-B14F-4D97-AF65-F5344CB8AC3E}">
        <p14:creationId xmlns:p14="http://schemas.microsoft.com/office/powerpoint/2010/main" val="210227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B2B focuses on selling to businesses, B2C targets individual consumers, B2G involves government clients, and platform models create ecosystems that connect multiple users through network effects.
Image source: AI-generated
</a:t>
            </a:r>
          </a:p>
        </p:txBody>
      </p:sp>
      <p:sp>
        <p:nvSpPr>
          <p:cNvPr id="4" name="Slide Number Placeholder 3"/>
          <p:cNvSpPr>
            <a:spLocks noGrp="1"/>
          </p:cNvSpPr>
          <p:nvPr>
            <p:ph type="sldNum" sz="quarter" idx="5"/>
          </p:nvPr>
        </p:nvSpPr>
        <p:spPr/>
        <p:txBody>
          <a:bodyPr/>
          <a:lstStyle/>
          <a:p>
            <a:fld id="{74558D93-ED5A-47D1-9F55-BFA5000EF5ED}" type="slidenum">
              <a:t>12</a:t>
            </a:fld>
            <a:endParaRPr lang="en-GB"/>
          </a:p>
        </p:txBody>
      </p:sp>
    </p:spTree>
    <p:extLst>
      <p:ext uri="{BB962C8B-B14F-4D97-AF65-F5344CB8AC3E}">
        <p14:creationId xmlns:p14="http://schemas.microsoft.com/office/powerpoint/2010/main" val="131736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Subscription models generate recurring revenue, usage-based charge per consumption, licensing monetises intellectual property, and marketplace models facilitate transactions between buyers and sellers.
Image source: AI-generated
</a:t>
            </a:r>
          </a:p>
        </p:txBody>
      </p:sp>
      <p:sp>
        <p:nvSpPr>
          <p:cNvPr id="4" name="Slide Number Placeholder 3"/>
          <p:cNvSpPr>
            <a:spLocks noGrp="1"/>
          </p:cNvSpPr>
          <p:nvPr>
            <p:ph type="sldNum" sz="quarter" idx="5"/>
          </p:nvPr>
        </p:nvSpPr>
        <p:spPr/>
        <p:txBody>
          <a:bodyPr/>
          <a:lstStyle/>
          <a:p>
            <a:fld id="{74558D93-ED5A-47D1-9F55-BFA5000EF5ED}" type="slidenum">
              <a:t>13</a:t>
            </a:fld>
            <a:endParaRPr lang="en-GB"/>
          </a:p>
        </p:txBody>
      </p:sp>
    </p:spTree>
    <p:extLst>
      <p:ext uri="{BB962C8B-B14F-4D97-AF65-F5344CB8AC3E}">
        <p14:creationId xmlns:p14="http://schemas.microsoft.com/office/powerpoint/2010/main" val="26253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increasingly combine models, such as subscription plus marketplace, or adopt new approaches like freemium or on-demand services to tailor revenue streams and customer value propositions.
Image source: AI-generated
</a:t>
            </a:r>
          </a:p>
        </p:txBody>
      </p:sp>
      <p:sp>
        <p:nvSpPr>
          <p:cNvPr id="4" name="Slide Number Placeholder 3"/>
          <p:cNvSpPr>
            <a:spLocks noGrp="1"/>
          </p:cNvSpPr>
          <p:nvPr>
            <p:ph type="sldNum" sz="quarter" idx="5"/>
          </p:nvPr>
        </p:nvSpPr>
        <p:spPr/>
        <p:txBody>
          <a:bodyPr/>
          <a:lstStyle/>
          <a:p>
            <a:fld id="{74558D93-ED5A-47D1-9F55-BFA5000EF5ED}" type="slidenum">
              <a:t>14</a:t>
            </a:fld>
            <a:endParaRPr lang="en-GB"/>
          </a:p>
        </p:txBody>
      </p:sp>
    </p:spTree>
    <p:extLst>
      <p:ext uri="{BB962C8B-B14F-4D97-AF65-F5344CB8AC3E}">
        <p14:creationId xmlns:p14="http://schemas.microsoft.com/office/powerpoint/2010/main" val="45146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we explore the characteristics, advantages, and strategic considerations for B2B, B2C, B2G, and platform business models, highlighting their unique opportunities and challenges.</a:t>
            </a:r>
          </a:p>
        </p:txBody>
      </p:sp>
      <p:sp>
        <p:nvSpPr>
          <p:cNvPr id="4" name="Slide Number Placeholder 3"/>
          <p:cNvSpPr>
            <a:spLocks noGrp="1"/>
          </p:cNvSpPr>
          <p:nvPr>
            <p:ph type="sldNum" sz="quarter" idx="5"/>
          </p:nvPr>
        </p:nvSpPr>
        <p:spPr/>
        <p:txBody>
          <a:bodyPr/>
          <a:lstStyle/>
          <a:p>
            <a:fld id="{74558D93-ED5A-47D1-9F55-BFA5000EF5ED}" type="slidenum">
              <a:t>15</a:t>
            </a:fld>
            <a:endParaRPr lang="en-GB"/>
          </a:p>
        </p:txBody>
      </p:sp>
    </p:spTree>
    <p:extLst>
      <p:ext uri="{BB962C8B-B14F-4D97-AF65-F5344CB8AC3E}">
        <p14:creationId xmlns:p14="http://schemas.microsoft.com/office/powerpoint/2010/main" val="1285892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B2B models often involve longer sales cycles with higher transaction values, building strong customer relationships and offering opportunities for customised solutions.
Image source: AI-generated
</a:t>
            </a:r>
          </a:p>
        </p:txBody>
      </p:sp>
      <p:sp>
        <p:nvSpPr>
          <p:cNvPr id="4" name="Slide Number Placeholder 3"/>
          <p:cNvSpPr>
            <a:spLocks noGrp="1"/>
          </p:cNvSpPr>
          <p:nvPr>
            <p:ph type="sldNum" sz="quarter" idx="5"/>
          </p:nvPr>
        </p:nvSpPr>
        <p:spPr/>
        <p:txBody>
          <a:bodyPr/>
          <a:lstStyle/>
          <a:p>
            <a:fld id="{74558D93-ED5A-47D1-9F55-BFA5000EF5ED}" type="slidenum">
              <a:t>16</a:t>
            </a:fld>
            <a:endParaRPr lang="en-GB"/>
          </a:p>
        </p:txBody>
      </p:sp>
    </p:spTree>
    <p:extLst>
      <p:ext uri="{BB962C8B-B14F-4D97-AF65-F5344CB8AC3E}">
        <p14:creationId xmlns:p14="http://schemas.microsoft.com/office/powerpoint/2010/main" val="81398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B2C focuses on mass markets with fast adoption but requires significant marketing. B2G requires compliance and negotiation but offers stable, large contracts.
Image source: AI-generated
</a:t>
            </a:r>
          </a:p>
        </p:txBody>
      </p:sp>
      <p:sp>
        <p:nvSpPr>
          <p:cNvPr id="4" name="Slide Number Placeholder 3"/>
          <p:cNvSpPr>
            <a:spLocks noGrp="1"/>
          </p:cNvSpPr>
          <p:nvPr>
            <p:ph type="sldNum" sz="quarter" idx="5"/>
          </p:nvPr>
        </p:nvSpPr>
        <p:spPr/>
        <p:txBody>
          <a:bodyPr/>
          <a:lstStyle/>
          <a:p>
            <a:fld id="{74558D93-ED5A-47D1-9F55-BFA5000EF5ED}" type="slidenum">
              <a:t>17</a:t>
            </a:fld>
            <a:endParaRPr lang="en-GB"/>
          </a:p>
        </p:txBody>
      </p:sp>
    </p:spTree>
    <p:extLst>
      <p:ext uri="{BB962C8B-B14F-4D97-AF65-F5344CB8AC3E}">
        <p14:creationId xmlns:p14="http://schemas.microsoft.com/office/powerpoint/2010/main" val="240115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Platforms thrive by facilitating interactions between users, creating network effects where the value grows as more participants join, leading to scalable growth.
Image source: AI-generated
</a:t>
            </a:r>
          </a:p>
        </p:txBody>
      </p:sp>
      <p:sp>
        <p:nvSpPr>
          <p:cNvPr id="4" name="Slide Number Placeholder 3"/>
          <p:cNvSpPr>
            <a:spLocks noGrp="1"/>
          </p:cNvSpPr>
          <p:nvPr>
            <p:ph type="sldNum" sz="quarter" idx="5"/>
          </p:nvPr>
        </p:nvSpPr>
        <p:spPr/>
        <p:txBody>
          <a:bodyPr/>
          <a:lstStyle/>
          <a:p>
            <a:fld id="{74558D93-ED5A-47D1-9F55-BFA5000EF5ED}" type="slidenum">
              <a:t>18</a:t>
            </a:fld>
            <a:endParaRPr lang="en-GB"/>
          </a:p>
        </p:txBody>
      </p:sp>
    </p:spTree>
    <p:extLst>
      <p:ext uri="{BB962C8B-B14F-4D97-AF65-F5344CB8AC3E}">
        <p14:creationId xmlns:p14="http://schemas.microsoft.com/office/powerpoint/2010/main" val="173216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section delves into the revenue dynamics and strategic use of subscription, usage-based, licensing, and marketplace models in startups.</a:t>
            </a:r>
          </a:p>
        </p:txBody>
      </p:sp>
      <p:sp>
        <p:nvSpPr>
          <p:cNvPr id="4" name="Slide Number Placeholder 3"/>
          <p:cNvSpPr>
            <a:spLocks noGrp="1"/>
          </p:cNvSpPr>
          <p:nvPr>
            <p:ph type="sldNum" sz="quarter" idx="5"/>
          </p:nvPr>
        </p:nvSpPr>
        <p:spPr/>
        <p:txBody>
          <a:bodyPr/>
          <a:lstStyle/>
          <a:p>
            <a:fld id="{74558D93-ED5A-47D1-9F55-BFA5000EF5ED}" type="slidenum">
              <a:t>19</a:t>
            </a:fld>
            <a:endParaRPr lang="en-GB"/>
          </a:p>
        </p:txBody>
      </p:sp>
    </p:spTree>
    <p:extLst>
      <p:ext uri="{BB962C8B-B14F-4D97-AF65-F5344CB8AC3E}">
        <p14:creationId xmlns:p14="http://schemas.microsoft.com/office/powerpoint/2010/main" val="262355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begin with an introduction to business models and their critical role in startup success. Next, we will clarify the distinction between business models and business plans. We will then review common startup business models and dive deeper into specific types. The presentation covers value creation, the Business Model Canvas, partnerships, revenue streams, and concludes with scalability and growth strategies.</a:t>
            </a:r>
          </a:p>
        </p:txBody>
      </p:sp>
      <p:sp>
        <p:nvSpPr>
          <p:cNvPr id="4" name="Slide Number Placeholder 3"/>
          <p:cNvSpPr>
            <a:spLocks noGrp="1"/>
          </p:cNvSpPr>
          <p:nvPr>
            <p:ph type="sldNum" sz="quarter" idx="5"/>
          </p:nvPr>
        </p:nvSpPr>
        <p:spPr/>
        <p:txBody>
          <a:bodyPr/>
          <a:lstStyle/>
          <a:p>
            <a:fld id="{74558D93-ED5A-47D1-9F55-BFA5000EF5ED}" type="slidenum">
              <a:t>2</a:t>
            </a:fld>
            <a:endParaRPr lang="en-GB"/>
          </a:p>
        </p:txBody>
      </p:sp>
    </p:spTree>
    <p:extLst>
      <p:ext uri="{BB962C8B-B14F-4D97-AF65-F5344CB8AC3E}">
        <p14:creationId xmlns:p14="http://schemas.microsoft.com/office/powerpoint/2010/main" val="238336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Subscription models provide predictable and recurring revenue streams, encouraging customer loyalty and easier forecasting for startups.
Image source: AI-generated
</a:t>
            </a:r>
          </a:p>
        </p:txBody>
      </p:sp>
      <p:sp>
        <p:nvSpPr>
          <p:cNvPr id="4" name="Slide Number Placeholder 3"/>
          <p:cNvSpPr>
            <a:spLocks noGrp="1"/>
          </p:cNvSpPr>
          <p:nvPr>
            <p:ph type="sldNum" sz="quarter" idx="5"/>
          </p:nvPr>
        </p:nvSpPr>
        <p:spPr/>
        <p:txBody>
          <a:bodyPr/>
          <a:lstStyle/>
          <a:p>
            <a:fld id="{74558D93-ED5A-47D1-9F55-BFA5000EF5ED}" type="slidenum">
              <a:t>20</a:t>
            </a:fld>
            <a:endParaRPr lang="en-GB"/>
          </a:p>
        </p:txBody>
      </p:sp>
    </p:spTree>
    <p:extLst>
      <p:ext uri="{BB962C8B-B14F-4D97-AF65-F5344CB8AC3E}">
        <p14:creationId xmlns:p14="http://schemas.microsoft.com/office/powerpoint/2010/main" val="403569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Usage-based models charge customers according to consumption levels, while licensing models capitalise on intellectual property rights, offering flexibility in monetisation.
Image source: AI-generated
</a:t>
            </a:r>
          </a:p>
        </p:txBody>
      </p:sp>
      <p:sp>
        <p:nvSpPr>
          <p:cNvPr id="4" name="Slide Number Placeholder 3"/>
          <p:cNvSpPr>
            <a:spLocks noGrp="1"/>
          </p:cNvSpPr>
          <p:nvPr>
            <p:ph type="sldNum" sz="quarter" idx="5"/>
          </p:nvPr>
        </p:nvSpPr>
        <p:spPr/>
        <p:txBody>
          <a:bodyPr/>
          <a:lstStyle/>
          <a:p>
            <a:fld id="{74558D93-ED5A-47D1-9F55-BFA5000EF5ED}" type="slidenum">
              <a:t>21</a:t>
            </a:fld>
            <a:endParaRPr lang="en-GB"/>
          </a:p>
        </p:txBody>
      </p:sp>
    </p:spTree>
    <p:extLst>
      <p:ext uri="{BB962C8B-B14F-4D97-AF65-F5344CB8AC3E}">
        <p14:creationId xmlns:p14="http://schemas.microsoft.com/office/powerpoint/2010/main" val="270955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Marketplaces create value by efficiently connecting supply and demand, often earning revenue through transaction fees or commissions.
Image source: AI-generated
</a:t>
            </a:r>
          </a:p>
        </p:txBody>
      </p:sp>
      <p:sp>
        <p:nvSpPr>
          <p:cNvPr id="4" name="Slide Number Placeholder 3"/>
          <p:cNvSpPr>
            <a:spLocks noGrp="1"/>
          </p:cNvSpPr>
          <p:nvPr>
            <p:ph type="sldNum" sz="quarter" idx="5"/>
          </p:nvPr>
        </p:nvSpPr>
        <p:spPr/>
        <p:txBody>
          <a:bodyPr/>
          <a:lstStyle/>
          <a:p>
            <a:fld id="{74558D93-ED5A-47D1-9F55-BFA5000EF5ED}" type="slidenum">
              <a:t>22</a:t>
            </a:fld>
            <a:endParaRPr lang="en-GB"/>
          </a:p>
        </p:txBody>
      </p:sp>
    </p:spTree>
    <p:extLst>
      <p:ext uri="{BB962C8B-B14F-4D97-AF65-F5344CB8AC3E}">
        <p14:creationId xmlns:p14="http://schemas.microsoft.com/office/powerpoint/2010/main" val="1745978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explore how startups create value for customers, deliver it effectively, and capture value through revenue streams to sustain their business.</a:t>
            </a:r>
          </a:p>
        </p:txBody>
      </p:sp>
      <p:sp>
        <p:nvSpPr>
          <p:cNvPr id="4" name="Slide Number Placeholder 3"/>
          <p:cNvSpPr>
            <a:spLocks noGrp="1"/>
          </p:cNvSpPr>
          <p:nvPr>
            <p:ph type="sldNum" sz="quarter" idx="5"/>
          </p:nvPr>
        </p:nvSpPr>
        <p:spPr/>
        <p:txBody>
          <a:bodyPr/>
          <a:lstStyle/>
          <a:p>
            <a:fld id="{74558D93-ED5A-47D1-9F55-BFA5000EF5ED}" type="slidenum">
              <a:t>23</a:t>
            </a:fld>
            <a:endParaRPr lang="en-GB"/>
          </a:p>
        </p:txBody>
      </p:sp>
    </p:spTree>
    <p:extLst>
      <p:ext uri="{BB962C8B-B14F-4D97-AF65-F5344CB8AC3E}">
        <p14:creationId xmlns:p14="http://schemas.microsoft.com/office/powerpoint/2010/main" val="1110788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create value by addressing customer needs with innovative products or services that offer benefits like convenience, cost savings, or improved experience.
Image source: AI-generated
</a:t>
            </a:r>
          </a:p>
        </p:txBody>
      </p:sp>
      <p:sp>
        <p:nvSpPr>
          <p:cNvPr id="4" name="Slide Number Placeholder 3"/>
          <p:cNvSpPr>
            <a:spLocks noGrp="1"/>
          </p:cNvSpPr>
          <p:nvPr>
            <p:ph type="sldNum" sz="quarter" idx="5"/>
          </p:nvPr>
        </p:nvSpPr>
        <p:spPr/>
        <p:txBody>
          <a:bodyPr/>
          <a:lstStyle/>
          <a:p>
            <a:fld id="{74558D93-ED5A-47D1-9F55-BFA5000EF5ED}" type="slidenum">
              <a:t>24</a:t>
            </a:fld>
            <a:endParaRPr lang="en-GB"/>
          </a:p>
        </p:txBody>
      </p:sp>
    </p:spTree>
    <p:extLst>
      <p:ext uri="{BB962C8B-B14F-4D97-AF65-F5344CB8AC3E}">
        <p14:creationId xmlns:p14="http://schemas.microsoft.com/office/powerpoint/2010/main" val="2002236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Effective delivery involves selecting the right channels such as online platforms or retail and building strong customer relationships to ensure satisfaction and loyalty.
Image source: AI-generated
</a:t>
            </a:r>
          </a:p>
        </p:txBody>
      </p:sp>
      <p:sp>
        <p:nvSpPr>
          <p:cNvPr id="4" name="Slide Number Placeholder 3"/>
          <p:cNvSpPr>
            <a:spLocks noGrp="1"/>
          </p:cNvSpPr>
          <p:nvPr>
            <p:ph type="sldNum" sz="quarter" idx="5"/>
          </p:nvPr>
        </p:nvSpPr>
        <p:spPr/>
        <p:txBody>
          <a:bodyPr/>
          <a:lstStyle/>
          <a:p>
            <a:fld id="{74558D93-ED5A-47D1-9F55-BFA5000EF5ED}" type="slidenum">
              <a:t>25</a:t>
            </a:fld>
            <a:endParaRPr lang="en-GB"/>
          </a:p>
        </p:txBody>
      </p:sp>
    </p:spTree>
    <p:extLst>
      <p:ext uri="{BB962C8B-B14F-4D97-AF65-F5344CB8AC3E}">
        <p14:creationId xmlns:p14="http://schemas.microsoft.com/office/powerpoint/2010/main" val="180271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Capturing value refers to generating revenue through diverse streams like sales, subscriptions, licensing, or advertising, essential for financial sustainability.
Image source: AI-generated
</a:t>
            </a:r>
          </a:p>
        </p:txBody>
      </p:sp>
      <p:sp>
        <p:nvSpPr>
          <p:cNvPr id="4" name="Slide Number Placeholder 3"/>
          <p:cNvSpPr>
            <a:spLocks noGrp="1"/>
          </p:cNvSpPr>
          <p:nvPr>
            <p:ph type="sldNum" sz="quarter" idx="5"/>
          </p:nvPr>
        </p:nvSpPr>
        <p:spPr/>
        <p:txBody>
          <a:bodyPr/>
          <a:lstStyle/>
          <a:p>
            <a:fld id="{74558D93-ED5A-47D1-9F55-BFA5000EF5ED}" type="slidenum">
              <a:t>26</a:t>
            </a:fld>
            <a:endParaRPr lang="en-GB"/>
          </a:p>
        </p:txBody>
      </p:sp>
    </p:spTree>
    <p:extLst>
      <p:ext uri="{BB962C8B-B14F-4D97-AF65-F5344CB8AC3E}">
        <p14:creationId xmlns:p14="http://schemas.microsoft.com/office/powerpoint/2010/main" val="2280285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Business Model Canvas is a strategic tool that visualises key components of a business model. This section provides an overview and practical guidance for startups.</a:t>
            </a:r>
          </a:p>
        </p:txBody>
      </p:sp>
      <p:sp>
        <p:nvSpPr>
          <p:cNvPr id="4" name="Slide Number Placeholder 3"/>
          <p:cNvSpPr>
            <a:spLocks noGrp="1"/>
          </p:cNvSpPr>
          <p:nvPr>
            <p:ph type="sldNum" sz="quarter" idx="5"/>
          </p:nvPr>
        </p:nvSpPr>
        <p:spPr/>
        <p:txBody>
          <a:bodyPr/>
          <a:lstStyle/>
          <a:p>
            <a:fld id="{74558D93-ED5A-47D1-9F55-BFA5000EF5ED}" type="slidenum">
              <a:t>27</a:t>
            </a:fld>
            <a:endParaRPr lang="en-GB"/>
          </a:p>
        </p:txBody>
      </p:sp>
    </p:spTree>
    <p:extLst>
      <p:ext uri="{BB962C8B-B14F-4D97-AF65-F5344CB8AC3E}">
        <p14:creationId xmlns:p14="http://schemas.microsoft.com/office/powerpoint/2010/main" val="378525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Canvas outlines nine building blocks including customer segments, value propositions, channels, customer relationships, revenue streams, key resources, activities, partners, and cost structures.
Image source: AI-generated
</a:t>
            </a:r>
          </a:p>
        </p:txBody>
      </p:sp>
      <p:sp>
        <p:nvSpPr>
          <p:cNvPr id="4" name="Slide Number Placeholder 3"/>
          <p:cNvSpPr>
            <a:spLocks noGrp="1"/>
          </p:cNvSpPr>
          <p:nvPr>
            <p:ph type="sldNum" sz="quarter" idx="5"/>
          </p:nvPr>
        </p:nvSpPr>
        <p:spPr/>
        <p:txBody>
          <a:bodyPr/>
          <a:lstStyle/>
          <a:p>
            <a:fld id="{74558D93-ED5A-47D1-9F55-BFA5000EF5ED}" type="slidenum">
              <a:t>28</a:t>
            </a:fld>
            <a:endParaRPr lang="en-GB"/>
          </a:p>
        </p:txBody>
      </p:sp>
    </p:spTree>
    <p:extLst>
      <p:ext uri="{BB962C8B-B14F-4D97-AF65-F5344CB8AC3E}">
        <p14:creationId xmlns:p14="http://schemas.microsoft.com/office/powerpoint/2010/main" val="1809510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Each block represents a critical aspect of the business. Understanding these components helps startups systematically design and test their business model assumptions.
Image source: AI-generated
</a:t>
            </a:r>
          </a:p>
        </p:txBody>
      </p:sp>
      <p:sp>
        <p:nvSpPr>
          <p:cNvPr id="4" name="Slide Number Placeholder 3"/>
          <p:cNvSpPr>
            <a:spLocks noGrp="1"/>
          </p:cNvSpPr>
          <p:nvPr>
            <p:ph type="sldNum" sz="quarter" idx="5"/>
          </p:nvPr>
        </p:nvSpPr>
        <p:spPr/>
        <p:txBody>
          <a:bodyPr/>
          <a:lstStyle/>
          <a:p>
            <a:fld id="{74558D93-ED5A-47D1-9F55-BFA5000EF5ED}" type="slidenum">
              <a:t>29</a:t>
            </a:fld>
            <a:endParaRPr lang="en-GB"/>
          </a:p>
        </p:txBody>
      </p:sp>
    </p:spTree>
    <p:extLst>
      <p:ext uri="{BB962C8B-B14F-4D97-AF65-F5344CB8AC3E}">
        <p14:creationId xmlns:p14="http://schemas.microsoft.com/office/powerpoint/2010/main" val="189665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what a business model is and why it matters is essential for any startup. This section outlines how business models underpin startup success and highlights examples of impactful models in the real world.</a:t>
            </a:r>
          </a:p>
        </p:txBody>
      </p:sp>
      <p:sp>
        <p:nvSpPr>
          <p:cNvPr id="4" name="Slide Number Placeholder 3"/>
          <p:cNvSpPr>
            <a:spLocks noGrp="1"/>
          </p:cNvSpPr>
          <p:nvPr>
            <p:ph type="sldNum" sz="quarter" idx="5"/>
          </p:nvPr>
        </p:nvSpPr>
        <p:spPr/>
        <p:txBody>
          <a:bodyPr/>
          <a:lstStyle/>
          <a:p>
            <a:fld id="{74558D93-ED5A-47D1-9F55-BFA5000EF5ED}" type="slidenum">
              <a:t>3</a:t>
            </a:fld>
            <a:endParaRPr lang="en-GB"/>
          </a:p>
        </p:txBody>
      </p:sp>
    </p:spTree>
    <p:extLst>
      <p:ext uri="{BB962C8B-B14F-4D97-AF65-F5344CB8AC3E}">
        <p14:creationId xmlns:p14="http://schemas.microsoft.com/office/powerpoint/2010/main" val="3968576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We illustrate completing the Canvas with a startup example, demonstrating how to align value propositions with customer needs and operational considerations.
Image source: AI-generated
</a:t>
            </a:r>
          </a:p>
        </p:txBody>
      </p:sp>
      <p:sp>
        <p:nvSpPr>
          <p:cNvPr id="4" name="Slide Number Placeholder 3"/>
          <p:cNvSpPr>
            <a:spLocks noGrp="1"/>
          </p:cNvSpPr>
          <p:nvPr>
            <p:ph type="sldNum" sz="quarter" idx="5"/>
          </p:nvPr>
        </p:nvSpPr>
        <p:spPr/>
        <p:txBody>
          <a:bodyPr/>
          <a:lstStyle/>
          <a:p>
            <a:fld id="{74558D93-ED5A-47D1-9F55-BFA5000EF5ED}" type="slidenum">
              <a:t>30</a:t>
            </a:fld>
            <a:endParaRPr lang="en-GB"/>
          </a:p>
        </p:txBody>
      </p:sp>
    </p:spTree>
    <p:extLst>
      <p:ext uri="{BB962C8B-B14F-4D97-AF65-F5344CB8AC3E}">
        <p14:creationId xmlns:p14="http://schemas.microsoft.com/office/powerpoint/2010/main" val="1372325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Startups must identify strategic partners, core activities, and essential resources to successfully implement their business model and create value.</a:t>
            </a:r>
          </a:p>
        </p:txBody>
      </p:sp>
      <p:sp>
        <p:nvSpPr>
          <p:cNvPr id="4" name="Slide Number Placeholder 3"/>
          <p:cNvSpPr>
            <a:spLocks noGrp="1"/>
          </p:cNvSpPr>
          <p:nvPr>
            <p:ph type="sldNum" sz="quarter" idx="5"/>
          </p:nvPr>
        </p:nvSpPr>
        <p:spPr/>
        <p:txBody>
          <a:bodyPr/>
          <a:lstStyle/>
          <a:p>
            <a:fld id="{74558D93-ED5A-47D1-9F55-BFA5000EF5ED}" type="slidenum">
              <a:t>31</a:t>
            </a:fld>
            <a:endParaRPr lang="en-GB"/>
          </a:p>
        </p:txBody>
      </p:sp>
    </p:spTree>
    <p:extLst>
      <p:ext uri="{BB962C8B-B14F-4D97-AF65-F5344CB8AC3E}">
        <p14:creationId xmlns:p14="http://schemas.microsoft.com/office/powerpoint/2010/main" val="241290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Partners may include suppliers, distributors, or collaborators who complement the startup’s capabilities, helping reduce risks and optimise operations.
Image source: AI-generated
</a:t>
            </a:r>
          </a:p>
        </p:txBody>
      </p:sp>
      <p:sp>
        <p:nvSpPr>
          <p:cNvPr id="4" name="Slide Number Placeholder 3"/>
          <p:cNvSpPr>
            <a:spLocks noGrp="1"/>
          </p:cNvSpPr>
          <p:nvPr>
            <p:ph type="sldNum" sz="quarter" idx="5"/>
          </p:nvPr>
        </p:nvSpPr>
        <p:spPr/>
        <p:txBody>
          <a:bodyPr/>
          <a:lstStyle/>
          <a:p>
            <a:fld id="{74558D93-ED5A-47D1-9F55-BFA5000EF5ED}" type="slidenum">
              <a:t>32</a:t>
            </a:fld>
            <a:endParaRPr lang="en-GB"/>
          </a:p>
        </p:txBody>
      </p:sp>
    </p:spTree>
    <p:extLst>
      <p:ext uri="{BB962C8B-B14F-4D97-AF65-F5344CB8AC3E}">
        <p14:creationId xmlns:p14="http://schemas.microsoft.com/office/powerpoint/2010/main" val="1395719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Core activities are the primary tasks required to deliver the value proposition, such as product development, marketing, or customer support.
Image source: AI-generated
</a:t>
            </a:r>
          </a:p>
        </p:txBody>
      </p:sp>
      <p:sp>
        <p:nvSpPr>
          <p:cNvPr id="4" name="Slide Number Placeholder 3"/>
          <p:cNvSpPr>
            <a:spLocks noGrp="1"/>
          </p:cNvSpPr>
          <p:nvPr>
            <p:ph type="sldNum" sz="quarter" idx="5"/>
          </p:nvPr>
        </p:nvSpPr>
        <p:spPr/>
        <p:txBody>
          <a:bodyPr/>
          <a:lstStyle/>
          <a:p>
            <a:fld id="{74558D93-ED5A-47D1-9F55-BFA5000EF5ED}" type="slidenum">
              <a:t>33</a:t>
            </a:fld>
            <a:endParaRPr lang="en-GB"/>
          </a:p>
        </p:txBody>
      </p:sp>
    </p:spTree>
    <p:extLst>
      <p:ext uri="{BB962C8B-B14F-4D97-AF65-F5344CB8AC3E}">
        <p14:creationId xmlns:p14="http://schemas.microsoft.com/office/powerpoint/2010/main" val="1804801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Resources include physical, intellectual, human, and financial assets critical for executing the business model effectively.
Image source: AI-generated
</a:t>
            </a:r>
          </a:p>
        </p:txBody>
      </p:sp>
      <p:sp>
        <p:nvSpPr>
          <p:cNvPr id="4" name="Slide Number Placeholder 3"/>
          <p:cNvSpPr>
            <a:spLocks noGrp="1"/>
          </p:cNvSpPr>
          <p:nvPr>
            <p:ph type="sldNum" sz="quarter" idx="5"/>
          </p:nvPr>
        </p:nvSpPr>
        <p:spPr/>
        <p:txBody>
          <a:bodyPr/>
          <a:lstStyle/>
          <a:p>
            <a:fld id="{74558D93-ED5A-47D1-9F55-BFA5000EF5ED}" type="slidenum">
              <a:t>34</a:t>
            </a:fld>
            <a:endParaRPr lang="en-GB"/>
          </a:p>
        </p:txBody>
      </p:sp>
    </p:spTree>
    <p:extLst>
      <p:ext uri="{BB962C8B-B14F-4D97-AF65-F5344CB8AC3E}">
        <p14:creationId xmlns:p14="http://schemas.microsoft.com/office/powerpoint/2010/main" val="4007578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different revenue types and cost behaviour is vital to maintain profitability and manage finances strategically.</a:t>
            </a:r>
          </a:p>
        </p:txBody>
      </p:sp>
      <p:sp>
        <p:nvSpPr>
          <p:cNvPr id="4" name="Slide Number Placeholder 3"/>
          <p:cNvSpPr>
            <a:spLocks noGrp="1"/>
          </p:cNvSpPr>
          <p:nvPr>
            <p:ph type="sldNum" sz="quarter" idx="5"/>
          </p:nvPr>
        </p:nvSpPr>
        <p:spPr/>
        <p:txBody>
          <a:bodyPr/>
          <a:lstStyle/>
          <a:p>
            <a:fld id="{74558D93-ED5A-47D1-9F55-BFA5000EF5ED}" type="slidenum">
              <a:t>35</a:t>
            </a:fld>
            <a:endParaRPr lang="en-GB"/>
          </a:p>
        </p:txBody>
      </p:sp>
    </p:spTree>
    <p:extLst>
      <p:ext uri="{BB962C8B-B14F-4D97-AF65-F5344CB8AC3E}">
        <p14:creationId xmlns:p14="http://schemas.microsoft.com/office/powerpoint/2010/main" val="1470100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Revenue can come from direct sales, subscriptions, licensing, advertising, or transaction fees, tailored to the startup’s business model.
Image source: AI-generated
</a:t>
            </a:r>
          </a:p>
        </p:txBody>
      </p:sp>
      <p:sp>
        <p:nvSpPr>
          <p:cNvPr id="4" name="Slide Number Placeholder 3"/>
          <p:cNvSpPr>
            <a:spLocks noGrp="1"/>
          </p:cNvSpPr>
          <p:nvPr>
            <p:ph type="sldNum" sz="quarter" idx="5"/>
          </p:nvPr>
        </p:nvSpPr>
        <p:spPr/>
        <p:txBody>
          <a:bodyPr/>
          <a:lstStyle/>
          <a:p>
            <a:fld id="{74558D93-ED5A-47D1-9F55-BFA5000EF5ED}" type="slidenum">
              <a:t>36</a:t>
            </a:fld>
            <a:endParaRPr lang="en-GB"/>
          </a:p>
        </p:txBody>
      </p:sp>
    </p:spTree>
    <p:extLst>
      <p:ext uri="{BB962C8B-B14F-4D97-AF65-F5344CB8AC3E}">
        <p14:creationId xmlns:p14="http://schemas.microsoft.com/office/powerpoint/2010/main" val="3829344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Fixed costs remain constant regardless of production levels, while variable costs fluctuate with output, both impacting profitability and scalability.
Image source: AI-generated
</a:t>
            </a:r>
          </a:p>
        </p:txBody>
      </p:sp>
      <p:sp>
        <p:nvSpPr>
          <p:cNvPr id="4" name="Slide Number Placeholder 3"/>
          <p:cNvSpPr>
            <a:spLocks noGrp="1"/>
          </p:cNvSpPr>
          <p:nvPr>
            <p:ph type="sldNum" sz="quarter" idx="5"/>
          </p:nvPr>
        </p:nvSpPr>
        <p:spPr/>
        <p:txBody>
          <a:bodyPr/>
          <a:lstStyle/>
          <a:p>
            <a:fld id="{74558D93-ED5A-47D1-9F55-BFA5000EF5ED}" type="slidenum">
              <a:t>37</a:t>
            </a:fld>
            <a:endParaRPr lang="en-GB"/>
          </a:p>
        </p:txBody>
      </p:sp>
    </p:spTree>
    <p:extLst>
      <p:ext uri="{BB962C8B-B14F-4D97-AF65-F5344CB8AC3E}">
        <p14:creationId xmlns:p14="http://schemas.microsoft.com/office/powerpoint/2010/main" val="3783588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should aim to balance revenue and costs, focusing on scalable models with high margins and efficient cost management.
Image source: AI-generated
</a:t>
            </a:r>
          </a:p>
        </p:txBody>
      </p:sp>
      <p:sp>
        <p:nvSpPr>
          <p:cNvPr id="4" name="Slide Number Placeholder 3"/>
          <p:cNvSpPr>
            <a:spLocks noGrp="1"/>
          </p:cNvSpPr>
          <p:nvPr>
            <p:ph type="sldNum" sz="quarter" idx="5"/>
          </p:nvPr>
        </p:nvSpPr>
        <p:spPr/>
        <p:txBody>
          <a:bodyPr/>
          <a:lstStyle/>
          <a:p>
            <a:fld id="{74558D93-ED5A-47D1-9F55-BFA5000EF5ED}" type="slidenum">
              <a:t>38</a:t>
            </a:fld>
            <a:endParaRPr lang="en-GB"/>
          </a:p>
        </p:txBody>
      </p:sp>
    </p:spTree>
    <p:extLst>
      <p:ext uri="{BB962C8B-B14F-4D97-AF65-F5344CB8AC3E}">
        <p14:creationId xmlns:p14="http://schemas.microsoft.com/office/powerpoint/2010/main" val="1245093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final section explains what makes a business model scalable, strategies for expanding a startup, and recognising key growth stages and inflection points.</a:t>
            </a:r>
          </a:p>
        </p:txBody>
      </p:sp>
      <p:sp>
        <p:nvSpPr>
          <p:cNvPr id="4" name="Slide Number Placeholder 3"/>
          <p:cNvSpPr>
            <a:spLocks noGrp="1"/>
          </p:cNvSpPr>
          <p:nvPr>
            <p:ph type="sldNum" sz="quarter" idx="5"/>
          </p:nvPr>
        </p:nvSpPr>
        <p:spPr/>
        <p:txBody>
          <a:bodyPr/>
          <a:lstStyle/>
          <a:p>
            <a:fld id="{74558D93-ED5A-47D1-9F55-BFA5000EF5ED}" type="slidenum">
              <a:t>39</a:t>
            </a:fld>
            <a:endParaRPr lang="en-GB"/>
          </a:p>
        </p:txBody>
      </p:sp>
    </p:spTree>
    <p:extLst>
      <p:ext uri="{BB962C8B-B14F-4D97-AF65-F5344CB8AC3E}">
        <p14:creationId xmlns:p14="http://schemas.microsoft.com/office/powerpoint/2010/main" val="309518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 business model describes how a startup creates, delivers, and captures value. It's crucial because it guides strategic decisions and resource allocation, helping startups establish a clear path to sustainability and growth.
Image source: AI-generated
</a:t>
            </a:r>
          </a:p>
        </p:txBody>
      </p:sp>
      <p:sp>
        <p:nvSpPr>
          <p:cNvPr id="4" name="Slide Number Placeholder 3"/>
          <p:cNvSpPr>
            <a:spLocks noGrp="1"/>
          </p:cNvSpPr>
          <p:nvPr>
            <p:ph type="sldNum" sz="quarter" idx="5"/>
          </p:nvPr>
        </p:nvSpPr>
        <p:spPr/>
        <p:txBody>
          <a:bodyPr/>
          <a:lstStyle/>
          <a:p>
            <a:fld id="{74558D93-ED5A-47D1-9F55-BFA5000EF5ED}" type="slidenum">
              <a:t>4</a:t>
            </a:fld>
            <a:endParaRPr lang="en-GB"/>
          </a:p>
        </p:txBody>
      </p:sp>
    </p:spTree>
    <p:extLst>
      <p:ext uri="{BB962C8B-B14F-4D97-AF65-F5344CB8AC3E}">
        <p14:creationId xmlns:p14="http://schemas.microsoft.com/office/powerpoint/2010/main" val="4222925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 scalable model can grow revenues significantly with limited incremental costs, often leveraging technology or network effects to achieve this.
Image source: AI-generated
</a:t>
            </a:r>
          </a:p>
        </p:txBody>
      </p:sp>
      <p:sp>
        <p:nvSpPr>
          <p:cNvPr id="4" name="Slide Number Placeholder 3"/>
          <p:cNvSpPr>
            <a:spLocks noGrp="1"/>
          </p:cNvSpPr>
          <p:nvPr>
            <p:ph type="sldNum" sz="quarter" idx="5"/>
          </p:nvPr>
        </p:nvSpPr>
        <p:spPr/>
        <p:txBody>
          <a:bodyPr/>
          <a:lstStyle/>
          <a:p>
            <a:fld id="{74558D93-ED5A-47D1-9F55-BFA5000EF5ED}" type="slidenum">
              <a:t>40</a:t>
            </a:fld>
            <a:endParaRPr lang="en-GB"/>
          </a:p>
        </p:txBody>
      </p:sp>
    </p:spTree>
    <p:extLst>
      <p:ext uri="{BB962C8B-B14F-4D97-AF65-F5344CB8AC3E}">
        <p14:creationId xmlns:p14="http://schemas.microsoft.com/office/powerpoint/2010/main" val="2068446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Scaling strategies include market expansion, product diversification, partnerships, and optimising operations to handle increased demand.
Image source: AI-generated
</a:t>
            </a:r>
          </a:p>
        </p:txBody>
      </p:sp>
      <p:sp>
        <p:nvSpPr>
          <p:cNvPr id="4" name="Slide Number Placeholder 3"/>
          <p:cNvSpPr>
            <a:spLocks noGrp="1"/>
          </p:cNvSpPr>
          <p:nvPr>
            <p:ph type="sldNum" sz="quarter" idx="5"/>
          </p:nvPr>
        </p:nvSpPr>
        <p:spPr/>
        <p:txBody>
          <a:bodyPr/>
          <a:lstStyle/>
          <a:p>
            <a:fld id="{74558D93-ED5A-47D1-9F55-BFA5000EF5ED}" type="slidenum">
              <a:t>41</a:t>
            </a:fld>
            <a:endParaRPr lang="en-GB"/>
          </a:p>
        </p:txBody>
      </p:sp>
    </p:spTree>
    <p:extLst>
      <p:ext uri="{BB962C8B-B14F-4D97-AF65-F5344CB8AC3E}">
        <p14:creationId xmlns:p14="http://schemas.microsoft.com/office/powerpoint/2010/main" val="1164231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experience various growth phases, from validating their model to achieving rapid expansion, each requiring different approaches and resources.
Image source: AI-generated
</a:t>
            </a:r>
          </a:p>
        </p:txBody>
      </p:sp>
      <p:sp>
        <p:nvSpPr>
          <p:cNvPr id="4" name="Slide Number Placeholder 3"/>
          <p:cNvSpPr>
            <a:spLocks noGrp="1"/>
          </p:cNvSpPr>
          <p:nvPr>
            <p:ph type="sldNum" sz="quarter" idx="5"/>
          </p:nvPr>
        </p:nvSpPr>
        <p:spPr/>
        <p:txBody>
          <a:bodyPr/>
          <a:lstStyle/>
          <a:p>
            <a:fld id="{74558D93-ED5A-47D1-9F55-BFA5000EF5ED}" type="slidenum">
              <a:t>42</a:t>
            </a:fld>
            <a:endParaRPr lang="en-GB"/>
          </a:p>
        </p:txBody>
      </p:sp>
    </p:spTree>
    <p:extLst>
      <p:ext uri="{BB962C8B-B14F-4D97-AF65-F5344CB8AC3E}">
        <p14:creationId xmlns:p14="http://schemas.microsoft.com/office/powerpoint/2010/main" val="2554358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Building and scaling a successful startup relies on selecting and refining the right business model. Understanding the components, types, and strategies equips entrepreneurs to navigate challenges and seize opportunities.</a:t>
            </a:r>
          </a:p>
        </p:txBody>
      </p:sp>
      <p:sp>
        <p:nvSpPr>
          <p:cNvPr id="4" name="Slide Number Placeholder 3"/>
          <p:cNvSpPr>
            <a:spLocks noGrp="1"/>
          </p:cNvSpPr>
          <p:nvPr>
            <p:ph type="sldNum" sz="quarter" idx="5"/>
          </p:nvPr>
        </p:nvSpPr>
        <p:spPr/>
        <p:txBody>
          <a:bodyPr/>
          <a:lstStyle/>
          <a:p>
            <a:fld id="{74558D93-ED5A-47D1-9F55-BFA5000EF5ED}" type="slidenum">
              <a:t>43</a:t>
            </a:fld>
            <a:endParaRPr lang="en-GB"/>
          </a:p>
        </p:txBody>
      </p:sp>
    </p:spTree>
    <p:extLst>
      <p:ext uri="{BB962C8B-B14F-4D97-AF65-F5344CB8AC3E}">
        <p14:creationId xmlns:p14="http://schemas.microsoft.com/office/powerpoint/2010/main" val="79663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Effective business models align customer needs with revenue-generating activities, enabling startups to focus their efforts on validated opportunities, reducing risk and improving chances of success.
Image source: AI-generated
</a:t>
            </a:r>
          </a:p>
        </p:txBody>
      </p:sp>
      <p:sp>
        <p:nvSpPr>
          <p:cNvPr id="4" name="Slide Number Placeholder 3"/>
          <p:cNvSpPr>
            <a:spLocks noGrp="1"/>
          </p:cNvSpPr>
          <p:nvPr>
            <p:ph type="sldNum" sz="quarter" idx="5"/>
          </p:nvPr>
        </p:nvSpPr>
        <p:spPr/>
        <p:txBody>
          <a:bodyPr/>
          <a:lstStyle/>
          <a:p>
            <a:fld id="{74558D93-ED5A-47D1-9F55-BFA5000EF5ED}" type="slidenum">
              <a:t>5</a:t>
            </a:fld>
            <a:endParaRPr lang="en-GB"/>
          </a:p>
        </p:txBody>
      </p:sp>
    </p:spTree>
    <p:extLst>
      <p:ext uri="{BB962C8B-B14F-4D97-AF65-F5344CB8AC3E}">
        <p14:creationId xmlns:p14="http://schemas.microsoft.com/office/powerpoint/2010/main" val="323197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Numerous startups have transformed markets by innovating their business models. Companies like Airbnb and Uber exemplify how a robust model can disrupt industries and scale rapidly.
Image source: AI-generated
</a:t>
            </a:r>
          </a:p>
        </p:txBody>
      </p:sp>
      <p:sp>
        <p:nvSpPr>
          <p:cNvPr id="4" name="Slide Number Placeholder 3"/>
          <p:cNvSpPr>
            <a:spLocks noGrp="1"/>
          </p:cNvSpPr>
          <p:nvPr>
            <p:ph type="sldNum" sz="quarter" idx="5"/>
          </p:nvPr>
        </p:nvSpPr>
        <p:spPr/>
        <p:txBody>
          <a:bodyPr/>
          <a:lstStyle/>
          <a:p>
            <a:fld id="{74558D93-ED5A-47D1-9F55-BFA5000EF5ED}" type="slidenum">
              <a:t>6</a:t>
            </a:fld>
            <a:endParaRPr lang="en-GB"/>
          </a:p>
        </p:txBody>
      </p:sp>
    </p:spTree>
    <p:extLst>
      <p:ext uri="{BB962C8B-B14F-4D97-AF65-F5344CB8AC3E}">
        <p14:creationId xmlns:p14="http://schemas.microsoft.com/office/powerpoint/2010/main" val="127132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section clarifies the differences between a business model and a business plan, explains when to use each tool, and discusses how integrating both supports startup strategy.</a:t>
            </a:r>
          </a:p>
        </p:txBody>
      </p:sp>
      <p:sp>
        <p:nvSpPr>
          <p:cNvPr id="4" name="Slide Number Placeholder 3"/>
          <p:cNvSpPr>
            <a:spLocks noGrp="1"/>
          </p:cNvSpPr>
          <p:nvPr>
            <p:ph type="sldNum" sz="quarter" idx="5"/>
          </p:nvPr>
        </p:nvSpPr>
        <p:spPr/>
        <p:txBody>
          <a:bodyPr/>
          <a:lstStyle/>
          <a:p>
            <a:fld id="{74558D93-ED5A-47D1-9F55-BFA5000EF5ED}" type="slidenum">
              <a:t>7</a:t>
            </a:fld>
            <a:endParaRPr lang="en-GB"/>
          </a:p>
        </p:txBody>
      </p:sp>
    </p:spTree>
    <p:extLst>
      <p:ext uri="{BB962C8B-B14F-4D97-AF65-F5344CB8AC3E}">
        <p14:creationId xmlns:p14="http://schemas.microsoft.com/office/powerpoint/2010/main" val="11097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 business model is a conceptual framework outlining how value is created and captured, while a business plan is a detailed document that operationalises the model with objectives, strategies, and financial projections.
Image source: AI-generated
</a:t>
            </a:r>
          </a:p>
        </p:txBody>
      </p:sp>
      <p:sp>
        <p:nvSpPr>
          <p:cNvPr id="4" name="Slide Number Placeholder 3"/>
          <p:cNvSpPr>
            <a:spLocks noGrp="1"/>
          </p:cNvSpPr>
          <p:nvPr>
            <p:ph type="sldNum" sz="quarter" idx="5"/>
          </p:nvPr>
        </p:nvSpPr>
        <p:spPr/>
        <p:txBody>
          <a:bodyPr/>
          <a:lstStyle/>
          <a:p>
            <a:fld id="{74558D93-ED5A-47D1-9F55-BFA5000EF5ED}" type="slidenum">
              <a:t>8</a:t>
            </a:fld>
            <a:endParaRPr lang="en-GB"/>
          </a:p>
        </p:txBody>
      </p:sp>
    </p:spTree>
    <p:extLst>
      <p:ext uri="{BB962C8B-B14F-4D97-AF65-F5344CB8AC3E}">
        <p14:creationId xmlns:p14="http://schemas.microsoft.com/office/powerpoint/2010/main" val="219116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a business model early to test assumptions and design value creation. Transition to a business plan when preparing for funding or operational execution to detail how the model will be realised.
Image source: AI-generated
</a:t>
            </a:r>
          </a:p>
        </p:txBody>
      </p:sp>
      <p:sp>
        <p:nvSpPr>
          <p:cNvPr id="4" name="Slide Number Placeholder 3"/>
          <p:cNvSpPr>
            <a:spLocks noGrp="1"/>
          </p:cNvSpPr>
          <p:nvPr>
            <p:ph type="sldNum" sz="quarter" idx="5"/>
          </p:nvPr>
        </p:nvSpPr>
        <p:spPr/>
        <p:txBody>
          <a:bodyPr/>
          <a:lstStyle/>
          <a:p>
            <a:fld id="{74558D93-ED5A-47D1-9F55-BFA5000EF5ED}" type="slidenum">
              <a:t>9</a:t>
            </a:fld>
            <a:endParaRPr lang="en-GB"/>
          </a:p>
        </p:txBody>
      </p:sp>
    </p:spTree>
    <p:extLst>
      <p:ext uri="{BB962C8B-B14F-4D97-AF65-F5344CB8AC3E}">
        <p14:creationId xmlns:p14="http://schemas.microsoft.com/office/powerpoint/2010/main" val="312558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808815324"/>
      </p:ext>
    </p:extLst>
  </p:cSld>
  <p:clrMapOvr>
    <a:masterClrMapping/>
  </p:clrMapOvr>
  <p:hf hd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2607249"/>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6409580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491510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9917699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7987598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2852136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0707460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0977528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124017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4271053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03871411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3252811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66414451"/>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9027050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484906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3979220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643837"/>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6685347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31643156"/>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6211193"/>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7180030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892540798"/>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89212525"/>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06733499"/>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0795016"/>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5779086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41938"/>
      </p:ext>
    </p:extLst>
  </p:cSld>
  <p:clrMapOvr>
    <a:overrideClrMapping bg1="lt1" tx1="dk1" bg2="lt2" tx2="dk2" accent1="accent1" accent2="accent2" accent3="accent3" accent4="accent4" accent5="accent5" accent6="accent6" hlink="hlink" folHlink="folHlink"/>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606579"/>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142898"/>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895244"/>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48043"/>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90493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43397553"/>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668055"/>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807707"/>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42033107"/>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58521058"/>
      </p:ext>
    </p:extLst>
  </p:cSld>
  <p:clrMapOvr>
    <a:overrideClrMapping bg1="lt1" tx1="dk1" bg2="lt2" tx2="dk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5373499"/>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Dr. Zornitsa Yordanova</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2410485"/>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2619071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44080932"/>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97759995"/>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36325391"/>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7281228"/>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3149893"/>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59008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46DF-222C-E56B-69A3-26F16ADEA6D7}"/>
              </a:ext>
            </a:extLst>
          </p:cNvPr>
          <p:cNvSpPr>
            <a:spLocks noGrp="1"/>
          </p:cNvSpPr>
          <p:nvPr>
            <p:ph type="ctrTitle"/>
          </p:nvPr>
        </p:nvSpPr>
        <p:spPr>
          <a:xfrm>
            <a:off x="431172" y="3425399"/>
            <a:ext cx="7685140" cy="2621154"/>
          </a:xfrm>
        </p:spPr>
        <p:txBody>
          <a:bodyPr anchor="b">
            <a:normAutofit/>
          </a:bodyPr>
          <a:lstStyle/>
          <a:p>
            <a:r>
              <a:rPr lang="en-GB" sz="5000"/>
              <a:t>Business Models for Startups: From Concept to Scale</a:t>
            </a:r>
          </a:p>
        </p:txBody>
      </p:sp>
      <p:sp>
        <p:nvSpPr>
          <p:cNvPr id="3" name="Subtitle 2">
            <a:extLst>
              <a:ext uri="{FF2B5EF4-FFF2-40B4-BE49-F238E27FC236}">
                <a16:creationId xmlns:a16="http://schemas.microsoft.com/office/drawing/2014/main" id="{B2E78335-5897-08B4-C1DB-9A45685163F2}"/>
              </a:ext>
            </a:extLst>
          </p:cNvPr>
          <p:cNvSpPr>
            <a:spLocks noGrp="1"/>
          </p:cNvSpPr>
          <p:nvPr>
            <p:ph type="subTitle" idx="1"/>
          </p:nvPr>
        </p:nvSpPr>
        <p:spPr>
          <a:xfrm>
            <a:off x="431172" y="415057"/>
            <a:ext cx="7685139" cy="1414091"/>
          </a:xfrm>
        </p:spPr>
        <p:txBody>
          <a:bodyPr>
            <a:normAutofit/>
          </a:bodyPr>
          <a:lstStyle/>
          <a:p>
            <a:r>
              <a:rPr lang="en-GB"/>
              <a:t>Strategies to grow startups from ideas to success</a:t>
            </a:r>
          </a:p>
        </p:txBody>
      </p:sp>
      <p:sp>
        <p:nvSpPr>
          <p:cNvPr id="4" name="Date Placeholder 3">
            <a:extLst>
              <a:ext uri="{FF2B5EF4-FFF2-40B4-BE49-F238E27FC236}">
                <a16:creationId xmlns:a16="http://schemas.microsoft.com/office/drawing/2014/main" id="{EED1CC8D-17F8-B3C6-0BD6-F8FFC57CC1C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43B99D2-A4C5-CF04-60FB-CF218C6F246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p>
        </p:txBody>
      </p:sp>
      <p:sp>
        <p:nvSpPr>
          <p:cNvPr id="6" name="Slide Number Placeholder 5">
            <a:extLst>
              <a:ext uri="{FF2B5EF4-FFF2-40B4-BE49-F238E27FC236}">
                <a16:creationId xmlns:a16="http://schemas.microsoft.com/office/drawing/2014/main" id="{DA2C5E84-7D8E-17B8-D624-10E3EA714D6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
        <p:nvSpPr>
          <p:cNvPr id="8" name="Subtitle 2">
            <a:extLst>
              <a:ext uri="{FF2B5EF4-FFF2-40B4-BE49-F238E27FC236}">
                <a16:creationId xmlns:a16="http://schemas.microsoft.com/office/drawing/2014/main" id="{F41DC1F3-5BAD-90F2-985D-CCAD6E2CC1F3}"/>
              </a:ext>
            </a:extLst>
          </p:cNvPr>
          <p:cNvSpPr txBox="1">
            <a:spLocks/>
          </p:cNvSpPr>
          <p:nvPr/>
        </p:nvSpPr>
        <p:spPr>
          <a:xfrm>
            <a:off x="431172" y="2012209"/>
            <a:ext cx="7685139" cy="141409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Zornitsa Yordanova</a:t>
            </a:r>
            <a:endParaRPr lang="en-US" dirty="0"/>
          </a:p>
        </p:txBody>
      </p:sp>
    </p:spTree>
    <p:extLst>
      <p:ext uri="{BB962C8B-B14F-4D97-AF65-F5344CB8AC3E}">
        <p14:creationId xmlns:p14="http://schemas.microsoft.com/office/powerpoint/2010/main" val="31542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700"/>
                                        <p:tgtEl>
                                          <p:spTgt spid="8">
                                            <p:txEl>
                                              <p:pRg st="0" end="0"/>
                                            </p:txEl>
                                          </p:spTgt>
                                        </p:tgtEl>
                                      </p:cBhvr>
                                    </p:animEffect>
                                  </p:childTnLst>
                                </p:cTn>
                              </p:par>
                              <p:par>
                                <p:cTn id="17" presetID="10" presetClass="entr" presetSubtype="0" fill="hold" grpId="1" nodeType="withEffect">
                                  <p:stCondLst>
                                    <p:cond delay="250"/>
                                  </p:stCondLst>
                                  <p:iterate>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8" grpId="0" build="p"/>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FC3E-896A-BA01-8D66-9984E08CCCBB}"/>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Integrating models and plans for startup strategy</a:t>
            </a:r>
          </a:p>
        </p:txBody>
      </p:sp>
      <p:pic>
        <p:nvPicPr>
          <p:cNvPr id="7" name="Content Placeholder 6" descr="business model canvas and structured business plan with agile startup strategy concept">
            <a:extLst>
              <a:ext uri="{FF2B5EF4-FFF2-40B4-BE49-F238E27FC236}">
                <a16:creationId xmlns:a16="http://schemas.microsoft.com/office/drawing/2014/main" id="{125E3AD5-3CBA-4188-8915-03BBF9921802}"/>
              </a:ext>
            </a:extLst>
          </p:cNvPr>
          <p:cNvPicPr>
            <a:picLocks noGrp="1" noChangeAspect="1"/>
          </p:cNvPicPr>
          <p:nvPr>
            <p:ph type="pic" sz="quarter" idx="15"/>
          </p:nvPr>
        </p:nvPicPr>
        <p:blipFill>
          <a:blip r:embed="rId3"/>
          <a:srcRect l="5989" r="4983"/>
          <a:stretch>
            <a:fillRect/>
          </a:stretch>
        </p:blipFill>
        <p:spPr>
          <a:xfrm>
            <a:off x="20" y="1828800"/>
            <a:ext cx="6707679" cy="5029200"/>
          </a:xfrm>
        </p:spPr>
      </p:pic>
      <p:sp>
        <p:nvSpPr>
          <p:cNvPr id="8" name="TextBox 7">
            <a:extLst>
              <a:ext uri="{FF2B5EF4-FFF2-40B4-BE49-F238E27FC236}">
                <a16:creationId xmlns:a16="http://schemas.microsoft.com/office/drawing/2014/main" id="{35CED442-2B4B-46EE-910D-47836983291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Business Model Flexibility</a:t>
            </a:r>
          </a:p>
          <a:p>
            <a:pPr marL="0" lvl="1" indent="0">
              <a:spcBef>
                <a:spcPts val="1000"/>
              </a:spcBef>
              <a:spcAft>
                <a:spcPts val="600"/>
              </a:spcAft>
              <a:buFont typeface="Arial" panose="020B0604020202020204" pitchFamily="34" charset="0"/>
              <a:buNone/>
            </a:pPr>
            <a:r>
              <a:rPr lang="en-GB" sz="1400"/>
              <a:t>A flexible business model allows startups to adapt quickly to market changes and customer needs.</a:t>
            </a:r>
          </a:p>
          <a:p>
            <a:pPr marL="0" indent="0">
              <a:spcBef>
                <a:spcPts val="2500"/>
              </a:spcBef>
              <a:spcAft>
                <a:spcPts val="600"/>
              </a:spcAft>
              <a:buFont typeface="Arial" panose="020B0604020202020204" pitchFamily="34" charset="0"/>
              <a:buNone/>
            </a:pPr>
            <a:r>
              <a:rPr lang="en-GB" sz="1400" b="1"/>
              <a:t>Structured Business Plan</a:t>
            </a:r>
          </a:p>
          <a:p>
            <a:pPr marL="0" lvl="1" indent="0">
              <a:spcBef>
                <a:spcPts val="1000"/>
              </a:spcBef>
              <a:spcAft>
                <a:spcPts val="600"/>
              </a:spcAft>
              <a:buFont typeface="Arial" panose="020B0604020202020204" pitchFamily="34" charset="0"/>
              <a:buNone/>
            </a:pPr>
            <a:r>
              <a:rPr lang="en-GB" sz="1400"/>
              <a:t>A structured business plan provides a clear roadmap for startups to achieve their goals with defined milestones.</a:t>
            </a:r>
          </a:p>
          <a:p>
            <a:pPr marL="0" indent="0">
              <a:spcBef>
                <a:spcPts val="2500"/>
              </a:spcBef>
              <a:spcAft>
                <a:spcPts val="600"/>
              </a:spcAft>
              <a:buFont typeface="Arial" panose="020B0604020202020204" pitchFamily="34" charset="0"/>
              <a:buNone/>
            </a:pPr>
            <a:r>
              <a:rPr lang="en-GB" sz="1400" b="1"/>
              <a:t>Agile Startup Strategy</a:t>
            </a:r>
          </a:p>
          <a:p>
            <a:pPr marL="0" lvl="1" indent="0">
              <a:spcBef>
                <a:spcPts val="1000"/>
              </a:spcBef>
              <a:spcAft>
                <a:spcPts val="600"/>
              </a:spcAft>
              <a:buFont typeface="Arial" panose="020B0604020202020204" pitchFamily="34" charset="0"/>
              <a:buNone/>
            </a:pPr>
            <a:r>
              <a:rPr lang="en-GB" sz="1400"/>
              <a:t>Integrating models and plans ensures startups remain agile yet focused on their strategic objectives.</a:t>
            </a:r>
          </a:p>
        </p:txBody>
      </p:sp>
      <p:sp>
        <p:nvSpPr>
          <p:cNvPr id="4" name="Date Placeholder 3">
            <a:extLst>
              <a:ext uri="{FF2B5EF4-FFF2-40B4-BE49-F238E27FC236}">
                <a16:creationId xmlns:a16="http://schemas.microsoft.com/office/drawing/2014/main" id="{9A9A74BA-377B-6743-9E4C-495C00AFA45D}"/>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9F4364B-6F36-92A3-0E39-B776CAEFB724}"/>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0F5D6ED-5C4C-5983-CC08-BA2B24CBB01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110369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143B-2D57-9856-6767-E935973FB37C}"/>
              </a:ext>
            </a:extLst>
          </p:cNvPr>
          <p:cNvSpPr>
            <a:spLocks noGrp="1"/>
          </p:cNvSpPr>
          <p:nvPr>
            <p:ph type="title"/>
          </p:nvPr>
        </p:nvSpPr>
        <p:spPr>
          <a:xfrm>
            <a:off x="431172" y="553616"/>
            <a:ext cx="7914087" cy="4008859"/>
          </a:xfrm>
        </p:spPr>
        <p:txBody>
          <a:bodyPr anchor="t">
            <a:normAutofit/>
          </a:bodyPr>
          <a:lstStyle/>
          <a:p>
            <a:r>
              <a:rPr lang="en-GB"/>
              <a:t>Overview of Common Startup Business Models</a:t>
            </a:r>
          </a:p>
        </p:txBody>
      </p:sp>
      <p:sp>
        <p:nvSpPr>
          <p:cNvPr id="11" name="Text Placeholder 2">
            <a:extLst>
              <a:ext uri="{FF2B5EF4-FFF2-40B4-BE49-F238E27FC236}">
                <a16:creationId xmlns:a16="http://schemas.microsoft.com/office/drawing/2014/main" id="{E916F833-B826-EC8B-3DA1-AD7A2EAFB4A1}"/>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CAE46B0-590A-1542-4AEA-545ECEE9032D}"/>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4084B77-7E2E-54E3-7D9D-299FA641525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D688405A-CC6E-5626-FF90-C91899FBB54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2747839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3515-7784-62E7-E452-B674A370CEEF}"/>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B2B, B2C, B2G, and platform models</a:t>
            </a:r>
          </a:p>
        </p:txBody>
      </p:sp>
      <p:pic>
        <p:nvPicPr>
          <p:cNvPr id="7" name="Content Placeholder 6" descr="Illustration showing business interactions between companies, consumers, government, and digital platforms">
            <a:extLst>
              <a:ext uri="{FF2B5EF4-FFF2-40B4-BE49-F238E27FC236}">
                <a16:creationId xmlns:a16="http://schemas.microsoft.com/office/drawing/2014/main" id="{1DCB57F7-3697-490A-8E48-3DD7D1AC6205}"/>
              </a:ext>
            </a:extLst>
          </p:cNvPr>
          <p:cNvPicPr>
            <a:picLocks noGrp="1" noChangeAspect="1"/>
          </p:cNvPicPr>
          <p:nvPr>
            <p:ph type="pic" sz="quarter" idx="15"/>
          </p:nvPr>
        </p:nvPicPr>
        <p:blipFill>
          <a:blip r:embed="rId3"/>
          <a:srcRect l="10972"/>
          <a:stretch>
            <a:fillRect/>
          </a:stretch>
        </p:blipFill>
        <p:spPr>
          <a:xfrm>
            <a:off x="20" y="1828800"/>
            <a:ext cx="6707679" cy="5029200"/>
          </a:xfrm>
        </p:spPr>
      </p:pic>
      <p:sp>
        <p:nvSpPr>
          <p:cNvPr id="8" name="TextBox 7">
            <a:extLst>
              <a:ext uri="{FF2B5EF4-FFF2-40B4-BE49-F238E27FC236}">
                <a16:creationId xmlns:a16="http://schemas.microsoft.com/office/drawing/2014/main" id="{EBCA332D-BA13-4D0C-AD7D-C4E71AE9830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300" b="1"/>
              <a:t>Business-to-Business (B2B)</a:t>
            </a:r>
          </a:p>
          <a:p>
            <a:pPr marL="0" lvl="1" indent="0">
              <a:lnSpc>
                <a:spcPct val="90000"/>
              </a:lnSpc>
              <a:spcBef>
                <a:spcPts val="1000"/>
              </a:spcBef>
              <a:spcAft>
                <a:spcPts val="600"/>
              </a:spcAft>
              <a:buFont typeface="Arial" panose="020B0604020202020204" pitchFamily="34" charset="0"/>
              <a:buNone/>
            </a:pPr>
            <a:r>
              <a:rPr lang="en-GB" sz="1300"/>
              <a:t>B2B involves selling products or services directly to other businesses rather than individual consumers.</a:t>
            </a:r>
          </a:p>
          <a:p>
            <a:pPr marL="0" indent="0">
              <a:lnSpc>
                <a:spcPct val="90000"/>
              </a:lnSpc>
              <a:spcBef>
                <a:spcPts val="2500"/>
              </a:spcBef>
              <a:spcAft>
                <a:spcPts val="600"/>
              </a:spcAft>
              <a:buFont typeface="Arial" panose="020B0604020202020204" pitchFamily="34" charset="0"/>
              <a:buNone/>
            </a:pPr>
            <a:r>
              <a:rPr lang="en-GB" sz="1300" b="1"/>
              <a:t>Business-to-Consumer (B2C)</a:t>
            </a:r>
          </a:p>
          <a:p>
            <a:pPr marL="0" lvl="1" indent="0">
              <a:lnSpc>
                <a:spcPct val="90000"/>
              </a:lnSpc>
              <a:spcBef>
                <a:spcPts val="1000"/>
              </a:spcBef>
              <a:spcAft>
                <a:spcPts val="600"/>
              </a:spcAft>
              <a:buFont typeface="Arial" panose="020B0604020202020204" pitchFamily="34" charset="0"/>
              <a:buNone/>
            </a:pPr>
            <a:r>
              <a:rPr lang="en-GB" sz="1300"/>
              <a:t>B2C targets individual consumers with products or services designed for personal use or consumption.</a:t>
            </a:r>
          </a:p>
          <a:p>
            <a:pPr marL="0" indent="0">
              <a:lnSpc>
                <a:spcPct val="90000"/>
              </a:lnSpc>
              <a:spcBef>
                <a:spcPts val="2500"/>
              </a:spcBef>
              <a:spcAft>
                <a:spcPts val="600"/>
              </a:spcAft>
              <a:buFont typeface="Arial" panose="020B0604020202020204" pitchFamily="34" charset="0"/>
              <a:buNone/>
            </a:pPr>
            <a:r>
              <a:rPr lang="en-GB" sz="1300" b="1"/>
              <a:t>Business-to-Government (B2G)</a:t>
            </a:r>
          </a:p>
          <a:p>
            <a:pPr marL="0" lvl="1" indent="0">
              <a:lnSpc>
                <a:spcPct val="90000"/>
              </a:lnSpc>
              <a:spcBef>
                <a:spcPts val="1000"/>
              </a:spcBef>
              <a:spcAft>
                <a:spcPts val="600"/>
              </a:spcAft>
              <a:buFont typeface="Arial" panose="020B0604020202020204" pitchFamily="34" charset="0"/>
              <a:buNone/>
            </a:pPr>
            <a:r>
              <a:rPr lang="en-GB" sz="1300"/>
              <a:t>B2G focuses on providing goods or services to government agencies and public sector clients.</a:t>
            </a:r>
          </a:p>
          <a:p>
            <a:pPr marL="0" indent="0">
              <a:lnSpc>
                <a:spcPct val="90000"/>
              </a:lnSpc>
              <a:spcBef>
                <a:spcPts val="2500"/>
              </a:spcBef>
              <a:spcAft>
                <a:spcPts val="600"/>
              </a:spcAft>
              <a:buFont typeface="Arial" panose="020B0604020202020204" pitchFamily="34" charset="0"/>
              <a:buNone/>
            </a:pPr>
            <a:r>
              <a:rPr lang="en-GB" sz="1300" b="1"/>
              <a:t>Platform Business Models</a:t>
            </a:r>
          </a:p>
          <a:p>
            <a:pPr marL="0" lvl="1" indent="0">
              <a:lnSpc>
                <a:spcPct val="90000"/>
              </a:lnSpc>
              <a:spcBef>
                <a:spcPts val="1000"/>
              </a:spcBef>
              <a:spcAft>
                <a:spcPts val="600"/>
              </a:spcAft>
              <a:buFont typeface="Arial" panose="020B0604020202020204" pitchFamily="34" charset="0"/>
              <a:buNone/>
            </a:pPr>
            <a:r>
              <a:rPr lang="en-GB" sz="1300"/>
              <a:t>Platform models create ecosystems that enable connections among multiple users benefiting from network effects.</a:t>
            </a:r>
          </a:p>
        </p:txBody>
      </p:sp>
      <p:sp>
        <p:nvSpPr>
          <p:cNvPr id="4" name="Date Placeholder 3">
            <a:extLst>
              <a:ext uri="{FF2B5EF4-FFF2-40B4-BE49-F238E27FC236}">
                <a16:creationId xmlns:a16="http://schemas.microsoft.com/office/drawing/2014/main" id="{C400ACD2-BBEF-7F4E-E742-A4D3A49AC110}"/>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F8EDB61-C197-3CAB-3DC9-E21EDB6E370C}"/>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A575104-A6DD-0B28-84A6-50A5A63655E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741702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AF0-FB80-7DC0-996C-1A3D588CD2A0}"/>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sz="2700" b="0" kern="1200" cap="all" baseline="0">
                <a:latin typeface="+mj-lt"/>
                <a:ea typeface="+mj-ea"/>
                <a:cs typeface="+mj-cs"/>
              </a:rPr>
              <a:t>Subscription, usage-based, licensing, and marketplace models</a:t>
            </a:r>
          </a:p>
        </p:txBody>
      </p:sp>
      <p:pic>
        <p:nvPicPr>
          <p:cNvPr id="7" name="Content Placeholder 6" descr="Icons representing subscription, usage-based billing, licensing, and marketplace business models">
            <a:extLst>
              <a:ext uri="{FF2B5EF4-FFF2-40B4-BE49-F238E27FC236}">
                <a16:creationId xmlns:a16="http://schemas.microsoft.com/office/drawing/2014/main" id="{357AC730-D7F9-4D05-98B4-96BC76937213}"/>
              </a:ext>
            </a:extLst>
          </p:cNvPr>
          <p:cNvPicPr>
            <a:picLocks noGrp="1" noChangeAspect="1"/>
          </p:cNvPicPr>
          <p:nvPr>
            <p:ph type="pic" sz="quarter" idx="15"/>
          </p:nvPr>
        </p:nvPicPr>
        <p:blipFill>
          <a:blip r:embed="rId3"/>
          <a:srcRect l="8268" r="14445" b="3"/>
          <a:stretch>
            <a:fillRect/>
          </a:stretch>
        </p:blipFill>
        <p:spPr>
          <a:xfrm>
            <a:off x="20" y="2293496"/>
            <a:ext cx="5285212" cy="4564504"/>
          </a:xfrm>
        </p:spPr>
      </p:pic>
      <p:sp>
        <p:nvSpPr>
          <p:cNvPr id="8" name="TextBox 7">
            <a:extLst>
              <a:ext uri="{FF2B5EF4-FFF2-40B4-BE49-F238E27FC236}">
                <a16:creationId xmlns:a16="http://schemas.microsoft.com/office/drawing/2014/main" id="{B1387F0C-EDE9-4652-BF8A-78A434C66AD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Subscription Model</a:t>
            </a:r>
          </a:p>
          <a:p>
            <a:pPr marL="0" lvl="1" indent="0">
              <a:spcBef>
                <a:spcPts val="1000"/>
              </a:spcBef>
              <a:spcAft>
                <a:spcPts val="600"/>
              </a:spcAft>
              <a:buFont typeface="Arial" panose="020B0604020202020204" pitchFamily="34" charset="0"/>
              <a:buNone/>
            </a:pPr>
            <a:r>
              <a:rPr lang="en-GB" sz="1400"/>
              <a:t>Generates recurring revenue through regular customer payments, ensuring steady cash flow.</a:t>
            </a:r>
          </a:p>
          <a:p>
            <a:pPr marL="0" indent="0">
              <a:spcBef>
                <a:spcPts val="2500"/>
              </a:spcBef>
              <a:spcAft>
                <a:spcPts val="600"/>
              </a:spcAft>
              <a:buFont typeface="Arial" panose="020B0604020202020204" pitchFamily="34" charset="0"/>
              <a:buNone/>
            </a:pPr>
            <a:r>
              <a:rPr lang="en-GB" sz="1400" b="1"/>
              <a:t>Usage-Based Model</a:t>
            </a:r>
          </a:p>
          <a:p>
            <a:pPr marL="0" lvl="1" indent="0">
              <a:spcBef>
                <a:spcPts val="1000"/>
              </a:spcBef>
              <a:spcAft>
                <a:spcPts val="600"/>
              </a:spcAft>
              <a:buFont typeface="Arial" panose="020B0604020202020204" pitchFamily="34" charset="0"/>
              <a:buNone/>
            </a:pPr>
            <a:r>
              <a:rPr lang="en-GB" sz="1400"/>
              <a:t>Charges customers based on consumption, promoting flexible and fair billing.</a:t>
            </a:r>
          </a:p>
          <a:p>
            <a:pPr marL="0" indent="0">
              <a:spcBef>
                <a:spcPts val="2500"/>
              </a:spcBef>
              <a:spcAft>
                <a:spcPts val="600"/>
              </a:spcAft>
              <a:buFont typeface="Arial" panose="020B0604020202020204" pitchFamily="34" charset="0"/>
              <a:buNone/>
            </a:pPr>
            <a:r>
              <a:rPr lang="en-GB" sz="1400" b="1"/>
              <a:t>Licensing Model</a:t>
            </a:r>
          </a:p>
          <a:p>
            <a:pPr marL="0" lvl="1" indent="0">
              <a:spcBef>
                <a:spcPts val="1000"/>
              </a:spcBef>
              <a:spcAft>
                <a:spcPts val="600"/>
              </a:spcAft>
              <a:buFont typeface="Arial" panose="020B0604020202020204" pitchFamily="34" charset="0"/>
              <a:buNone/>
            </a:pPr>
            <a:r>
              <a:rPr lang="en-GB" sz="1400"/>
              <a:t>Monetises intellectual property by granting rights to use products or technology.</a:t>
            </a:r>
          </a:p>
          <a:p>
            <a:pPr marL="0" indent="0">
              <a:spcBef>
                <a:spcPts val="2500"/>
              </a:spcBef>
              <a:spcAft>
                <a:spcPts val="600"/>
              </a:spcAft>
              <a:buFont typeface="Arial" panose="020B0604020202020204" pitchFamily="34" charset="0"/>
              <a:buNone/>
            </a:pPr>
            <a:r>
              <a:rPr lang="en-GB" sz="1400" b="1"/>
              <a:t>Marketplace Model</a:t>
            </a:r>
          </a:p>
          <a:p>
            <a:pPr marL="0" lvl="1" indent="0">
              <a:spcBef>
                <a:spcPts val="1000"/>
              </a:spcBef>
              <a:spcAft>
                <a:spcPts val="600"/>
              </a:spcAft>
              <a:buFont typeface="Arial" panose="020B0604020202020204" pitchFamily="34" charset="0"/>
              <a:buNone/>
            </a:pPr>
            <a:r>
              <a:rPr lang="en-GB" sz="1400"/>
              <a:t>Facilitates transactions between buyers and sellers, creating a platform for exchange.</a:t>
            </a:r>
          </a:p>
        </p:txBody>
      </p:sp>
      <p:sp>
        <p:nvSpPr>
          <p:cNvPr id="4" name="Date Placeholder 3">
            <a:extLst>
              <a:ext uri="{FF2B5EF4-FFF2-40B4-BE49-F238E27FC236}">
                <a16:creationId xmlns:a16="http://schemas.microsoft.com/office/drawing/2014/main" id="{951331FD-B201-4000-49BB-4CD2E735EB61}"/>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DB6879D-3896-682C-5E8D-98A9A41A99A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2912619-FF4A-CC3E-E32D-FE45273C6E7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4117059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9C1D-A944-0359-BCEB-85DB3848C58D}"/>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b="0" kern="1200" cap="all" baseline="0">
                <a:latin typeface="+mj-lt"/>
                <a:ea typeface="+mj-ea"/>
                <a:cs typeface="+mj-cs"/>
              </a:rPr>
              <a:t>Hybrid and emerging models</a:t>
            </a:r>
          </a:p>
        </p:txBody>
      </p:sp>
      <p:pic>
        <p:nvPicPr>
          <p:cNvPr id="7" name="Content Placeholder 6" descr="Illustration of hybrid business models combining subscription, marketplace, freemium, and on-demand services">
            <a:extLst>
              <a:ext uri="{FF2B5EF4-FFF2-40B4-BE49-F238E27FC236}">
                <a16:creationId xmlns:a16="http://schemas.microsoft.com/office/drawing/2014/main" id="{25A52D80-0AD0-45A4-8230-5F37885CF300}"/>
              </a:ext>
            </a:extLst>
          </p:cNvPr>
          <p:cNvPicPr>
            <a:picLocks noGrp="1" noChangeAspect="1"/>
          </p:cNvPicPr>
          <p:nvPr>
            <p:ph type="pic" sz="quarter" idx="15"/>
          </p:nvPr>
        </p:nvPicPr>
        <p:blipFill>
          <a:blip r:embed="rId3"/>
          <a:srcRect l="10536" r="8787" b="1"/>
          <a:stretch>
            <a:fillRect/>
          </a:stretch>
        </p:blipFill>
        <p:spPr>
          <a:xfrm>
            <a:off x="20" y="10"/>
            <a:ext cx="7734280" cy="6399142"/>
          </a:xfrm>
        </p:spPr>
      </p:pic>
      <p:sp>
        <p:nvSpPr>
          <p:cNvPr id="8" name="TextBox 7">
            <a:extLst>
              <a:ext uri="{FF2B5EF4-FFF2-40B4-BE49-F238E27FC236}">
                <a16:creationId xmlns:a16="http://schemas.microsoft.com/office/drawing/2014/main" id="{36FB1B76-37F6-4444-83F5-34C169C936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200" b="1"/>
              <a:t>Combination of Business Models</a:t>
            </a:r>
          </a:p>
          <a:p>
            <a:pPr marL="0" lvl="1" indent="0">
              <a:lnSpc>
                <a:spcPct val="90000"/>
              </a:lnSpc>
              <a:spcBef>
                <a:spcPts val="1000"/>
              </a:spcBef>
              <a:spcAft>
                <a:spcPts val="600"/>
              </a:spcAft>
              <a:buFont typeface="Arial" panose="020B0604020202020204" pitchFamily="34" charset="0"/>
              <a:buNone/>
            </a:pPr>
            <a:r>
              <a:rPr lang="en-GB" sz="1200"/>
              <a:t>Startups blend subscription and marketplace models to create flexible revenue streams and enhance customer experiences.</a:t>
            </a:r>
          </a:p>
          <a:p>
            <a:pPr marL="0" indent="0">
              <a:lnSpc>
                <a:spcPct val="90000"/>
              </a:lnSpc>
              <a:spcBef>
                <a:spcPts val="2500"/>
              </a:spcBef>
              <a:spcAft>
                <a:spcPts val="600"/>
              </a:spcAft>
              <a:buFont typeface="Arial" panose="020B0604020202020204" pitchFamily="34" charset="0"/>
              <a:buNone/>
            </a:pPr>
            <a:r>
              <a:rPr lang="en-GB" sz="1200" b="1"/>
              <a:t>Freemium Approach</a:t>
            </a:r>
          </a:p>
          <a:p>
            <a:pPr marL="0" lvl="1" indent="0">
              <a:lnSpc>
                <a:spcPct val="90000"/>
              </a:lnSpc>
              <a:spcBef>
                <a:spcPts val="1000"/>
              </a:spcBef>
              <a:spcAft>
                <a:spcPts val="600"/>
              </a:spcAft>
              <a:buFont typeface="Arial" panose="020B0604020202020204" pitchFamily="34" charset="0"/>
              <a:buNone/>
            </a:pPr>
            <a:r>
              <a:rPr lang="en-GB" sz="1200"/>
              <a:t>Freemium models offer basic services for free while charging for premium features, attracting broad users and monetizing selectively.</a:t>
            </a:r>
          </a:p>
          <a:p>
            <a:pPr marL="0" indent="0">
              <a:lnSpc>
                <a:spcPct val="90000"/>
              </a:lnSpc>
              <a:spcBef>
                <a:spcPts val="2500"/>
              </a:spcBef>
              <a:spcAft>
                <a:spcPts val="600"/>
              </a:spcAft>
              <a:buFont typeface="Arial" panose="020B0604020202020204" pitchFamily="34" charset="0"/>
              <a:buNone/>
            </a:pPr>
            <a:r>
              <a:rPr lang="en-GB" sz="1200" b="1"/>
              <a:t>On-Demand Services</a:t>
            </a:r>
          </a:p>
          <a:p>
            <a:pPr marL="0" lvl="1" indent="0">
              <a:lnSpc>
                <a:spcPct val="90000"/>
              </a:lnSpc>
              <a:spcBef>
                <a:spcPts val="1000"/>
              </a:spcBef>
              <a:spcAft>
                <a:spcPts val="600"/>
              </a:spcAft>
              <a:buFont typeface="Arial" panose="020B0604020202020204" pitchFamily="34" charset="0"/>
              <a:buNone/>
            </a:pPr>
            <a:r>
              <a:rPr lang="en-GB" sz="1200"/>
              <a:t>On-demand services provide customers with immediate access to products or services, increasing convenience and satisfaction.</a:t>
            </a:r>
          </a:p>
        </p:txBody>
      </p:sp>
      <p:sp>
        <p:nvSpPr>
          <p:cNvPr id="4" name="Date Placeholder 3">
            <a:extLst>
              <a:ext uri="{FF2B5EF4-FFF2-40B4-BE49-F238E27FC236}">
                <a16:creationId xmlns:a16="http://schemas.microsoft.com/office/drawing/2014/main" id="{C3EB0997-2BD1-8C3A-F396-71AE7F82B19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FE75351-B2CD-BF8F-85B4-3B4D106855D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305A2F6-DFFE-E93E-B63E-7FF0C1B7E4D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3697134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569C-77EB-51EC-70E2-EA43A142F830}"/>
              </a:ext>
            </a:extLst>
          </p:cNvPr>
          <p:cNvSpPr>
            <a:spLocks noGrp="1"/>
          </p:cNvSpPr>
          <p:nvPr>
            <p:ph type="title"/>
          </p:nvPr>
        </p:nvSpPr>
        <p:spPr>
          <a:xfrm>
            <a:off x="431172" y="553616"/>
            <a:ext cx="7914087" cy="4008859"/>
          </a:xfrm>
        </p:spPr>
        <p:txBody>
          <a:bodyPr anchor="t">
            <a:normAutofit/>
          </a:bodyPr>
          <a:lstStyle/>
          <a:p>
            <a:r>
              <a:rPr lang="en-GB"/>
              <a:t>Deep Dive: B2B, B2C, B2G, and Platform Models</a:t>
            </a:r>
          </a:p>
        </p:txBody>
      </p:sp>
      <p:sp>
        <p:nvSpPr>
          <p:cNvPr id="11" name="Text Placeholder 2">
            <a:extLst>
              <a:ext uri="{FF2B5EF4-FFF2-40B4-BE49-F238E27FC236}">
                <a16:creationId xmlns:a16="http://schemas.microsoft.com/office/drawing/2014/main" id="{B28418D6-77E7-A730-F218-4CF5D019816C}"/>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E2AE73FA-F681-6B3C-EDA7-51099B38431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F9D9E8B-0572-8C82-CD33-3AF39F4A12A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8BA77388-E715-418D-A1C7-D4092223623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4179442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DD93-082B-1463-89EE-7339967D8D6D}"/>
              </a:ext>
            </a:extLst>
          </p:cNvPr>
          <p:cNvSpPr>
            <a:spLocks noGrp="1"/>
          </p:cNvSpPr>
          <p:nvPr>
            <p:ph type="title"/>
          </p:nvPr>
        </p:nvSpPr>
        <p:spPr>
          <a:xfrm>
            <a:off x="429768" y="320040"/>
            <a:ext cx="6858000" cy="932688"/>
          </a:xfrm>
        </p:spPr>
        <p:txBody>
          <a:bodyPr vert="horz" lIns="91440" tIns="45720" rIns="91440" bIns="45720" rtlCol="0" anchor="b">
            <a:normAutofit/>
          </a:bodyPr>
          <a:lstStyle/>
          <a:p>
            <a:r>
              <a:rPr lang="en-US" sz="3000" b="0" kern="1200" cap="all" baseline="0">
                <a:latin typeface="+mj-lt"/>
                <a:ea typeface="+mj-ea"/>
                <a:cs typeface="+mj-cs"/>
              </a:rPr>
              <a:t>Characteristics and advantages of B2B</a:t>
            </a:r>
          </a:p>
        </p:txBody>
      </p:sp>
      <p:sp>
        <p:nvSpPr>
          <p:cNvPr id="8" name="TextBox 7">
            <a:extLst>
              <a:ext uri="{FF2B5EF4-FFF2-40B4-BE49-F238E27FC236}">
                <a16:creationId xmlns:a16="http://schemas.microsoft.com/office/drawing/2014/main" id="{C14A7F1E-6595-4623-8DFE-9DEAA9D1BC1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Longer Sales Cycles</a:t>
            </a:r>
          </a:p>
          <a:p>
            <a:pPr marL="0" lvl="1" indent="0">
              <a:spcBef>
                <a:spcPts val="1000"/>
              </a:spcBef>
              <a:spcAft>
                <a:spcPts val="600"/>
              </a:spcAft>
              <a:buFont typeface="Arial" panose="020B0604020202020204" pitchFamily="34" charset="0"/>
              <a:buNone/>
            </a:pPr>
            <a:r>
              <a:rPr lang="en-GB" sz="1400"/>
              <a:t>B2B transactions typically have longer sales cycles due to complex decision-making processes.</a:t>
            </a:r>
          </a:p>
          <a:p>
            <a:pPr marL="0" indent="0">
              <a:spcBef>
                <a:spcPts val="2500"/>
              </a:spcBef>
              <a:spcAft>
                <a:spcPts val="600"/>
              </a:spcAft>
              <a:buFont typeface="Arial" panose="020B0604020202020204" pitchFamily="34" charset="0"/>
              <a:buNone/>
            </a:pPr>
            <a:r>
              <a:rPr lang="en-GB" sz="1400" b="1"/>
              <a:t>Higher Transaction Values</a:t>
            </a:r>
          </a:p>
          <a:p>
            <a:pPr marL="0" lvl="1" indent="0">
              <a:spcBef>
                <a:spcPts val="1000"/>
              </a:spcBef>
              <a:spcAft>
                <a:spcPts val="600"/>
              </a:spcAft>
              <a:buFont typeface="Arial" panose="020B0604020202020204" pitchFamily="34" charset="0"/>
              <a:buNone/>
            </a:pPr>
            <a:r>
              <a:rPr lang="en-GB" sz="1400"/>
              <a:t>B2B deals usually involve higher transaction values compared to consumer sales.</a:t>
            </a:r>
          </a:p>
          <a:p>
            <a:pPr marL="0" indent="0">
              <a:spcBef>
                <a:spcPts val="2500"/>
              </a:spcBef>
              <a:spcAft>
                <a:spcPts val="600"/>
              </a:spcAft>
              <a:buFont typeface="Arial" panose="020B0604020202020204" pitchFamily="34" charset="0"/>
              <a:buNone/>
            </a:pPr>
            <a:r>
              <a:rPr lang="en-GB" sz="1400" b="1"/>
              <a:t>Strong Customer Relationships</a:t>
            </a:r>
          </a:p>
          <a:p>
            <a:pPr marL="0" lvl="1" indent="0">
              <a:spcBef>
                <a:spcPts val="1000"/>
              </a:spcBef>
              <a:spcAft>
                <a:spcPts val="600"/>
              </a:spcAft>
              <a:buFont typeface="Arial" panose="020B0604020202020204" pitchFamily="34" charset="0"/>
              <a:buNone/>
            </a:pPr>
            <a:r>
              <a:rPr lang="en-GB" sz="1400"/>
              <a:t>Building long-term relationships is key in B2B for trust and repeated business.</a:t>
            </a:r>
          </a:p>
          <a:p>
            <a:pPr marL="0" indent="0">
              <a:spcBef>
                <a:spcPts val="2500"/>
              </a:spcBef>
              <a:spcAft>
                <a:spcPts val="600"/>
              </a:spcAft>
              <a:buFont typeface="Arial" panose="020B0604020202020204" pitchFamily="34" charset="0"/>
              <a:buNone/>
            </a:pPr>
            <a:r>
              <a:rPr lang="en-GB" sz="1400" b="1"/>
              <a:t>Customised Solutions</a:t>
            </a:r>
          </a:p>
          <a:p>
            <a:pPr marL="0" lvl="1" indent="0">
              <a:spcBef>
                <a:spcPts val="1000"/>
              </a:spcBef>
              <a:spcAft>
                <a:spcPts val="600"/>
              </a:spcAft>
              <a:buFont typeface="Arial" panose="020B0604020202020204" pitchFamily="34" charset="0"/>
              <a:buNone/>
            </a:pPr>
            <a:r>
              <a:rPr lang="en-GB" sz="1400"/>
              <a:t>B2B offers opportunities for tailored solutions to meet specific client needs.</a:t>
            </a:r>
          </a:p>
        </p:txBody>
      </p:sp>
      <p:pic>
        <p:nvPicPr>
          <p:cNvPr id="7" name="Content Placeholder 6" descr="Business professionals negotiating deals and customised solutions in corporate settings">
            <a:extLst>
              <a:ext uri="{FF2B5EF4-FFF2-40B4-BE49-F238E27FC236}">
                <a16:creationId xmlns:a16="http://schemas.microsoft.com/office/drawing/2014/main" id="{0438D23E-56FF-4E98-91A6-8F31599F2CE6}"/>
              </a:ext>
            </a:extLst>
          </p:cNvPr>
          <p:cNvPicPr>
            <a:picLocks noGrp="1" noChangeAspect="1"/>
          </p:cNvPicPr>
          <p:nvPr>
            <p:ph type="pic" sz="quarter" idx="15"/>
          </p:nvPr>
        </p:nvPicPr>
        <p:blipFill>
          <a:blip r:embed="rId3"/>
          <a:srcRect l="31353" r="25408" b="1"/>
          <a:stretch>
            <a:fillRect/>
          </a:stretch>
        </p:blipFill>
        <p:spPr>
          <a:xfrm>
            <a:off x="8046768" y="10"/>
            <a:ext cx="4145232" cy="6399142"/>
          </a:xfrm>
        </p:spPr>
      </p:pic>
      <p:sp>
        <p:nvSpPr>
          <p:cNvPr id="4" name="Date Placeholder 3">
            <a:extLst>
              <a:ext uri="{FF2B5EF4-FFF2-40B4-BE49-F238E27FC236}">
                <a16:creationId xmlns:a16="http://schemas.microsoft.com/office/drawing/2014/main" id="{C17B6A05-70CE-5B1C-0551-4FED683EFE6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0E3F247-7E9C-6A10-941F-CB25B24B8F6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263DC410-CC13-64D6-D9DB-1707B7F5EB3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283425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250D-3188-03B5-F450-2FD01633071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B2C and B2G: unique opportunities and challenges</a:t>
            </a:r>
          </a:p>
        </p:txBody>
      </p:sp>
      <p:pic>
        <p:nvPicPr>
          <p:cNvPr id="7" name="Content Placeholder 6" descr="Business concepts showing mass market, marketing strategies, government contracts, negotiation, and compliance">
            <a:extLst>
              <a:ext uri="{FF2B5EF4-FFF2-40B4-BE49-F238E27FC236}">
                <a16:creationId xmlns:a16="http://schemas.microsoft.com/office/drawing/2014/main" id="{D7380386-C7C8-447B-9927-383E58C10509}"/>
              </a:ext>
            </a:extLst>
          </p:cNvPr>
          <p:cNvPicPr>
            <a:picLocks noGrp="1" noChangeAspect="1"/>
          </p:cNvPicPr>
          <p:nvPr>
            <p:ph type="pic" sz="quarter" idx="15"/>
          </p:nvPr>
        </p:nvPicPr>
        <p:blipFill>
          <a:blip r:embed="rId3"/>
          <a:srcRect l="10051" r="9272" b="1"/>
          <a:stretch>
            <a:fillRect/>
          </a:stretch>
        </p:blipFill>
        <p:spPr>
          <a:xfrm>
            <a:off x="20" y="10"/>
            <a:ext cx="7734280" cy="6399142"/>
          </a:xfrm>
        </p:spPr>
      </p:pic>
      <p:sp>
        <p:nvSpPr>
          <p:cNvPr id="8" name="TextBox 7">
            <a:extLst>
              <a:ext uri="{FF2B5EF4-FFF2-40B4-BE49-F238E27FC236}">
                <a16:creationId xmlns:a16="http://schemas.microsoft.com/office/drawing/2014/main" id="{C458C4F7-FE81-4B94-909F-EE0CF92631D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B2C Market Characteristics</a:t>
            </a:r>
          </a:p>
          <a:p>
            <a:pPr marL="0" lvl="1" indent="0">
              <a:spcBef>
                <a:spcPts val="1000"/>
              </a:spcBef>
              <a:spcAft>
                <a:spcPts val="600"/>
              </a:spcAft>
              <a:buFont typeface="Arial" panose="020B0604020202020204" pitchFamily="34" charset="0"/>
              <a:buNone/>
            </a:pPr>
            <a:r>
              <a:rPr lang="en-GB" sz="1400"/>
              <a:t>B2C targets mass markets with rapid product adoption but demands intensive marketing efforts.</a:t>
            </a:r>
          </a:p>
          <a:p>
            <a:pPr marL="0" indent="0">
              <a:spcBef>
                <a:spcPts val="2500"/>
              </a:spcBef>
              <a:spcAft>
                <a:spcPts val="600"/>
              </a:spcAft>
              <a:buFont typeface="Arial" panose="020B0604020202020204" pitchFamily="34" charset="0"/>
              <a:buNone/>
            </a:pPr>
            <a:r>
              <a:rPr lang="en-GB" sz="1400" b="1"/>
              <a:t>B2G Market Characteristics</a:t>
            </a:r>
          </a:p>
          <a:p>
            <a:pPr marL="0" lvl="1" indent="0">
              <a:spcBef>
                <a:spcPts val="1000"/>
              </a:spcBef>
              <a:spcAft>
                <a:spcPts val="600"/>
              </a:spcAft>
              <a:buFont typeface="Arial" panose="020B0604020202020204" pitchFamily="34" charset="0"/>
              <a:buNone/>
            </a:pPr>
            <a:r>
              <a:rPr lang="en-GB" sz="1400"/>
              <a:t>B2G involves navigating compliance and negotiation to secure stable, large government contracts.</a:t>
            </a:r>
          </a:p>
        </p:txBody>
      </p:sp>
      <p:sp>
        <p:nvSpPr>
          <p:cNvPr id="4" name="Date Placeholder 3">
            <a:extLst>
              <a:ext uri="{FF2B5EF4-FFF2-40B4-BE49-F238E27FC236}">
                <a16:creationId xmlns:a16="http://schemas.microsoft.com/office/drawing/2014/main" id="{73B621D1-8555-EA30-E1D0-D83B60997B1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A6180B6-3784-9C59-22FB-97C591D09E4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5C92C07-885F-8C4C-5DB2-8FEDC13E5B2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1920793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48F8-85FD-0BB5-8FA9-4E515B29AF42}"/>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700" b="0" kern="1200" cap="all" baseline="0">
                <a:latin typeface="+mj-lt"/>
                <a:ea typeface="+mj-ea"/>
                <a:cs typeface="+mj-cs"/>
              </a:rPr>
              <a:t>Platform models: network effects and value creation</a:t>
            </a:r>
          </a:p>
        </p:txBody>
      </p:sp>
      <p:sp>
        <p:nvSpPr>
          <p:cNvPr id="8" name="TextBox 7">
            <a:extLst>
              <a:ext uri="{FF2B5EF4-FFF2-40B4-BE49-F238E27FC236}">
                <a16:creationId xmlns:a16="http://schemas.microsoft.com/office/drawing/2014/main" id="{5AAF18A6-15F1-4131-A63B-5AC5665782C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User Interactions Facilitation</a:t>
            </a:r>
          </a:p>
          <a:p>
            <a:pPr marL="0" lvl="1" indent="0">
              <a:lnSpc>
                <a:spcPct val="90000"/>
              </a:lnSpc>
              <a:spcBef>
                <a:spcPts val="1000"/>
              </a:spcBef>
              <a:spcAft>
                <a:spcPts val="600"/>
              </a:spcAft>
              <a:buFont typeface="Arial" panose="020B0604020202020204" pitchFamily="34" charset="0"/>
              <a:buNone/>
            </a:pPr>
            <a:r>
              <a:rPr lang="en-GB" sz="1400"/>
              <a:t>Platforms enable seamless interactions between diverse users, fostering engagement and collaboration.</a:t>
            </a:r>
          </a:p>
          <a:p>
            <a:pPr marL="0" indent="0">
              <a:lnSpc>
                <a:spcPct val="90000"/>
              </a:lnSpc>
              <a:spcBef>
                <a:spcPts val="2500"/>
              </a:spcBef>
              <a:spcAft>
                <a:spcPts val="600"/>
              </a:spcAft>
              <a:buFont typeface="Arial" panose="020B0604020202020204" pitchFamily="34" charset="0"/>
              <a:buNone/>
            </a:pPr>
            <a:r>
              <a:rPr lang="en-GB" sz="1400" b="1"/>
              <a:t>Network Effects Growth</a:t>
            </a:r>
          </a:p>
          <a:p>
            <a:pPr marL="0" lvl="1" indent="0">
              <a:lnSpc>
                <a:spcPct val="90000"/>
              </a:lnSpc>
              <a:spcBef>
                <a:spcPts val="1000"/>
              </a:spcBef>
              <a:spcAft>
                <a:spcPts val="600"/>
              </a:spcAft>
              <a:buFont typeface="Arial" panose="020B0604020202020204" pitchFamily="34" charset="0"/>
              <a:buNone/>
            </a:pPr>
            <a:r>
              <a:rPr lang="en-GB" sz="1400"/>
              <a:t>The value of a platform increases as more participants join, enhancing user benefits and engagement.</a:t>
            </a:r>
          </a:p>
          <a:p>
            <a:pPr marL="0" indent="0">
              <a:lnSpc>
                <a:spcPct val="90000"/>
              </a:lnSpc>
              <a:spcBef>
                <a:spcPts val="2500"/>
              </a:spcBef>
              <a:spcAft>
                <a:spcPts val="600"/>
              </a:spcAft>
              <a:buFont typeface="Arial" panose="020B0604020202020204" pitchFamily="34" charset="0"/>
              <a:buNone/>
            </a:pPr>
            <a:r>
              <a:rPr lang="en-GB" sz="1400" b="1"/>
              <a:t>Scalable Value Creation</a:t>
            </a:r>
          </a:p>
          <a:p>
            <a:pPr marL="0" lvl="1" indent="0">
              <a:lnSpc>
                <a:spcPct val="90000"/>
              </a:lnSpc>
              <a:spcBef>
                <a:spcPts val="1000"/>
              </a:spcBef>
              <a:spcAft>
                <a:spcPts val="600"/>
              </a:spcAft>
              <a:buFont typeface="Arial" panose="020B0604020202020204" pitchFamily="34" charset="0"/>
              <a:buNone/>
            </a:pPr>
            <a:r>
              <a:rPr lang="en-GB" sz="1400"/>
              <a:t>Network effects drive scalable growth by continuously increasing the platform's value for all users.</a:t>
            </a:r>
          </a:p>
        </p:txBody>
      </p:sp>
      <p:pic>
        <p:nvPicPr>
          <p:cNvPr id="7" name="Content Placeholder 6" descr="Illustration of network nodes connected with increasing user interactions and value growth">
            <a:extLst>
              <a:ext uri="{FF2B5EF4-FFF2-40B4-BE49-F238E27FC236}">
                <a16:creationId xmlns:a16="http://schemas.microsoft.com/office/drawing/2014/main" id="{8E778F83-3298-438B-93A6-924881A1937B}"/>
              </a:ext>
            </a:extLst>
          </p:cNvPr>
          <p:cNvPicPr>
            <a:picLocks noGrp="1" noChangeAspect="1"/>
          </p:cNvPicPr>
          <p:nvPr>
            <p:ph type="pic" sz="quarter" idx="15"/>
          </p:nvPr>
        </p:nvPicPr>
        <p:blipFill>
          <a:blip r:embed="rId3"/>
          <a:srcRect l="7995" r="24679" b="1"/>
          <a:stretch>
            <a:fillRect/>
          </a:stretch>
        </p:blipFill>
        <p:spPr>
          <a:xfrm>
            <a:off x="5737594" y="10"/>
            <a:ext cx="6454406" cy="6399142"/>
          </a:xfrm>
        </p:spPr>
      </p:pic>
      <p:sp>
        <p:nvSpPr>
          <p:cNvPr id="4" name="Date Placeholder 3">
            <a:extLst>
              <a:ext uri="{FF2B5EF4-FFF2-40B4-BE49-F238E27FC236}">
                <a16:creationId xmlns:a16="http://schemas.microsoft.com/office/drawing/2014/main" id="{4300BDFE-D73B-BBF2-5E10-441C5A00E60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ED7A817-4124-F6E6-141E-09931D9D144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59B30D0B-5D2A-E0C4-C665-58686419CD6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2005454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38B2-215E-27CD-D118-700AFE328E37}"/>
              </a:ext>
            </a:extLst>
          </p:cNvPr>
          <p:cNvSpPr>
            <a:spLocks noGrp="1"/>
          </p:cNvSpPr>
          <p:nvPr>
            <p:ph type="title"/>
          </p:nvPr>
        </p:nvSpPr>
        <p:spPr>
          <a:xfrm>
            <a:off x="431172" y="553616"/>
            <a:ext cx="7914087" cy="4008859"/>
          </a:xfrm>
        </p:spPr>
        <p:txBody>
          <a:bodyPr anchor="t">
            <a:normAutofit/>
          </a:bodyPr>
          <a:lstStyle/>
          <a:p>
            <a:r>
              <a:rPr lang="en-GB" sz="5600"/>
              <a:t>Subscription, Usage-Based, Licensing, and Marketplace Models</a:t>
            </a:r>
          </a:p>
        </p:txBody>
      </p:sp>
      <p:sp>
        <p:nvSpPr>
          <p:cNvPr id="11" name="Text Placeholder 2">
            <a:extLst>
              <a:ext uri="{FF2B5EF4-FFF2-40B4-BE49-F238E27FC236}">
                <a16:creationId xmlns:a16="http://schemas.microsoft.com/office/drawing/2014/main" id="{BC4AB050-8F02-A579-7A4E-E4A41D369A2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12FB5015-4AC7-31EC-A609-8F921AD867E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A422146-8CC7-A754-861A-48FAE847643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D1177327-BDAC-D8C1-D10C-45F8DD9C331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3374736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6546-307C-C58A-FF9A-0D41DF93DAE8}"/>
              </a:ext>
            </a:extLst>
          </p:cNvPr>
          <p:cNvSpPr>
            <a:spLocks noGrp="1"/>
          </p:cNvSpPr>
          <p:nvPr>
            <p:ph type="title"/>
          </p:nvPr>
        </p:nvSpPr>
        <p:spPr>
          <a:xfrm>
            <a:off x="429768" y="411480"/>
            <a:ext cx="11045952" cy="1828800"/>
          </a:xfrm>
        </p:spPr>
        <p:txBody>
          <a:bodyPr anchor="t">
            <a:normAutofit/>
          </a:bodyPr>
          <a:lstStyle/>
          <a:p>
            <a:r>
              <a:rPr lang="en-GB" sz="6200"/>
              <a:t>Today's Agenda Overview</a:t>
            </a:r>
          </a:p>
        </p:txBody>
      </p:sp>
      <p:sp>
        <p:nvSpPr>
          <p:cNvPr id="3" name="Content Placeholder 2">
            <a:extLst>
              <a:ext uri="{FF2B5EF4-FFF2-40B4-BE49-F238E27FC236}">
                <a16:creationId xmlns:a16="http://schemas.microsoft.com/office/drawing/2014/main" id="{58587972-3ED6-A216-77C3-B6ADD5E9F55B}"/>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lnSpc>
                <a:spcPct val="110000"/>
              </a:lnSpc>
              <a:buFont typeface="Arial" panose="020B0604020202020204" pitchFamily="34" charset="0"/>
              <a:buChar char="•"/>
            </a:pPr>
            <a:r>
              <a:rPr lang="en-GB" sz="1400"/>
              <a:t>Introduction to Business Models for Startups</a:t>
            </a:r>
          </a:p>
          <a:p>
            <a:pPr>
              <a:lnSpc>
                <a:spcPct val="110000"/>
              </a:lnSpc>
              <a:buFont typeface="Arial" panose="020B0604020202020204" pitchFamily="34" charset="0"/>
              <a:buChar char="•"/>
            </a:pPr>
            <a:r>
              <a:rPr lang="en-GB" sz="1400"/>
              <a:t>Business Model vs. Business Plan</a:t>
            </a:r>
          </a:p>
          <a:p>
            <a:pPr>
              <a:lnSpc>
                <a:spcPct val="110000"/>
              </a:lnSpc>
              <a:buFont typeface="Arial" panose="020B0604020202020204" pitchFamily="34" charset="0"/>
              <a:buChar char="•"/>
            </a:pPr>
            <a:r>
              <a:rPr lang="en-GB" sz="1400"/>
              <a:t>Overview of Common Startup Business Models</a:t>
            </a:r>
          </a:p>
          <a:p>
            <a:pPr>
              <a:lnSpc>
                <a:spcPct val="110000"/>
              </a:lnSpc>
              <a:buFont typeface="Arial" panose="020B0604020202020204" pitchFamily="34" charset="0"/>
              <a:buChar char="•"/>
            </a:pPr>
            <a:r>
              <a:rPr lang="en-GB" sz="1400"/>
              <a:t>Deep Dive: B2B, B2C, B2G, and Platform Models</a:t>
            </a:r>
          </a:p>
          <a:p>
            <a:pPr>
              <a:lnSpc>
                <a:spcPct val="110000"/>
              </a:lnSpc>
              <a:buFont typeface="Arial" panose="020B0604020202020204" pitchFamily="34" charset="0"/>
              <a:buChar char="•"/>
            </a:pPr>
            <a:r>
              <a:rPr lang="en-GB" sz="1400"/>
              <a:t>Subscription, Usage-Based, Licensing, and Marketplace Models</a:t>
            </a:r>
          </a:p>
          <a:p>
            <a:pPr>
              <a:lnSpc>
                <a:spcPct val="110000"/>
              </a:lnSpc>
              <a:buFont typeface="Arial" panose="020B0604020202020204" pitchFamily="34" charset="0"/>
              <a:buChar char="•"/>
            </a:pPr>
            <a:r>
              <a:rPr lang="en-GB" sz="1400"/>
              <a:t>Value Creation, Delivery, and Capture</a:t>
            </a:r>
          </a:p>
          <a:p>
            <a:pPr>
              <a:lnSpc>
                <a:spcPct val="110000"/>
              </a:lnSpc>
              <a:buFont typeface="Arial" panose="020B0604020202020204" pitchFamily="34" charset="0"/>
              <a:buChar char="•"/>
            </a:pPr>
            <a:r>
              <a:rPr lang="en-GB" sz="1400"/>
              <a:t>Business Model Canvas: Step-by-Step Explanation</a:t>
            </a:r>
          </a:p>
          <a:p>
            <a:pPr>
              <a:lnSpc>
                <a:spcPct val="110000"/>
              </a:lnSpc>
              <a:buFont typeface="Arial" panose="020B0604020202020204" pitchFamily="34" charset="0"/>
              <a:buChar char="•"/>
            </a:pPr>
            <a:r>
              <a:rPr lang="en-GB" sz="1400"/>
              <a:t>Key Partners, Activities, and Resources</a:t>
            </a:r>
          </a:p>
          <a:p>
            <a:pPr>
              <a:lnSpc>
                <a:spcPct val="110000"/>
              </a:lnSpc>
              <a:buFont typeface="Arial" panose="020B0604020202020204" pitchFamily="34" charset="0"/>
              <a:buChar char="•"/>
            </a:pPr>
            <a:r>
              <a:rPr lang="en-GB" sz="1400"/>
              <a:t>Revenue Streams and Cost Structures</a:t>
            </a:r>
          </a:p>
          <a:p>
            <a:pPr>
              <a:lnSpc>
                <a:spcPct val="110000"/>
              </a:lnSpc>
              <a:buFont typeface="Arial" panose="020B0604020202020204" pitchFamily="34" charset="0"/>
              <a:buChar char="•"/>
            </a:pPr>
            <a:r>
              <a:rPr lang="en-GB" sz="1400"/>
              <a:t>Scalability and Growth Logic</a:t>
            </a:r>
          </a:p>
        </p:txBody>
      </p:sp>
      <p:sp>
        <p:nvSpPr>
          <p:cNvPr id="4" name="Date Placeholder 3">
            <a:extLst>
              <a:ext uri="{FF2B5EF4-FFF2-40B4-BE49-F238E27FC236}">
                <a16:creationId xmlns:a16="http://schemas.microsoft.com/office/drawing/2014/main" id="{08A0F38B-17B2-2B41-9F68-21D7204C3A43}"/>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CD583D5-B1F7-A1AD-B0E1-F70D72C28FF1}"/>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47955E96-ED29-711C-2C95-1A28D29BD7E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313297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13B9-654F-B7F1-1F4F-E1A9CF090B75}"/>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Subscription models: recurring revenue and retention</a:t>
            </a:r>
          </a:p>
        </p:txBody>
      </p:sp>
      <p:pic>
        <p:nvPicPr>
          <p:cNvPr id="7" name="Content Placeholder 6" descr="subscription service concept with recurring payments and customer retention symbols">
            <a:extLst>
              <a:ext uri="{FF2B5EF4-FFF2-40B4-BE49-F238E27FC236}">
                <a16:creationId xmlns:a16="http://schemas.microsoft.com/office/drawing/2014/main" id="{3AEF2A4C-1F51-41E9-87DF-CC962FE9C2B0}"/>
              </a:ext>
            </a:extLst>
          </p:cNvPr>
          <p:cNvPicPr>
            <a:picLocks noGrp="1" noChangeAspect="1"/>
          </p:cNvPicPr>
          <p:nvPr>
            <p:ph type="pic" sz="quarter" idx="15"/>
          </p:nvPr>
        </p:nvPicPr>
        <p:blipFill>
          <a:blip r:embed="rId3"/>
          <a:srcRect l="7129" r="12194" b="1"/>
          <a:stretch>
            <a:fillRect/>
          </a:stretch>
        </p:blipFill>
        <p:spPr>
          <a:xfrm>
            <a:off x="20" y="10"/>
            <a:ext cx="7734280" cy="6399142"/>
          </a:xfrm>
        </p:spPr>
      </p:pic>
      <p:sp>
        <p:nvSpPr>
          <p:cNvPr id="8" name="TextBox 7">
            <a:extLst>
              <a:ext uri="{FF2B5EF4-FFF2-40B4-BE49-F238E27FC236}">
                <a16:creationId xmlns:a16="http://schemas.microsoft.com/office/drawing/2014/main" id="{1793471C-14BA-4DDA-9BEE-AAA3B21B31E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Predictable Revenue Stream</a:t>
            </a:r>
          </a:p>
          <a:p>
            <a:pPr marL="0" lvl="1" indent="0">
              <a:lnSpc>
                <a:spcPct val="90000"/>
              </a:lnSpc>
              <a:spcBef>
                <a:spcPts val="1000"/>
              </a:spcBef>
              <a:spcAft>
                <a:spcPts val="600"/>
              </a:spcAft>
              <a:buFont typeface="Arial" panose="020B0604020202020204" pitchFamily="34" charset="0"/>
              <a:buNone/>
            </a:pPr>
            <a:r>
              <a:rPr lang="en-GB" sz="1000"/>
              <a:t>Subscription models generate steady and predictable income for startups through recurring payments.</a:t>
            </a:r>
          </a:p>
          <a:p>
            <a:pPr marL="0" indent="0">
              <a:lnSpc>
                <a:spcPct val="90000"/>
              </a:lnSpc>
              <a:spcBef>
                <a:spcPts val="2500"/>
              </a:spcBef>
              <a:spcAft>
                <a:spcPts val="600"/>
              </a:spcAft>
              <a:buFont typeface="Arial" panose="020B0604020202020204" pitchFamily="34" charset="0"/>
              <a:buNone/>
            </a:pPr>
            <a:r>
              <a:rPr lang="en-GB" sz="1000" b="1"/>
              <a:t>Customer Loyalty</a:t>
            </a:r>
          </a:p>
          <a:p>
            <a:pPr marL="0" lvl="1" indent="0">
              <a:lnSpc>
                <a:spcPct val="90000"/>
              </a:lnSpc>
              <a:spcBef>
                <a:spcPts val="1000"/>
              </a:spcBef>
              <a:spcAft>
                <a:spcPts val="600"/>
              </a:spcAft>
              <a:buFont typeface="Arial" panose="020B0604020202020204" pitchFamily="34" charset="0"/>
              <a:buNone/>
            </a:pPr>
            <a:r>
              <a:rPr lang="en-GB" sz="1000"/>
              <a:t>Subscription services encourage longer customer relationships, increasing loyalty and reducing churn.</a:t>
            </a:r>
          </a:p>
          <a:p>
            <a:pPr marL="0" indent="0">
              <a:lnSpc>
                <a:spcPct val="90000"/>
              </a:lnSpc>
              <a:spcBef>
                <a:spcPts val="2500"/>
              </a:spcBef>
              <a:spcAft>
                <a:spcPts val="600"/>
              </a:spcAft>
              <a:buFont typeface="Arial" panose="020B0604020202020204" pitchFamily="34" charset="0"/>
              <a:buNone/>
            </a:pPr>
            <a:r>
              <a:rPr lang="en-GB" sz="1000" b="1"/>
              <a:t>Easier Financial Forecasting</a:t>
            </a:r>
          </a:p>
          <a:p>
            <a:pPr marL="0" lvl="1" indent="0">
              <a:lnSpc>
                <a:spcPct val="90000"/>
              </a:lnSpc>
              <a:spcBef>
                <a:spcPts val="1000"/>
              </a:spcBef>
              <a:spcAft>
                <a:spcPts val="600"/>
              </a:spcAft>
              <a:buFont typeface="Arial" panose="020B0604020202020204" pitchFamily="34" charset="0"/>
              <a:buNone/>
            </a:pPr>
            <a:r>
              <a:rPr lang="en-GB" sz="1000"/>
              <a:t>Recurring revenue allows startups to make more accurate and confident financial forecasts.</a:t>
            </a:r>
          </a:p>
        </p:txBody>
      </p:sp>
      <p:sp>
        <p:nvSpPr>
          <p:cNvPr id="4" name="Date Placeholder 3">
            <a:extLst>
              <a:ext uri="{FF2B5EF4-FFF2-40B4-BE49-F238E27FC236}">
                <a16:creationId xmlns:a16="http://schemas.microsoft.com/office/drawing/2014/main" id="{AEE51719-1024-C7A5-F035-8A942462AFD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7DF4B47-45EC-6E9E-5466-27E0D3F7962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64753FDF-AC34-05EF-D6E0-C28652791B8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2017776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2FD3-D0C1-892F-A6CE-EAE7C431EC0E}"/>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200" b="0" kern="1200" cap="all" baseline="0">
                <a:latin typeface="+mj-lt"/>
                <a:ea typeface="+mj-ea"/>
                <a:cs typeface="+mj-cs"/>
              </a:rPr>
              <a:t>Usage-based and licensing: monetising by consumption and IP</a:t>
            </a:r>
          </a:p>
        </p:txBody>
      </p:sp>
      <p:sp>
        <p:nvSpPr>
          <p:cNvPr id="8" name="TextBox 7">
            <a:extLst>
              <a:ext uri="{FF2B5EF4-FFF2-40B4-BE49-F238E27FC236}">
                <a16:creationId xmlns:a16="http://schemas.microsoft.com/office/drawing/2014/main" id="{408FF2B0-00ED-44F7-BC8E-846332BFB52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Usage-based Monetisation</a:t>
            </a:r>
          </a:p>
          <a:p>
            <a:pPr marL="0" lvl="1" indent="0">
              <a:lnSpc>
                <a:spcPct val="90000"/>
              </a:lnSpc>
              <a:spcBef>
                <a:spcPts val="1000"/>
              </a:spcBef>
              <a:spcAft>
                <a:spcPts val="600"/>
              </a:spcAft>
              <a:buFont typeface="Arial" panose="020B0604020202020204" pitchFamily="34" charset="0"/>
              <a:buNone/>
            </a:pPr>
            <a:r>
              <a:rPr lang="en-GB" sz="1400"/>
              <a:t>Charges customers based on how much they consume, aligning cost with actual usage for fair pricing.</a:t>
            </a:r>
          </a:p>
          <a:p>
            <a:pPr marL="0" indent="0">
              <a:lnSpc>
                <a:spcPct val="90000"/>
              </a:lnSpc>
              <a:spcBef>
                <a:spcPts val="2500"/>
              </a:spcBef>
              <a:spcAft>
                <a:spcPts val="600"/>
              </a:spcAft>
              <a:buFont typeface="Arial" panose="020B0604020202020204" pitchFamily="34" charset="0"/>
              <a:buNone/>
            </a:pPr>
            <a:r>
              <a:rPr lang="en-GB" sz="1400" b="1"/>
              <a:t>Licensing Monetisation</a:t>
            </a:r>
          </a:p>
          <a:p>
            <a:pPr marL="0" lvl="1" indent="0">
              <a:lnSpc>
                <a:spcPct val="90000"/>
              </a:lnSpc>
              <a:spcBef>
                <a:spcPts val="1000"/>
              </a:spcBef>
              <a:spcAft>
                <a:spcPts val="600"/>
              </a:spcAft>
              <a:buFont typeface="Arial" panose="020B0604020202020204" pitchFamily="34" charset="0"/>
              <a:buNone/>
            </a:pPr>
            <a:r>
              <a:rPr lang="en-GB" sz="1400"/>
              <a:t>Uses intellectual property rights to generate revenue by granting usage rights or access licenses.</a:t>
            </a:r>
          </a:p>
          <a:p>
            <a:pPr marL="0" indent="0">
              <a:lnSpc>
                <a:spcPct val="90000"/>
              </a:lnSpc>
              <a:spcBef>
                <a:spcPts val="2500"/>
              </a:spcBef>
              <a:spcAft>
                <a:spcPts val="600"/>
              </a:spcAft>
              <a:buFont typeface="Arial" panose="020B0604020202020204" pitchFamily="34" charset="0"/>
              <a:buNone/>
            </a:pPr>
            <a:r>
              <a:rPr lang="en-GB" sz="1400" b="1"/>
              <a:t>Flexible Monetisation Models</a:t>
            </a:r>
          </a:p>
          <a:p>
            <a:pPr marL="0" lvl="1" indent="0">
              <a:lnSpc>
                <a:spcPct val="90000"/>
              </a:lnSpc>
              <a:spcBef>
                <a:spcPts val="1000"/>
              </a:spcBef>
              <a:spcAft>
                <a:spcPts val="600"/>
              </a:spcAft>
              <a:buFont typeface="Arial" panose="020B0604020202020204" pitchFamily="34" charset="0"/>
              <a:buNone/>
            </a:pPr>
            <a:r>
              <a:rPr lang="en-GB" sz="1400"/>
              <a:t>Combining usage and licensing models offers adaptability to different business needs and customer preferences.</a:t>
            </a:r>
          </a:p>
        </p:txBody>
      </p:sp>
      <p:pic>
        <p:nvPicPr>
          <p:cNvPr id="7" name="Content Placeholder 6" descr="Illustration of digital consumption meter and intellectual property documents representing monetisation models">
            <a:extLst>
              <a:ext uri="{FF2B5EF4-FFF2-40B4-BE49-F238E27FC236}">
                <a16:creationId xmlns:a16="http://schemas.microsoft.com/office/drawing/2014/main" id="{A02AF022-F388-44CC-A3C5-A54825C6CD7E}"/>
              </a:ext>
            </a:extLst>
          </p:cNvPr>
          <p:cNvPicPr>
            <a:picLocks noGrp="1" noChangeAspect="1"/>
          </p:cNvPicPr>
          <p:nvPr>
            <p:ph type="pic" sz="quarter" idx="15"/>
          </p:nvPr>
        </p:nvPicPr>
        <p:blipFill>
          <a:blip r:embed="rId3"/>
          <a:srcRect l="17900" r="1894" b="1"/>
          <a:stretch>
            <a:fillRect/>
          </a:stretch>
        </p:blipFill>
        <p:spPr>
          <a:xfrm>
            <a:off x="4502843" y="2"/>
            <a:ext cx="7689157" cy="6399151"/>
          </a:xfrm>
        </p:spPr>
      </p:pic>
      <p:sp>
        <p:nvSpPr>
          <p:cNvPr id="4" name="Date Placeholder 3">
            <a:extLst>
              <a:ext uri="{FF2B5EF4-FFF2-40B4-BE49-F238E27FC236}">
                <a16:creationId xmlns:a16="http://schemas.microsoft.com/office/drawing/2014/main" id="{E6E31932-93EC-B1E9-CC8B-4A8B916FCE6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A04C93F-17D7-AB0E-F679-B65A85BB928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1697BF3-8FBC-3E26-BE6C-AE244774FAA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2464491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9304-1DB7-FE7F-7256-694B7434A7F6}"/>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Marketplace models: matching buyers and sellers</a:t>
            </a:r>
          </a:p>
        </p:txBody>
      </p:sp>
      <p:pic>
        <p:nvPicPr>
          <p:cNvPr id="7" name="Content Placeholder 6" descr="digital marketplace platform connecting buyers and sellers with transaction icons">
            <a:extLst>
              <a:ext uri="{FF2B5EF4-FFF2-40B4-BE49-F238E27FC236}">
                <a16:creationId xmlns:a16="http://schemas.microsoft.com/office/drawing/2014/main" id="{2BA715C0-24FE-48B1-B899-EA1FC8299030}"/>
              </a:ext>
            </a:extLst>
          </p:cNvPr>
          <p:cNvPicPr>
            <a:picLocks noGrp="1" noChangeAspect="1"/>
          </p:cNvPicPr>
          <p:nvPr>
            <p:ph type="pic" sz="quarter" idx="15"/>
          </p:nvPr>
        </p:nvPicPr>
        <p:blipFill>
          <a:blip r:embed="rId3"/>
          <a:srcRect l="8865" r="10459" b="1"/>
          <a:stretch>
            <a:fillRect/>
          </a:stretch>
        </p:blipFill>
        <p:spPr>
          <a:xfrm>
            <a:off x="20" y="10"/>
            <a:ext cx="7734280" cy="6399142"/>
          </a:xfrm>
        </p:spPr>
      </p:pic>
      <p:sp>
        <p:nvSpPr>
          <p:cNvPr id="8" name="TextBox 7">
            <a:extLst>
              <a:ext uri="{FF2B5EF4-FFF2-40B4-BE49-F238E27FC236}">
                <a16:creationId xmlns:a16="http://schemas.microsoft.com/office/drawing/2014/main" id="{7DED82EB-97F2-4F4E-A5B6-C277A474A43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Connecting Supply and Demand</a:t>
            </a:r>
          </a:p>
          <a:p>
            <a:pPr marL="0" lvl="1" indent="0">
              <a:spcBef>
                <a:spcPts val="1000"/>
              </a:spcBef>
              <a:spcAft>
                <a:spcPts val="600"/>
              </a:spcAft>
              <a:buFont typeface="Arial" panose="020B0604020202020204" pitchFamily="34" charset="0"/>
              <a:buNone/>
            </a:pPr>
            <a:r>
              <a:rPr lang="en-GB" sz="1400"/>
              <a:t>Marketplaces efficiently link buyers and sellers to facilitate smooth commercial transactions.</a:t>
            </a:r>
          </a:p>
          <a:p>
            <a:pPr marL="0" indent="0">
              <a:spcBef>
                <a:spcPts val="2500"/>
              </a:spcBef>
              <a:spcAft>
                <a:spcPts val="600"/>
              </a:spcAft>
              <a:buFont typeface="Arial" panose="020B0604020202020204" pitchFamily="34" charset="0"/>
              <a:buNone/>
            </a:pPr>
            <a:r>
              <a:rPr lang="en-GB" sz="1400" b="1"/>
              <a:t>Revenue Through Commissions</a:t>
            </a:r>
          </a:p>
          <a:p>
            <a:pPr marL="0" lvl="1" indent="0">
              <a:spcBef>
                <a:spcPts val="1000"/>
              </a:spcBef>
              <a:spcAft>
                <a:spcPts val="600"/>
              </a:spcAft>
              <a:buFont typeface="Arial" panose="020B0604020202020204" pitchFamily="34" charset="0"/>
              <a:buNone/>
            </a:pPr>
            <a:r>
              <a:rPr lang="en-GB" sz="1400"/>
              <a:t>Marketplaces often generate income by charging transaction fees or commissions on sales.</a:t>
            </a:r>
          </a:p>
        </p:txBody>
      </p:sp>
      <p:sp>
        <p:nvSpPr>
          <p:cNvPr id="4" name="Date Placeholder 3">
            <a:extLst>
              <a:ext uri="{FF2B5EF4-FFF2-40B4-BE49-F238E27FC236}">
                <a16:creationId xmlns:a16="http://schemas.microsoft.com/office/drawing/2014/main" id="{BEA8E6A7-0EA2-D867-F198-4BB48886081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E419F6C-CECC-5F28-F1A4-EEADF5864E7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2A5EBE1-A036-9C91-EEA3-57F8380EA79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2391762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F8F4-4C26-C126-F4DC-68A7652176DF}"/>
              </a:ext>
            </a:extLst>
          </p:cNvPr>
          <p:cNvSpPr>
            <a:spLocks noGrp="1"/>
          </p:cNvSpPr>
          <p:nvPr>
            <p:ph type="title"/>
          </p:nvPr>
        </p:nvSpPr>
        <p:spPr>
          <a:xfrm>
            <a:off x="431172" y="553616"/>
            <a:ext cx="7914087" cy="4008859"/>
          </a:xfrm>
        </p:spPr>
        <p:txBody>
          <a:bodyPr anchor="t">
            <a:normAutofit/>
          </a:bodyPr>
          <a:lstStyle/>
          <a:p>
            <a:r>
              <a:rPr lang="en-GB"/>
              <a:t>Value Creation, Delivery, and Capture</a:t>
            </a:r>
          </a:p>
        </p:txBody>
      </p:sp>
      <p:sp>
        <p:nvSpPr>
          <p:cNvPr id="11" name="Text Placeholder 2">
            <a:extLst>
              <a:ext uri="{FF2B5EF4-FFF2-40B4-BE49-F238E27FC236}">
                <a16:creationId xmlns:a16="http://schemas.microsoft.com/office/drawing/2014/main" id="{B12180F2-F468-AE78-2284-B72F78D2B47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3CC4C1F-A56C-A5CC-27FB-5594E7ECF660}"/>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92D3459-483B-0FB3-0896-042AABB89832}"/>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D30CF1A2-4E37-0D7B-47F8-D140C5D233D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1129243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AB67-F288-1B04-6115-6B3D455D9DA8}"/>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700" b="0" kern="1200" cap="all" baseline="0">
                <a:latin typeface="+mj-lt"/>
                <a:ea typeface="+mj-ea"/>
                <a:cs typeface="+mj-cs"/>
              </a:rPr>
              <a:t>How startups create value for customers</a:t>
            </a:r>
          </a:p>
        </p:txBody>
      </p:sp>
      <p:sp>
        <p:nvSpPr>
          <p:cNvPr id="8" name="TextBox 7">
            <a:extLst>
              <a:ext uri="{FF2B5EF4-FFF2-40B4-BE49-F238E27FC236}">
                <a16:creationId xmlns:a16="http://schemas.microsoft.com/office/drawing/2014/main" id="{03555045-0B2D-44AF-AE8A-4D36147EC5D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Addressing Customer Needs</a:t>
            </a:r>
          </a:p>
          <a:p>
            <a:pPr marL="0" lvl="1" indent="0">
              <a:lnSpc>
                <a:spcPct val="90000"/>
              </a:lnSpc>
              <a:spcBef>
                <a:spcPts val="1000"/>
              </a:spcBef>
              <a:spcAft>
                <a:spcPts val="600"/>
              </a:spcAft>
              <a:buFont typeface="Arial" panose="020B0604020202020204" pitchFamily="34" charset="0"/>
              <a:buNone/>
            </a:pPr>
            <a:r>
              <a:rPr lang="en-GB" sz="1400"/>
              <a:t>Startups focus on understanding and solving core customer problems effectively.</a:t>
            </a:r>
          </a:p>
          <a:p>
            <a:pPr marL="0" indent="0">
              <a:lnSpc>
                <a:spcPct val="90000"/>
              </a:lnSpc>
              <a:spcBef>
                <a:spcPts val="2500"/>
              </a:spcBef>
              <a:spcAft>
                <a:spcPts val="600"/>
              </a:spcAft>
              <a:buFont typeface="Arial" panose="020B0604020202020204" pitchFamily="34" charset="0"/>
              <a:buNone/>
            </a:pPr>
            <a:r>
              <a:rPr lang="en-GB" sz="1400" b="1"/>
              <a:t>Innovative Products and Services</a:t>
            </a:r>
          </a:p>
          <a:p>
            <a:pPr marL="0" lvl="1" indent="0">
              <a:lnSpc>
                <a:spcPct val="90000"/>
              </a:lnSpc>
              <a:spcBef>
                <a:spcPts val="1000"/>
              </a:spcBef>
              <a:spcAft>
                <a:spcPts val="600"/>
              </a:spcAft>
              <a:buFont typeface="Arial" panose="020B0604020202020204" pitchFamily="34" charset="0"/>
              <a:buNone/>
            </a:pPr>
            <a:r>
              <a:rPr lang="en-GB" sz="1400"/>
              <a:t>They develop creative and unique offerings that differentiate them from competitors.</a:t>
            </a:r>
          </a:p>
          <a:p>
            <a:pPr marL="0" indent="0">
              <a:lnSpc>
                <a:spcPct val="90000"/>
              </a:lnSpc>
              <a:spcBef>
                <a:spcPts val="2500"/>
              </a:spcBef>
              <a:spcAft>
                <a:spcPts val="600"/>
              </a:spcAft>
              <a:buFont typeface="Arial" panose="020B0604020202020204" pitchFamily="34" charset="0"/>
              <a:buNone/>
            </a:pPr>
            <a:r>
              <a:rPr lang="en-GB" sz="1400" b="1"/>
              <a:t>Benefit Delivery</a:t>
            </a:r>
          </a:p>
          <a:p>
            <a:pPr marL="0" lvl="1" indent="0">
              <a:lnSpc>
                <a:spcPct val="90000"/>
              </a:lnSpc>
              <a:spcBef>
                <a:spcPts val="1000"/>
              </a:spcBef>
              <a:spcAft>
                <a:spcPts val="600"/>
              </a:spcAft>
              <a:buFont typeface="Arial" panose="020B0604020202020204" pitchFamily="34" charset="0"/>
              <a:buNone/>
            </a:pPr>
            <a:r>
              <a:rPr lang="en-GB" sz="1400"/>
              <a:t>Startups provide benefits such as convenience, cost savings, and improved user experience.</a:t>
            </a:r>
          </a:p>
        </p:txBody>
      </p:sp>
      <p:pic>
        <p:nvPicPr>
          <p:cNvPr id="7" name="Content Placeholder 6" descr="Innovative startup products improving customer convenience and cost savings">
            <a:extLst>
              <a:ext uri="{FF2B5EF4-FFF2-40B4-BE49-F238E27FC236}">
                <a16:creationId xmlns:a16="http://schemas.microsoft.com/office/drawing/2014/main" id="{F5CE2C5D-2638-4038-8466-8971D001FE77}"/>
              </a:ext>
            </a:extLst>
          </p:cNvPr>
          <p:cNvPicPr>
            <a:picLocks noGrp="1" noChangeAspect="1"/>
          </p:cNvPicPr>
          <p:nvPr>
            <p:ph type="pic" sz="quarter" idx="15"/>
          </p:nvPr>
        </p:nvPicPr>
        <p:blipFill>
          <a:blip r:embed="rId3"/>
          <a:srcRect l="16608" r="3186" b="1"/>
          <a:stretch>
            <a:fillRect/>
          </a:stretch>
        </p:blipFill>
        <p:spPr>
          <a:xfrm>
            <a:off x="4502843" y="2"/>
            <a:ext cx="7689157" cy="6399151"/>
          </a:xfrm>
        </p:spPr>
      </p:pic>
      <p:sp>
        <p:nvSpPr>
          <p:cNvPr id="4" name="Date Placeholder 3">
            <a:extLst>
              <a:ext uri="{FF2B5EF4-FFF2-40B4-BE49-F238E27FC236}">
                <a16:creationId xmlns:a16="http://schemas.microsoft.com/office/drawing/2014/main" id="{2594D487-A89D-DE23-F648-F77AD257DCD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CC5AFC3-FE60-A683-DDFD-090AFB78546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E48B2B8-9EC9-131F-9D0E-FF58EF0133E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Tree>
    <p:extLst>
      <p:ext uri="{BB962C8B-B14F-4D97-AF65-F5344CB8AC3E}">
        <p14:creationId xmlns:p14="http://schemas.microsoft.com/office/powerpoint/2010/main" val="723768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5B80-EB2D-C99C-5A78-734ACCF213E0}"/>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Delivering value: channels and customer relationships</a:t>
            </a:r>
          </a:p>
        </p:txBody>
      </p:sp>
      <p:sp>
        <p:nvSpPr>
          <p:cNvPr id="8" name="TextBox 7">
            <a:extLst>
              <a:ext uri="{FF2B5EF4-FFF2-40B4-BE49-F238E27FC236}">
                <a16:creationId xmlns:a16="http://schemas.microsoft.com/office/drawing/2014/main" id="{A15F5313-29CF-49B6-93A8-C9F6978883E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Selecting Delivery Channels</a:t>
            </a:r>
          </a:p>
          <a:p>
            <a:pPr marL="0" lvl="1" indent="0">
              <a:spcBef>
                <a:spcPts val="1000"/>
              </a:spcBef>
              <a:spcAft>
                <a:spcPts val="600"/>
              </a:spcAft>
              <a:buFont typeface="Arial" panose="020B0604020202020204" pitchFamily="34" charset="0"/>
              <a:buNone/>
            </a:pPr>
            <a:r>
              <a:rPr lang="en-GB" sz="1400"/>
              <a:t>Choosing appropriate channels like online platforms and retail stores ensures effective product delivery to customers.</a:t>
            </a:r>
          </a:p>
          <a:p>
            <a:pPr marL="0" indent="0">
              <a:spcBef>
                <a:spcPts val="2500"/>
              </a:spcBef>
              <a:spcAft>
                <a:spcPts val="600"/>
              </a:spcAft>
              <a:buFont typeface="Arial" panose="020B0604020202020204" pitchFamily="34" charset="0"/>
              <a:buNone/>
            </a:pPr>
            <a:r>
              <a:rPr lang="en-GB" sz="1400" b="1"/>
              <a:t>Building Customer Relationships</a:t>
            </a:r>
          </a:p>
          <a:p>
            <a:pPr marL="0" lvl="1" indent="0">
              <a:spcBef>
                <a:spcPts val="1000"/>
              </a:spcBef>
              <a:spcAft>
                <a:spcPts val="600"/>
              </a:spcAft>
              <a:buFont typeface="Arial" panose="020B0604020202020204" pitchFamily="34" charset="0"/>
              <a:buNone/>
            </a:pPr>
            <a:r>
              <a:rPr lang="en-GB" sz="1400"/>
              <a:t>Strong customer relationships foster satisfaction and loyalty, critical for long-term business success.</a:t>
            </a:r>
          </a:p>
        </p:txBody>
      </p:sp>
      <p:pic>
        <p:nvPicPr>
          <p:cNvPr id="7" name="Content Placeholder 6" descr="Online shopping platform, retail store and customer interaction showing delivery and relationship">
            <a:extLst>
              <a:ext uri="{FF2B5EF4-FFF2-40B4-BE49-F238E27FC236}">
                <a16:creationId xmlns:a16="http://schemas.microsoft.com/office/drawing/2014/main" id="{6E300FDA-A621-4D4E-B4DA-F96ED4B8B484}"/>
              </a:ext>
            </a:extLst>
          </p:cNvPr>
          <p:cNvPicPr>
            <a:picLocks noGrp="1" noChangeAspect="1"/>
          </p:cNvPicPr>
          <p:nvPr>
            <p:ph type="pic" sz="quarter" idx="15"/>
          </p:nvPr>
        </p:nvPicPr>
        <p:blipFill>
          <a:blip r:embed="rId3"/>
          <a:srcRect r="19794" b="1"/>
          <a:stretch>
            <a:fillRect/>
          </a:stretch>
        </p:blipFill>
        <p:spPr>
          <a:xfrm>
            <a:off x="4502843" y="2"/>
            <a:ext cx="7689157" cy="6399151"/>
          </a:xfrm>
        </p:spPr>
      </p:pic>
      <p:sp>
        <p:nvSpPr>
          <p:cNvPr id="4" name="Date Placeholder 3">
            <a:extLst>
              <a:ext uri="{FF2B5EF4-FFF2-40B4-BE49-F238E27FC236}">
                <a16:creationId xmlns:a16="http://schemas.microsoft.com/office/drawing/2014/main" id="{8C9F3AD0-A2E8-C5EE-AAEC-8F098A7A9F9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36F57217-4103-0F15-28F3-9CBE5A6032D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5221165-DC35-D6C7-1C76-F26E397A955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25</a:t>
            </a:fld>
            <a:endParaRPr lang="en-US"/>
          </a:p>
        </p:txBody>
      </p:sp>
    </p:spTree>
    <p:extLst>
      <p:ext uri="{BB962C8B-B14F-4D97-AF65-F5344CB8AC3E}">
        <p14:creationId xmlns:p14="http://schemas.microsoft.com/office/powerpoint/2010/main" val="3716757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6FCA-7697-E0BA-5CD0-FAA0E9D43784}"/>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Capturing value: revenue streams</a:t>
            </a:r>
          </a:p>
        </p:txBody>
      </p:sp>
      <p:pic>
        <p:nvPicPr>
          <p:cNvPr id="7" name="Content Placeholder 6" descr="Various revenue sources including sales, subscriptions, licensing, and advertising icons representing financial sustainability">
            <a:extLst>
              <a:ext uri="{FF2B5EF4-FFF2-40B4-BE49-F238E27FC236}">
                <a16:creationId xmlns:a16="http://schemas.microsoft.com/office/drawing/2014/main" id="{F4D048C3-BCAA-47F1-8CDB-0B92ECB3F182}"/>
              </a:ext>
            </a:extLst>
          </p:cNvPr>
          <p:cNvPicPr>
            <a:picLocks noGrp="1" noChangeAspect="1"/>
          </p:cNvPicPr>
          <p:nvPr>
            <p:ph type="pic" sz="quarter" idx="15"/>
          </p:nvPr>
        </p:nvPicPr>
        <p:blipFill>
          <a:blip r:embed="rId3"/>
          <a:srcRect l="1547" r="9426"/>
          <a:stretch>
            <a:fillRect/>
          </a:stretch>
        </p:blipFill>
        <p:spPr>
          <a:xfrm>
            <a:off x="20" y="1828800"/>
            <a:ext cx="6707679" cy="5029200"/>
          </a:xfrm>
        </p:spPr>
      </p:pic>
      <p:sp>
        <p:nvSpPr>
          <p:cNvPr id="8" name="TextBox 7">
            <a:extLst>
              <a:ext uri="{FF2B5EF4-FFF2-40B4-BE49-F238E27FC236}">
                <a16:creationId xmlns:a16="http://schemas.microsoft.com/office/drawing/2014/main" id="{E2D14E04-5542-45D9-9A40-02DB3F571C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300" b="1"/>
              <a:t>Definition of Capturing Value</a:t>
            </a:r>
          </a:p>
          <a:p>
            <a:pPr marL="0" lvl="1" indent="0">
              <a:lnSpc>
                <a:spcPct val="90000"/>
              </a:lnSpc>
              <a:spcBef>
                <a:spcPts val="1000"/>
              </a:spcBef>
              <a:spcAft>
                <a:spcPts val="600"/>
              </a:spcAft>
              <a:buFont typeface="Arial" panose="020B0604020202020204" pitchFamily="34" charset="0"/>
              <a:buNone/>
            </a:pPr>
            <a:r>
              <a:rPr lang="en-GB" sz="1300"/>
              <a:t>Capturing value means generating revenue through various streams to ensure financial sustainability.</a:t>
            </a:r>
          </a:p>
          <a:p>
            <a:pPr marL="0" indent="0">
              <a:lnSpc>
                <a:spcPct val="90000"/>
              </a:lnSpc>
              <a:spcBef>
                <a:spcPts val="2500"/>
              </a:spcBef>
              <a:spcAft>
                <a:spcPts val="600"/>
              </a:spcAft>
              <a:buFont typeface="Arial" panose="020B0604020202020204" pitchFamily="34" charset="0"/>
              <a:buNone/>
            </a:pPr>
            <a:r>
              <a:rPr lang="en-GB" sz="1300" b="1"/>
              <a:t>Sales Revenue Stream</a:t>
            </a:r>
          </a:p>
          <a:p>
            <a:pPr marL="0" lvl="1" indent="0">
              <a:lnSpc>
                <a:spcPct val="90000"/>
              </a:lnSpc>
              <a:spcBef>
                <a:spcPts val="1000"/>
              </a:spcBef>
              <a:spcAft>
                <a:spcPts val="600"/>
              </a:spcAft>
              <a:buFont typeface="Arial" panose="020B0604020202020204" pitchFamily="34" charset="0"/>
              <a:buNone/>
            </a:pPr>
            <a:r>
              <a:rPr lang="en-GB" sz="1300"/>
              <a:t>Sales involve direct exchange of goods or services for money, forming a primary revenue source.</a:t>
            </a:r>
          </a:p>
          <a:p>
            <a:pPr marL="0" indent="0">
              <a:lnSpc>
                <a:spcPct val="90000"/>
              </a:lnSpc>
              <a:spcBef>
                <a:spcPts val="2500"/>
              </a:spcBef>
              <a:spcAft>
                <a:spcPts val="600"/>
              </a:spcAft>
              <a:buFont typeface="Arial" panose="020B0604020202020204" pitchFamily="34" charset="0"/>
              <a:buNone/>
            </a:pPr>
            <a:r>
              <a:rPr lang="en-GB" sz="1300" b="1"/>
              <a:t>Subscriptions and Licensing</a:t>
            </a:r>
          </a:p>
          <a:p>
            <a:pPr marL="0" lvl="1" indent="0">
              <a:lnSpc>
                <a:spcPct val="90000"/>
              </a:lnSpc>
              <a:spcBef>
                <a:spcPts val="1000"/>
              </a:spcBef>
              <a:spcAft>
                <a:spcPts val="600"/>
              </a:spcAft>
              <a:buFont typeface="Arial" panose="020B0604020202020204" pitchFamily="34" charset="0"/>
              <a:buNone/>
            </a:pPr>
            <a:r>
              <a:rPr lang="en-GB" sz="1300"/>
              <a:t>Subscriptions and licensing create recurring revenue by granting access or usage rights over time.</a:t>
            </a:r>
          </a:p>
          <a:p>
            <a:pPr marL="0" indent="0">
              <a:lnSpc>
                <a:spcPct val="90000"/>
              </a:lnSpc>
              <a:spcBef>
                <a:spcPts val="2500"/>
              </a:spcBef>
              <a:spcAft>
                <a:spcPts val="600"/>
              </a:spcAft>
              <a:buFont typeface="Arial" panose="020B0604020202020204" pitchFamily="34" charset="0"/>
              <a:buNone/>
            </a:pPr>
            <a:r>
              <a:rPr lang="en-GB" sz="1300" b="1"/>
              <a:t>Advertising Revenue</a:t>
            </a:r>
          </a:p>
          <a:p>
            <a:pPr marL="0" lvl="1" indent="0">
              <a:lnSpc>
                <a:spcPct val="90000"/>
              </a:lnSpc>
              <a:spcBef>
                <a:spcPts val="1000"/>
              </a:spcBef>
              <a:spcAft>
                <a:spcPts val="600"/>
              </a:spcAft>
              <a:buFont typeface="Arial" panose="020B0604020202020204" pitchFamily="34" charset="0"/>
              <a:buNone/>
            </a:pPr>
            <a:r>
              <a:rPr lang="en-GB" sz="1300"/>
              <a:t>Advertising generates income by promoting products or services to targeted audiences.</a:t>
            </a:r>
          </a:p>
        </p:txBody>
      </p:sp>
      <p:sp>
        <p:nvSpPr>
          <p:cNvPr id="4" name="Date Placeholder 3">
            <a:extLst>
              <a:ext uri="{FF2B5EF4-FFF2-40B4-BE49-F238E27FC236}">
                <a16:creationId xmlns:a16="http://schemas.microsoft.com/office/drawing/2014/main" id="{B3AA4902-FED6-5516-7085-E7BA1743B03C}"/>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DF8C37D-A64A-0A81-1772-32206E8FBB7F}"/>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C86C51E-2C0E-C6BC-B56C-0E7DB66ADDE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spTree>
    <p:extLst>
      <p:ext uri="{BB962C8B-B14F-4D97-AF65-F5344CB8AC3E}">
        <p14:creationId xmlns:p14="http://schemas.microsoft.com/office/powerpoint/2010/main" val="2974616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AC22-94DE-B7ED-813D-E1AB612F0FA0}"/>
              </a:ext>
            </a:extLst>
          </p:cNvPr>
          <p:cNvSpPr>
            <a:spLocks noGrp="1"/>
          </p:cNvSpPr>
          <p:nvPr>
            <p:ph type="title"/>
          </p:nvPr>
        </p:nvSpPr>
        <p:spPr>
          <a:xfrm>
            <a:off x="431172" y="553616"/>
            <a:ext cx="7914087" cy="4008859"/>
          </a:xfrm>
        </p:spPr>
        <p:txBody>
          <a:bodyPr anchor="t">
            <a:normAutofit/>
          </a:bodyPr>
          <a:lstStyle/>
          <a:p>
            <a:r>
              <a:rPr lang="en-GB"/>
              <a:t>Business Model Canvas: Step-by-Step Explanation</a:t>
            </a:r>
          </a:p>
        </p:txBody>
      </p:sp>
      <p:sp>
        <p:nvSpPr>
          <p:cNvPr id="11" name="Text Placeholder 2">
            <a:extLst>
              <a:ext uri="{FF2B5EF4-FFF2-40B4-BE49-F238E27FC236}">
                <a16:creationId xmlns:a16="http://schemas.microsoft.com/office/drawing/2014/main" id="{666A16B1-5C91-F127-CAFF-55BD50304E3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6A9E93C-C5E5-60E4-F955-AB72325C367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04A5EFD-C57A-069B-6662-32EE10CA37D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4CD88F4-B628-F824-F240-794F2CCF28B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27</a:t>
            </a:fld>
            <a:endParaRPr lang="en-US"/>
          </a:p>
        </p:txBody>
      </p:sp>
    </p:spTree>
    <p:extLst>
      <p:ext uri="{BB962C8B-B14F-4D97-AF65-F5344CB8AC3E}">
        <p14:creationId xmlns:p14="http://schemas.microsoft.com/office/powerpoint/2010/main" val="2354835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BE26-B42D-2DB4-741C-97F08F774156}"/>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Overview of the Business Model Canvas</a:t>
            </a:r>
          </a:p>
        </p:txBody>
      </p:sp>
      <p:pic>
        <p:nvPicPr>
          <p:cNvPr id="7" name="Content Placeholder 6" descr="Illustration of business model canvas with nine building blocks and icons representing each component">
            <a:extLst>
              <a:ext uri="{FF2B5EF4-FFF2-40B4-BE49-F238E27FC236}">
                <a16:creationId xmlns:a16="http://schemas.microsoft.com/office/drawing/2014/main" id="{C62252D0-85F5-46E0-979F-5C4D563B01D2}"/>
              </a:ext>
            </a:extLst>
          </p:cNvPr>
          <p:cNvPicPr>
            <a:picLocks noGrp="1" noChangeAspect="1"/>
          </p:cNvPicPr>
          <p:nvPr>
            <p:ph type="pic" sz="quarter" idx="15"/>
          </p:nvPr>
        </p:nvPicPr>
        <p:blipFill>
          <a:blip r:embed="rId3"/>
          <a:srcRect l="1880" r="9093"/>
          <a:stretch>
            <a:fillRect/>
          </a:stretch>
        </p:blipFill>
        <p:spPr>
          <a:xfrm>
            <a:off x="20" y="1828800"/>
            <a:ext cx="6707679" cy="5029200"/>
          </a:xfrm>
        </p:spPr>
      </p:pic>
      <p:sp>
        <p:nvSpPr>
          <p:cNvPr id="8" name="TextBox 7">
            <a:extLst>
              <a:ext uri="{FF2B5EF4-FFF2-40B4-BE49-F238E27FC236}">
                <a16:creationId xmlns:a16="http://schemas.microsoft.com/office/drawing/2014/main" id="{5C3C64AD-4814-42F4-8AFE-67CAD9398B9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300" b="1"/>
              <a:t>Nine Building Blocks</a:t>
            </a:r>
          </a:p>
          <a:p>
            <a:pPr marL="0" lvl="1" indent="0">
              <a:lnSpc>
                <a:spcPct val="90000"/>
              </a:lnSpc>
              <a:spcBef>
                <a:spcPts val="1000"/>
              </a:spcBef>
              <a:spcAft>
                <a:spcPts val="600"/>
              </a:spcAft>
              <a:buFont typeface="Arial" panose="020B0604020202020204" pitchFamily="34" charset="0"/>
              <a:buNone/>
            </a:pPr>
            <a:r>
              <a:rPr lang="en-GB" sz="1300"/>
              <a:t>The Business Model Canvas consists of nine key components that collectively describe a business model.</a:t>
            </a:r>
          </a:p>
          <a:p>
            <a:pPr marL="0" indent="0">
              <a:lnSpc>
                <a:spcPct val="90000"/>
              </a:lnSpc>
              <a:spcBef>
                <a:spcPts val="2500"/>
              </a:spcBef>
              <a:spcAft>
                <a:spcPts val="600"/>
              </a:spcAft>
              <a:buFont typeface="Arial" panose="020B0604020202020204" pitchFamily="34" charset="0"/>
              <a:buNone/>
            </a:pPr>
            <a:r>
              <a:rPr lang="en-GB" sz="1300" b="1"/>
              <a:t>Customer Segments and Value Propositions</a:t>
            </a:r>
          </a:p>
          <a:p>
            <a:pPr marL="0" lvl="1" indent="0">
              <a:lnSpc>
                <a:spcPct val="90000"/>
              </a:lnSpc>
              <a:spcBef>
                <a:spcPts val="1000"/>
              </a:spcBef>
              <a:spcAft>
                <a:spcPts val="600"/>
              </a:spcAft>
              <a:buFont typeface="Arial" panose="020B0604020202020204" pitchFamily="34" charset="0"/>
              <a:buNone/>
            </a:pPr>
            <a:r>
              <a:rPr lang="en-GB" sz="1300"/>
              <a:t>Defines target customers and the unique value the business offers to meet their needs.</a:t>
            </a:r>
          </a:p>
          <a:p>
            <a:pPr marL="0" indent="0">
              <a:lnSpc>
                <a:spcPct val="90000"/>
              </a:lnSpc>
              <a:spcBef>
                <a:spcPts val="2500"/>
              </a:spcBef>
              <a:spcAft>
                <a:spcPts val="600"/>
              </a:spcAft>
              <a:buFont typeface="Arial" panose="020B0604020202020204" pitchFamily="34" charset="0"/>
              <a:buNone/>
            </a:pPr>
            <a:r>
              <a:rPr lang="en-GB" sz="1300" b="1"/>
              <a:t>Channels and Customer Relationships</a:t>
            </a:r>
          </a:p>
          <a:p>
            <a:pPr marL="0" lvl="1" indent="0">
              <a:lnSpc>
                <a:spcPct val="90000"/>
              </a:lnSpc>
              <a:spcBef>
                <a:spcPts val="1000"/>
              </a:spcBef>
              <a:spcAft>
                <a:spcPts val="600"/>
              </a:spcAft>
              <a:buFont typeface="Arial" panose="020B0604020202020204" pitchFamily="34" charset="0"/>
              <a:buNone/>
            </a:pPr>
            <a:r>
              <a:rPr lang="en-GB" sz="1300"/>
              <a:t>Describes how value is delivered and the types of relationships maintained with customers.</a:t>
            </a:r>
          </a:p>
          <a:p>
            <a:pPr marL="0" indent="0">
              <a:lnSpc>
                <a:spcPct val="90000"/>
              </a:lnSpc>
              <a:spcBef>
                <a:spcPts val="2500"/>
              </a:spcBef>
              <a:spcAft>
                <a:spcPts val="600"/>
              </a:spcAft>
              <a:buFont typeface="Arial" panose="020B0604020202020204" pitchFamily="34" charset="0"/>
              <a:buNone/>
            </a:pPr>
            <a:r>
              <a:rPr lang="en-GB" sz="1300" b="1"/>
              <a:t>Revenue and Costs</a:t>
            </a:r>
          </a:p>
          <a:p>
            <a:pPr marL="0" lvl="1" indent="0">
              <a:lnSpc>
                <a:spcPct val="90000"/>
              </a:lnSpc>
              <a:spcBef>
                <a:spcPts val="1000"/>
              </a:spcBef>
              <a:spcAft>
                <a:spcPts val="600"/>
              </a:spcAft>
              <a:buFont typeface="Arial" panose="020B0604020202020204" pitchFamily="34" charset="0"/>
              <a:buNone/>
            </a:pPr>
            <a:r>
              <a:rPr lang="en-GB" sz="1300"/>
              <a:t>Covers revenue streams and cost structures crucial for business profitability.</a:t>
            </a:r>
          </a:p>
        </p:txBody>
      </p:sp>
      <p:sp>
        <p:nvSpPr>
          <p:cNvPr id="4" name="Date Placeholder 3">
            <a:extLst>
              <a:ext uri="{FF2B5EF4-FFF2-40B4-BE49-F238E27FC236}">
                <a16:creationId xmlns:a16="http://schemas.microsoft.com/office/drawing/2014/main" id="{8D9D543B-713A-80B1-9833-C58BEA3D5DEC}"/>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E287714-EC55-2E1A-3CD9-B8E6DF1C9451}"/>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D92E3D6-06FA-9FD0-EB36-C5C3FEAE200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28</a:t>
            </a:fld>
            <a:endParaRPr lang="en-US"/>
          </a:p>
        </p:txBody>
      </p:sp>
    </p:spTree>
    <p:extLst>
      <p:ext uri="{BB962C8B-B14F-4D97-AF65-F5344CB8AC3E}">
        <p14:creationId xmlns:p14="http://schemas.microsoft.com/office/powerpoint/2010/main" val="1897254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ECA9-DEDB-B446-B8AE-538F6BB9799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Breaking down each component</a:t>
            </a:r>
          </a:p>
        </p:txBody>
      </p:sp>
      <p:pic>
        <p:nvPicPr>
          <p:cNvPr id="7" name="Content Placeholder 6" descr="Illustration of business model components as interconnected building blocks or puzzle pieces">
            <a:extLst>
              <a:ext uri="{FF2B5EF4-FFF2-40B4-BE49-F238E27FC236}">
                <a16:creationId xmlns:a16="http://schemas.microsoft.com/office/drawing/2014/main" id="{594CC11D-FABC-43E7-B4C2-2C0F0DC18B28}"/>
              </a:ext>
            </a:extLst>
          </p:cNvPr>
          <p:cNvPicPr>
            <a:picLocks noGrp="1" noChangeAspect="1"/>
          </p:cNvPicPr>
          <p:nvPr>
            <p:ph type="pic" sz="quarter" idx="15"/>
          </p:nvPr>
        </p:nvPicPr>
        <p:blipFill>
          <a:blip r:embed="rId3"/>
          <a:srcRect l="8283" r="11040" b="1"/>
          <a:stretch>
            <a:fillRect/>
          </a:stretch>
        </p:blipFill>
        <p:spPr>
          <a:xfrm>
            <a:off x="20" y="10"/>
            <a:ext cx="7734280" cy="6399142"/>
          </a:xfrm>
        </p:spPr>
      </p:pic>
      <p:sp>
        <p:nvSpPr>
          <p:cNvPr id="8" name="TextBox 7">
            <a:extLst>
              <a:ext uri="{FF2B5EF4-FFF2-40B4-BE49-F238E27FC236}">
                <a16:creationId xmlns:a16="http://schemas.microsoft.com/office/drawing/2014/main" id="{E3C5B53A-4E7A-480D-8E6D-2768A3E8818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Critical Business Aspects</a:t>
            </a:r>
          </a:p>
          <a:p>
            <a:pPr marL="0" lvl="1" indent="0">
              <a:lnSpc>
                <a:spcPct val="90000"/>
              </a:lnSpc>
              <a:spcBef>
                <a:spcPts val="1000"/>
              </a:spcBef>
              <a:spcAft>
                <a:spcPts val="600"/>
              </a:spcAft>
              <a:buFont typeface="Arial" panose="020B0604020202020204" pitchFamily="34" charset="0"/>
              <a:buNone/>
            </a:pPr>
            <a:r>
              <a:rPr lang="en-GB" sz="1000"/>
              <a:t>Each block signifies a fundamental part of the business crucial for success and sustainability.</a:t>
            </a:r>
          </a:p>
          <a:p>
            <a:pPr marL="0" indent="0">
              <a:lnSpc>
                <a:spcPct val="90000"/>
              </a:lnSpc>
              <a:spcBef>
                <a:spcPts val="2500"/>
              </a:spcBef>
              <a:spcAft>
                <a:spcPts val="600"/>
              </a:spcAft>
              <a:buFont typeface="Arial" panose="020B0604020202020204" pitchFamily="34" charset="0"/>
              <a:buNone/>
            </a:pPr>
            <a:r>
              <a:rPr lang="en-GB" sz="1000" b="1"/>
              <a:t>Systematic Design</a:t>
            </a:r>
          </a:p>
          <a:p>
            <a:pPr marL="0" lvl="1" indent="0">
              <a:lnSpc>
                <a:spcPct val="90000"/>
              </a:lnSpc>
              <a:spcBef>
                <a:spcPts val="1000"/>
              </a:spcBef>
              <a:spcAft>
                <a:spcPts val="600"/>
              </a:spcAft>
              <a:buFont typeface="Arial" panose="020B0604020202020204" pitchFamily="34" charset="0"/>
              <a:buNone/>
            </a:pPr>
            <a:r>
              <a:rPr lang="en-GB" sz="1000"/>
              <a:t>Understanding components enables startups to design business models methodically, ensuring alignment with goals.</a:t>
            </a:r>
          </a:p>
          <a:p>
            <a:pPr marL="0" indent="0">
              <a:lnSpc>
                <a:spcPct val="90000"/>
              </a:lnSpc>
              <a:spcBef>
                <a:spcPts val="2500"/>
              </a:spcBef>
              <a:spcAft>
                <a:spcPts val="600"/>
              </a:spcAft>
              <a:buFont typeface="Arial" panose="020B0604020202020204" pitchFamily="34" charset="0"/>
              <a:buNone/>
            </a:pPr>
            <a:r>
              <a:rPr lang="en-GB" sz="1000" b="1"/>
              <a:t>Testing Assumptions</a:t>
            </a:r>
          </a:p>
          <a:p>
            <a:pPr marL="0" lvl="1" indent="0">
              <a:lnSpc>
                <a:spcPct val="90000"/>
              </a:lnSpc>
              <a:spcBef>
                <a:spcPts val="1000"/>
              </a:spcBef>
              <a:spcAft>
                <a:spcPts val="600"/>
              </a:spcAft>
              <a:buFont typeface="Arial" panose="020B0604020202020204" pitchFamily="34" charset="0"/>
              <a:buNone/>
            </a:pPr>
            <a:r>
              <a:rPr lang="en-GB" sz="1000"/>
              <a:t>Breaking down components helps identify and test key business model assumptions effectively.</a:t>
            </a:r>
          </a:p>
        </p:txBody>
      </p:sp>
      <p:sp>
        <p:nvSpPr>
          <p:cNvPr id="4" name="Date Placeholder 3">
            <a:extLst>
              <a:ext uri="{FF2B5EF4-FFF2-40B4-BE49-F238E27FC236}">
                <a16:creationId xmlns:a16="http://schemas.microsoft.com/office/drawing/2014/main" id="{C4FB4C47-93BE-C3DE-8F02-29B771B81FF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129A471-79E2-4D07-ADFD-F99A6204EB3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7CB713B-658C-6161-1A4E-963FC5FFB13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29</a:t>
            </a:fld>
            <a:endParaRPr lang="en-US"/>
          </a:p>
        </p:txBody>
      </p:sp>
    </p:spTree>
    <p:extLst>
      <p:ext uri="{BB962C8B-B14F-4D97-AF65-F5344CB8AC3E}">
        <p14:creationId xmlns:p14="http://schemas.microsoft.com/office/powerpoint/2010/main" val="628769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8830-184B-91C2-FBF0-64917B0BE51A}"/>
              </a:ext>
            </a:extLst>
          </p:cNvPr>
          <p:cNvSpPr>
            <a:spLocks noGrp="1"/>
          </p:cNvSpPr>
          <p:nvPr>
            <p:ph type="title"/>
          </p:nvPr>
        </p:nvSpPr>
        <p:spPr>
          <a:xfrm>
            <a:off x="431172" y="553616"/>
            <a:ext cx="7914087" cy="4008859"/>
          </a:xfrm>
        </p:spPr>
        <p:txBody>
          <a:bodyPr anchor="t">
            <a:normAutofit/>
          </a:bodyPr>
          <a:lstStyle/>
          <a:p>
            <a:r>
              <a:rPr lang="en-GB"/>
              <a:t>Introduction to Business Models for Startups</a:t>
            </a:r>
          </a:p>
        </p:txBody>
      </p:sp>
      <p:sp>
        <p:nvSpPr>
          <p:cNvPr id="11" name="Text Placeholder 2">
            <a:extLst>
              <a:ext uri="{FF2B5EF4-FFF2-40B4-BE49-F238E27FC236}">
                <a16:creationId xmlns:a16="http://schemas.microsoft.com/office/drawing/2014/main" id="{5F03FEB1-9858-AC43-B2DA-AF035BBC300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EAE630C-0357-F0CE-6DE0-4D8AAB6D9E7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79D87FE-4D33-F166-3DAA-50DB2849A3BE}"/>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299BD7F-E9E6-DA09-79C5-EE642BE440A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101412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E824-A784-5ED7-BF7C-E637E75AB3BB}"/>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Practical example: filling out the Canvas</a:t>
            </a:r>
          </a:p>
        </p:txBody>
      </p:sp>
      <p:sp>
        <p:nvSpPr>
          <p:cNvPr id="8" name="TextBox 7">
            <a:extLst>
              <a:ext uri="{FF2B5EF4-FFF2-40B4-BE49-F238E27FC236}">
                <a16:creationId xmlns:a16="http://schemas.microsoft.com/office/drawing/2014/main" id="{34A8AD2A-AEA8-4220-AEE6-49847F693EF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Canvas Completion Process</a:t>
            </a:r>
          </a:p>
          <a:p>
            <a:pPr marL="0" lvl="1" indent="0">
              <a:spcBef>
                <a:spcPts val="1000"/>
              </a:spcBef>
              <a:spcAft>
                <a:spcPts val="600"/>
              </a:spcAft>
              <a:buFont typeface="Arial" panose="020B0604020202020204" pitchFamily="34" charset="0"/>
              <a:buNone/>
            </a:pPr>
            <a:r>
              <a:rPr lang="en-GB" sz="1400"/>
              <a:t>Demonstrating step-by-step how to fill out the business model Canvas effectively.</a:t>
            </a:r>
          </a:p>
          <a:p>
            <a:pPr marL="0" indent="0">
              <a:spcBef>
                <a:spcPts val="2500"/>
              </a:spcBef>
              <a:spcAft>
                <a:spcPts val="600"/>
              </a:spcAft>
              <a:buFont typeface="Arial" panose="020B0604020202020204" pitchFamily="34" charset="0"/>
              <a:buNone/>
            </a:pPr>
            <a:r>
              <a:rPr lang="en-GB" sz="1400" b="1"/>
              <a:t>Aligning Value Propositions</a:t>
            </a:r>
          </a:p>
          <a:p>
            <a:pPr marL="0" lvl="1" indent="0">
              <a:spcBef>
                <a:spcPts val="1000"/>
              </a:spcBef>
              <a:spcAft>
                <a:spcPts val="600"/>
              </a:spcAft>
              <a:buFont typeface="Arial" panose="020B0604020202020204" pitchFamily="34" charset="0"/>
              <a:buNone/>
            </a:pPr>
            <a:r>
              <a:rPr lang="en-GB" sz="1400"/>
              <a:t>Showing how to match value propositions with specific customer needs in the Canvas.</a:t>
            </a:r>
          </a:p>
          <a:p>
            <a:pPr marL="0" indent="0">
              <a:spcBef>
                <a:spcPts val="2500"/>
              </a:spcBef>
              <a:spcAft>
                <a:spcPts val="600"/>
              </a:spcAft>
              <a:buFont typeface="Arial" panose="020B0604020202020204" pitchFamily="34" charset="0"/>
              <a:buNone/>
            </a:pPr>
            <a:r>
              <a:rPr lang="en-GB" sz="1400" b="1"/>
              <a:t>Considering Operational Factors</a:t>
            </a:r>
          </a:p>
          <a:p>
            <a:pPr marL="0" lvl="1" indent="0">
              <a:spcBef>
                <a:spcPts val="1000"/>
              </a:spcBef>
              <a:spcAft>
                <a:spcPts val="600"/>
              </a:spcAft>
              <a:buFont typeface="Arial" panose="020B0604020202020204" pitchFamily="34" charset="0"/>
              <a:buNone/>
            </a:pPr>
            <a:r>
              <a:rPr lang="en-GB" sz="1400"/>
              <a:t>Including operational considerations to ensure business feasibility in the Canvas.</a:t>
            </a:r>
          </a:p>
        </p:txBody>
      </p:sp>
      <p:pic>
        <p:nvPicPr>
          <p:cNvPr id="7" name="Content Placeholder 6" descr="Startup team working on business model canvas with notes and diagrams">
            <a:extLst>
              <a:ext uri="{FF2B5EF4-FFF2-40B4-BE49-F238E27FC236}">
                <a16:creationId xmlns:a16="http://schemas.microsoft.com/office/drawing/2014/main" id="{0C19E52B-F774-438F-B801-63A7FFFD757D}"/>
              </a:ext>
            </a:extLst>
          </p:cNvPr>
          <p:cNvPicPr>
            <a:picLocks noGrp="1" noChangeAspect="1"/>
          </p:cNvPicPr>
          <p:nvPr>
            <p:ph type="pic" sz="quarter" idx="15"/>
          </p:nvPr>
        </p:nvPicPr>
        <p:blipFill>
          <a:blip r:embed="rId3"/>
          <a:srcRect l="15231" r="17443" b="1"/>
          <a:stretch>
            <a:fillRect/>
          </a:stretch>
        </p:blipFill>
        <p:spPr>
          <a:xfrm>
            <a:off x="5737594" y="10"/>
            <a:ext cx="6454406" cy="6399142"/>
          </a:xfrm>
        </p:spPr>
      </p:pic>
      <p:sp>
        <p:nvSpPr>
          <p:cNvPr id="4" name="Date Placeholder 3">
            <a:extLst>
              <a:ext uri="{FF2B5EF4-FFF2-40B4-BE49-F238E27FC236}">
                <a16:creationId xmlns:a16="http://schemas.microsoft.com/office/drawing/2014/main" id="{ECFF7E8D-15DA-9B14-5F67-1C411AEC99A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3BBB83D-8E09-6F38-152C-282DD81199D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9F082316-16C3-8EA8-B34B-1A5DF4D436C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30</a:t>
            </a:fld>
            <a:endParaRPr lang="en-US"/>
          </a:p>
        </p:txBody>
      </p:sp>
    </p:spTree>
    <p:extLst>
      <p:ext uri="{BB962C8B-B14F-4D97-AF65-F5344CB8AC3E}">
        <p14:creationId xmlns:p14="http://schemas.microsoft.com/office/powerpoint/2010/main" val="238254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35F0-C8D3-39B4-664D-F4067C45C564}"/>
              </a:ext>
            </a:extLst>
          </p:cNvPr>
          <p:cNvSpPr>
            <a:spLocks noGrp="1"/>
          </p:cNvSpPr>
          <p:nvPr>
            <p:ph type="title"/>
          </p:nvPr>
        </p:nvSpPr>
        <p:spPr>
          <a:xfrm>
            <a:off x="431172" y="553616"/>
            <a:ext cx="7914087" cy="4008859"/>
          </a:xfrm>
        </p:spPr>
        <p:txBody>
          <a:bodyPr anchor="t">
            <a:normAutofit/>
          </a:bodyPr>
          <a:lstStyle/>
          <a:p>
            <a:r>
              <a:rPr lang="en-GB"/>
              <a:t>Key Partners, Activities, and Resources</a:t>
            </a:r>
          </a:p>
        </p:txBody>
      </p:sp>
      <p:sp>
        <p:nvSpPr>
          <p:cNvPr id="11" name="Text Placeholder 2">
            <a:extLst>
              <a:ext uri="{FF2B5EF4-FFF2-40B4-BE49-F238E27FC236}">
                <a16:creationId xmlns:a16="http://schemas.microsoft.com/office/drawing/2014/main" id="{D8B0752F-3AAF-4B76-7CCD-05993802B8E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E0E27538-C413-37EB-08FF-12FE7185A19F}"/>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A395744-6A23-2EAA-F188-ECC489D6363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1E797332-CA87-1E5A-92E7-6E11ECF6BA2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31</a:t>
            </a:fld>
            <a:endParaRPr lang="en-US"/>
          </a:p>
        </p:txBody>
      </p:sp>
    </p:spTree>
    <p:extLst>
      <p:ext uri="{BB962C8B-B14F-4D97-AF65-F5344CB8AC3E}">
        <p14:creationId xmlns:p14="http://schemas.microsoft.com/office/powerpoint/2010/main" val="784978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7C8F-2BB6-0326-1677-15E413CE310F}"/>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700" b="0" kern="1200" cap="all" baseline="0">
                <a:latin typeface="+mj-lt"/>
                <a:ea typeface="+mj-ea"/>
                <a:cs typeface="+mj-cs"/>
              </a:rPr>
              <a:t>Identifying and leveraging key partners</a:t>
            </a:r>
          </a:p>
        </p:txBody>
      </p:sp>
      <p:sp>
        <p:nvSpPr>
          <p:cNvPr id="8" name="TextBox 7">
            <a:extLst>
              <a:ext uri="{FF2B5EF4-FFF2-40B4-BE49-F238E27FC236}">
                <a16:creationId xmlns:a16="http://schemas.microsoft.com/office/drawing/2014/main" id="{4737018C-24A6-4DC0-9BC5-CD5A30ADF0F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Types of Key Partners</a:t>
            </a:r>
          </a:p>
          <a:p>
            <a:pPr marL="0" lvl="1" indent="0">
              <a:lnSpc>
                <a:spcPct val="90000"/>
              </a:lnSpc>
              <a:spcBef>
                <a:spcPts val="1000"/>
              </a:spcBef>
              <a:spcAft>
                <a:spcPts val="600"/>
              </a:spcAft>
              <a:buFont typeface="Arial" panose="020B0604020202020204" pitchFamily="34" charset="0"/>
              <a:buNone/>
            </a:pPr>
            <a:r>
              <a:rPr lang="en-GB" sz="1400"/>
              <a:t>Key partners can be suppliers, distributors, or collaborators who enhance the startup’s strengths.</a:t>
            </a:r>
          </a:p>
          <a:p>
            <a:pPr marL="0" indent="0">
              <a:lnSpc>
                <a:spcPct val="90000"/>
              </a:lnSpc>
              <a:spcBef>
                <a:spcPts val="2500"/>
              </a:spcBef>
              <a:spcAft>
                <a:spcPts val="600"/>
              </a:spcAft>
              <a:buFont typeface="Arial" panose="020B0604020202020204" pitchFamily="34" charset="0"/>
              <a:buNone/>
            </a:pPr>
            <a:r>
              <a:rPr lang="en-GB" sz="1400" b="1"/>
              <a:t>Risk Reduction</a:t>
            </a:r>
          </a:p>
          <a:p>
            <a:pPr marL="0" lvl="1" indent="0">
              <a:lnSpc>
                <a:spcPct val="90000"/>
              </a:lnSpc>
              <a:spcBef>
                <a:spcPts val="1000"/>
              </a:spcBef>
              <a:spcAft>
                <a:spcPts val="600"/>
              </a:spcAft>
              <a:buFont typeface="Arial" panose="020B0604020202020204" pitchFamily="34" charset="0"/>
              <a:buNone/>
            </a:pPr>
            <a:r>
              <a:rPr lang="en-GB" sz="1400"/>
              <a:t>Partners help mitigate risks by sharing resources and responsibilities across operations.</a:t>
            </a:r>
          </a:p>
          <a:p>
            <a:pPr marL="0" indent="0">
              <a:lnSpc>
                <a:spcPct val="90000"/>
              </a:lnSpc>
              <a:spcBef>
                <a:spcPts val="2500"/>
              </a:spcBef>
              <a:spcAft>
                <a:spcPts val="600"/>
              </a:spcAft>
              <a:buFont typeface="Arial" panose="020B0604020202020204" pitchFamily="34" charset="0"/>
              <a:buNone/>
            </a:pPr>
            <a:r>
              <a:rPr lang="en-GB" sz="1400" b="1"/>
              <a:t>Operational Optimisation</a:t>
            </a:r>
          </a:p>
          <a:p>
            <a:pPr marL="0" lvl="1" indent="0">
              <a:lnSpc>
                <a:spcPct val="90000"/>
              </a:lnSpc>
              <a:spcBef>
                <a:spcPts val="1000"/>
              </a:spcBef>
              <a:spcAft>
                <a:spcPts val="600"/>
              </a:spcAft>
              <a:buFont typeface="Arial" panose="020B0604020202020204" pitchFamily="34" charset="0"/>
              <a:buNone/>
            </a:pPr>
            <a:r>
              <a:rPr lang="en-GB" sz="1400"/>
              <a:t>Leveraging partner capabilities leads to smoother and more efficient startup operations.</a:t>
            </a:r>
          </a:p>
        </p:txBody>
      </p:sp>
      <p:pic>
        <p:nvPicPr>
          <p:cNvPr id="7" name="Content Placeholder 6" descr="Business collaboration among suppliers, distributors, and partners optimising startup operations">
            <a:extLst>
              <a:ext uri="{FF2B5EF4-FFF2-40B4-BE49-F238E27FC236}">
                <a16:creationId xmlns:a16="http://schemas.microsoft.com/office/drawing/2014/main" id="{E4EE201B-DA37-46B6-AE64-5232B6977326}"/>
              </a:ext>
            </a:extLst>
          </p:cNvPr>
          <p:cNvPicPr>
            <a:picLocks noGrp="1" noChangeAspect="1"/>
          </p:cNvPicPr>
          <p:nvPr>
            <p:ph type="pic" sz="quarter" idx="15"/>
          </p:nvPr>
        </p:nvPicPr>
        <p:blipFill>
          <a:blip r:embed="rId3"/>
          <a:srcRect l="13055" r="6740" b="1"/>
          <a:stretch>
            <a:fillRect/>
          </a:stretch>
        </p:blipFill>
        <p:spPr>
          <a:xfrm>
            <a:off x="4502843" y="2"/>
            <a:ext cx="7689157" cy="6399151"/>
          </a:xfrm>
        </p:spPr>
      </p:pic>
      <p:sp>
        <p:nvSpPr>
          <p:cNvPr id="4" name="Date Placeholder 3">
            <a:extLst>
              <a:ext uri="{FF2B5EF4-FFF2-40B4-BE49-F238E27FC236}">
                <a16:creationId xmlns:a16="http://schemas.microsoft.com/office/drawing/2014/main" id="{63798A7B-2C4E-CB9C-EAC5-BBEF3A05E1A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BE633EC-8423-3AA3-F25A-9D0F10722B0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4959C78-5D47-1B4D-BFC9-50D3CCDE0DD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32</a:t>
            </a:fld>
            <a:endParaRPr lang="en-US"/>
          </a:p>
        </p:txBody>
      </p:sp>
    </p:spTree>
    <p:extLst>
      <p:ext uri="{BB962C8B-B14F-4D97-AF65-F5344CB8AC3E}">
        <p14:creationId xmlns:p14="http://schemas.microsoft.com/office/powerpoint/2010/main" val="4105349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ECB5-F943-88CD-C198-949C5AC7F6BD}"/>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Defining core business activities</a:t>
            </a:r>
          </a:p>
        </p:txBody>
      </p:sp>
      <p:sp>
        <p:nvSpPr>
          <p:cNvPr id="8" name="TextBox 7">
            <a:extLst>
              <a:ext uri="{FF2B5EF4-FFF2-40B4-BE49-F238E27FC236}">
                <a16:creationId xmlns:a16="http://schemas.microsoft.com/office/drawing/2014/main" id="{F554F3E8-EF13-4EA7-89FE-E18E36C3D42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Core Activities Overview</a:t>
            </a:r>
          </a:p>
          <a:p>
            <a:pPr marL="0" lvl="1" indent="0">
              <a:spcBef>
                <a:spcPts val="1000"/>
              </a:spcBef>
              <a:spcAft>
                <a:spcPts val="600"/>
              </a:spcAft>
              <a:buFont typeface="Arial" panose="020B0604020202020204" pitchFamily="34" charset="0"/>
              <a:buNone/>
            </a:pPr>
            <a:r>
              <a:rPr lang="en-GB" sz="1400"/>
              <a:t>Core activities are essential tasks that enable a business to deliver its value proposition effectively.</a:t>
            </a:r>
          </a:p>
          <a:p>
            <a:pPr marL="0" indent="0">
              <a:spcBef>
                <a:spcPts val="2500"/>
              </a:spcBef>
              <a:spcAft>
                <a:spcPts val="600"/>
              </a:spcAft>
              <a:buFont typeface="Arial" panose="020B0604020202020204" pitchFamily="34" charset="0"/>
              <a:buNone/>
            </a:pPr>
            <a:r>
              <a:rPr lang="en-GB" sz="1400" b="1"/>
              <a:t>Product Development</a:t>
            </a:r>
          </a:p>
          <a:p>
            <a:pPr marL="0" lvl="1" indent="0">
              <a:spcBef>
                <a:spcPts val="1000"/>
              </a:spcBef>
              <a:spcAft>
                <a:spcPts val="600"/>
              </a:spcAft>
              <a:buFont typeface="Arial" panose="020B0604020202020204" pitchFamily="34" charset="0"/>
              <a:buNone/>
            </a:pPr>
            <a:r>
              <a:rPr lang="en-GB" sz="1400"/>
              <a:t>Product development is a primary activity that focuses on creating and improving products to meet customer needs.</a:t>
            </a:r>
          </a:p>
          <a:p>
            <a:pPr marL="0" indent="0">
              <a:spcBef>
                <a:spcPts val="2500"/>
              </a:spcBef>
              <a:spcAft>
                <a:spcPts val="600"/>
              </a:spcAft>
              <a:buFont typeface="Arial" panose="020B0604020202020204" pitchFamily="34" charset="0"/>
              <a:buNone/>
            </a:pPr>
            <a:r>
              <a:rPr lang="en-GB" sz="1400" b="1"/>
              <a:t>Marketing and Customer Support</a:t>
            </a:r>
          </a:p>
          <a:p>
            <a:pPr marL="0" lvl="1" indent="0">
              <a:spcBef>
                <a:spcPts val="1000"/>
              </a:spcBef>
              <a:spcAft>
                <a:spcPts val="600"/>
              </a:spcAft>
              <a:buFont typeface="Arial" panose="020B0604020202020204" pitchFamily="34" charset="0"/>
              <a:buNone/>
            </a:pPr>
            <a:r>
              <a:rPr lang="en-GB" sz="1400"/>
              <a:t>Marketing promotes products while customer support ensures satisfaction and retention.</a:t>
            </a:r>
          </a:p>
        </p:txBody>
      </p:sp>
      <p:pic>
        <p:nvPicPr>
          <p:cNvPr id="7" name="Content Placeholder 6" descr="business team collaborating on product development marketing and customer support">
            <a:extLst>
              <a:ext uri="{FF2B5EF4-FFF2-40B4-BE49-F238E27FC236}">
                <a16:creationId xmlns:a16="http://schemas.microsoft.com/office/drawing/2014/main" id="{4355C577-2274-4B17-A7CC-E37AE991D54C}"/>
              </a:ext>
            </a:extLst>
          </p:cNvPr>
          <p:cNvPicPr>
            <a:picLocks noGrp="1" noChangeAspect="1"/>
          </p:cNvPicPr>
          <p:nvPr>
            <p:ph type="pic" sz="quarter" idx="15"/>
          </p:nvPr>
        </p:nvPicPr>
        <p:blipFill>
          <a:blip r:embed="rId3"/>
          <a:srcRect l="15599" r="17075" b="1"/>
          <a:stretch>
            <a:fillRect/>
          </a:stretch>
        </p:blipFill>
        <p:spPr>
          <a:xfrm>
            <a:off x="5737594" y="10"/>
            <a:ext cx="6454406" cy="6399142"/>
          </a:xfrm>
        </p:spPr>
      </p:pic>
      <p:sp>
        <p:nvSpPr>
          <p:cNvPr id="4" name="Date Placeholder 3">
            <a:extLst>
              <a:ext uri="{FF2B5EF4-FFF2-40B4-BE49-F238E27FC236}">
                <a16:creationId xmlns:a16="http://schemas.microsoft.com/office/drawing/2014/main" id="{21E2BDC6-EAE2-E12E-DF7A-B723BDC0C75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DF2AE0A-7DC2-B0FB-684E-BCC9FF74449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3A8E841D-16E1-20BC-A8C0-85EBEE3EF2F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33</a:t>
            </a:fld>
            <a:endParaRPr lang="en-US"/>
          </a:p>
        </p:txBody>
      </p:sp>
    </p:spTree>
    <p:extLst>
      <p:ext uri="{BB962C8B-B14F-4D97-AF65-F5344CB8AC3E}">
        <p14:creationId xmlns:p14="http://schemas.microsoft.com/office/powerpoint/2010/main" val="857343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7AB9-3E61-1821-F759-AD44ED6A1223}"/>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Mapping essential resources</a:t>
            </a:r>
          </a:p>
        </p:txBody>
      </p:sp>
      <p:pic>
        <p:nvPicPr>
          <p:cNvPr id="7" name="Content Placeholder 6" descr="Illustration showing different types of business resources including physical assets, intellectual property, human workforce, and financial assets">
            <a:extLst>
              <a:ext uri="{FF2B5EF4-FFF2-40B4-BE49-F238E27FC236}">
                <a16:creationId xmlns:a16="http://schemas.microsoft.com/office/drawing/2014/main" id="{3EB380A5-23FD-40EC-84E7-E80A64300CCA}"/>
              </a:ext>
            </a:extLst>
          </p:cNvPr>
          <p:cNvPicPr>
            <a:picLocks noGrp="1" noChangeAspect="1"/>
          </p:cNvPicPr>
          <p:nvPr>
            <p:ph type="pic" sz="quarter" idx="15"/>
          </p:nvPr>
        </p:nvPicPr>
        <p:blipFill>
          <a:blip r:embed="rId3"/>
          <a:srcRect l="3407" r="19306" b="3"/>
          <a:stretch>
            <a:fillRect/>
          </a:stretch>
        </p:blipFill>
        <p:spPr>
          <a:xfrm>
            <a:off x="20" y="2293496"/>
            <a:ext cx="5285212" cy="4564504"/>
          </a:xfrm>
        </p:spPr>
      </p:pic>
      <p:sp>
        <p:nvSpPr>
          <p:cNvPr id="8" name="TextBox 7">
            <a:extLst>
              <a:ext uri="{FF2B5EF4-FFF2-40B4-BE49-F238E27FC236}">
                <a16:creationId xmlns:a16="http://schemas.microsoft.com/office/drawing/2014/main" id="{96568F34-D788-4566-ADB4-6095486D316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Physical Resources</a:t>
            </a:r>
          </a:p>
          <a:p>
            <a:pPr marL="0" lvl="1" indent="0">
              <a:spcBef>
                <a:spcPts val="1000"/>
              </a:spcBef>
              <a:spcAft>
                <a:spcPts val="600"/>
              </a:spcAft>
              <a:buFont typeface="Arial" panose="020B0604020202020204" pitchFamily="34" charset="0"/>
              <a:buNone/>
            </a:pPr>
            <a:r>
              <a:rPr lang="en-GB" sz="1400"/>
              <a:t>Physical resources encompass tangible assets like equipment, buildings, and inventory essential for business operations.</a:t>
            </a:r>
          </a:p>
          <a:p>
            <a:pPr marL="0" indent="0">
              <a:spcBef>
                <a:spcPts val="2500"/>
              </a:spcBef>
              <a:spcAft>
                <a:spcPts val="600"/>
              </a:spcAft>
              <a:buFont typeface="Arial" panose="020B0604020202020204" pitchFamily="34" charset="0"/>
              <a:buNone/>
            </a:pPr>
            <a:r>
              <a:rPr lang="en-GB" sz="1400" b="1"/>
              <a:t>Intellectual Resources</a:t>
            </a:r>
          </a:p>
          <a:p>
            <a:pPr marL="0" lvl="1" indent="0">
              <a:spcBef>
                <a:spcPts val="1000"/>
              </a:spcBef>
              <a:spcAft>
                <a:spcPts val="600"/>
              </a:spcAft>
              <a:buFont typeface="Arial" panose="020B0604020202020204" pitchFamily="34" charset="0"/>
              <a:buNone/>
            </a:pPr>
            <a:r>
              <a:rPr lang="en-GB" sz="1400"/>
              <a:t>Intellectual resources include patents, trademarks, copyrights, and proprietary knowledge that provide competitive advantage.</a:t>
            </a:r>
          </a:p>
          <a:p>
            <a:pPr marL="0" indent="0">
              <a:spcBef>
                <a:spcPts val="2500"/>
              </a:spcBef>
              <a:spcAft>
                <a:spcPts val="600"/>
              </a:spcAft>
              <a:buFont typeface="Arial" panose="020B0604020202020204" pitchFamily="34" charset="0"/>
              <a:buNone/>
            </a:pPr>
            <a:r>
              <a:rPr lang="en-GB" sz="1400" b="1"/>
              <a:t>Human Resources</a:t>
            </a:r>
          </a:p>
          <a:p>
            <a:pPr marL="0" lvl="1" indent="0">
              <a:spcBef>
                <a:spcPts val="1000"/>
              </a:spcBef>
              <a:spcAft>
                <a:spcPts val="600"/>
              </a:spcAft>
              <a:buFont typeface="Arial" panose="020B0604020202020204" pitchFamily="34" charset="0"/>
              <a:buNone/>
            </a:pPr>
            <a:r>
              <a:rPr lang="en-GB" sz="1400"/>
              <a:t>Human resources refer to the skills, expertise, and efforts of employees that drive business success.</a:t>
            </a:r>
          </a:p>
          <a:p>
            <a:pPr marL="0" indent="0">
              <a:spcBef>
                <a:spcPts val="2500"/>
              </a:spcBef>
              <a:spcAft>
                <a:spcPts val="600"/>
              </a:spcAft>
              <a:buFont typeface="Arial" panose="020B0604020202020204" pitchFamily="34" charset="0"/>
              <a:buNone/>
            </a:pPr>
            <a:r>
              <a:rPr lang="en-GB" sz="1400" b="1"/>
              <a:t>Financial Resources</a:t>
            </a:r>
          </a:p>
          <a:p>
            <a:pPr marL="0" lvl="1" indent="0">
              <a:spcBef>
                <a:spcPts val="1000"/>
              </a:spcBef>
              <a:spcAft>
                <a:spcPts val="600"/>
              </a:spcAft>
              <a:buFont typeface="Arial" panose="020B0604020202020204" pitchFamily="34" charset="0"/>
              <a:buNone/>
            </a:pPr>
            <a:r>
              <a:rPr lang="en-GB" sz="1400"/>
              <a:t>Financial resources consist of funds, investments, and capital essential for sustaining and growing the business.</a:t>
            </a:r>
          </a:p>
        </p:txBody>
      </p:sp>
      <p:sp>
        <p:nvSpPr>
          <p:cNvPr id="4" name="Date Placeholder 3">
            <a:extLst>
              <a:ext uri="{FF2B5EF4-FFF2-40B4-BE49-F238E27FC236}">
                <a16:creationId xmlns:a16="http://schemas.microsoft.com/office/drawing/2014/main" id="{6F79DA7C-0256-71D4-953E-AFBFB3ABAB6F}"/>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72B2C8F-556D-24DE-2E62-720A98995614}"/>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DA5B5104-DBF6-2471-E719-C7BB6196A63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34</a:t>
            </a:fld>
            <a:endParaRPr lang="en-US"/>
          </a:p>
        </p:txBody>
      </p:sp>
    </p:spTree>
    <p:extLst>
      <p:ext uri="{BB962C8B-B14F-4D97-AF65-F5344CB8AC3E}">
        <p14:creationId xmlns:p14="http://schemas.microsoft.com/office/powerpoint/2010/main" val="499030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53C9-5AA5-5211-1ED2-478130348366}"/>
              </a:ext>
            </a:extLst>
          </p:cNvPr>
          <p:cNvSpPr>
            <a:spLocks noGrp="1"/>
          </p:cNvSpPr>
          <p:nvPr>
            <p:ph type="title"/>
          </p:nvPr>
        </p:nvSpPr>
        <p:spPr>
          <a:xfrm>
            <a:off x="431172" y="553616"/>
            <a:ext cx="7914087" cy="4008859"/>
          </a:xfrm>
        </p:spPr>
        <p:txBody>
          <a:bodyPr anchor="t">
            <a:normAutofit/>
          </a:bodyPr>
          <a:lstStyle/>
          <a:p>
            <a:r>
              <a:rPr lang="en-GB"/>
              <a:t>Revenue Streams and Cost Structures</a:t>
            </a:r>
          </a:p>
        </p:txBody>
      </p:sp>
      <p:sp>
        <p:nvSpPr>
          <p:cNvPr id="11" name="Text Placeholder 2">
            <a:extLst>
              <a:ext uri="{FF2B5EF4-FFF2-40B4-BE49-F238E27FC236}">
                <a16:creationId xmlns:a16="http://schemas.microsoft.com/office/drawing/2014/main" id="{E271203C-C203-EC09-F474-A4540CFA28E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689CEBA5-9209-8B50-B2A6-5D16A646EE4D}"/>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B321CE3-827E-330A-8ED0-C0D19C2BD64B}"/>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66EEC511-1412-EC0D-2ABE-4D63D87DB03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35</a:t>
            </a:fld>
            <a:endParaRPr lang="en-US"/>
          </a:p>
        </p:txBody>
      </p:sp>
    </p:spTree>
    <p:extLst>
      <p:ext uri="{BB962C8B-B14F-4D97-AF65-F5344CB8AC3E}">
        <p14:creationId xmlns:p14="http://schemas.microsoft.com/office/powerpoint/2010/main" val="1731629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FB-459B-AECC-56C0-8BD9D042C09A}"/>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Types of revenue streams for startups</a:t>
            </a:r>
          </a:p>
        </p:txBody>
      </p:sp>
      <p:pic>
        <p:nvPicPr>
          <p:cNvPr id="7" name="Content Placeholder 6" descr="Various revenue streams like sales, subscriptions, licensing, advertising, transaction fees icons">
            <a:extLst>
              <a:ext uri="{FF2B5EF4-FFF2-40B4-BE49-F238E27FC236}">
                <a16:creationId xmlns:a16="http://schemas.microsoft.com/office/drawing/2014/main" id="{DFE0699D-16E5-49AA-947B-3A46F3CC90D9}"/>
              </a:ext>
            </a:extLst>
          </p:cNvPr>
          <p:cNvPicPr>
            <a:picLocks noGrp="1" noChangeAspect="1"/>
          </p:cNvPicPr>
          <p:nvPr>
            <p:ph type="pic" sz="quarter" idx="15"/>
          </p:nvPr>
        </p:nvPicPr>
        <p:blipFill>
          <a:blip r:embed="rId3"/>
          <a:srcRect l="8528" r="14185" b="3"/>
          <a:stretch>
            <a:fillRect/>
          </a:stretch>
        </p:blipFill>
        <p:spPr>
          <a:xfrm>
            <a:off x="20" y="2293496"/>
            <a:ext cx="5285212" cy="4564504"/>
          </a:xfrm>
        </p:spPr>
      </p:pic>
      <p:sp>
        <p:nvSpPr>
          <p:cNvPr id="8" name="TextBox 7">
            <a:extLst>
              <a:ext uri="{FF2B5EF4-FFF2-40B4-BE49-F238E27FC236}">
                <a16:creationId xmlns:a16="http://schemas.microsoft.com/office/drawing/2014/main" id="{FC1B07E4-CEE0-4696-B161-FFAC9E36680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Direct Sales</a:t>
            </a:r>
          </a:p>
          <a:p>
            <a:pPr marL="0" lvl="1" indent="0">
              <a:spcBef>
                <a:spcPts val="1000"/>
              </a:spcBef>
              <a:spcAft>
                <a:spcPts val="600"/>
              </a:spcAft>
              <a:buFont typeface="Arial" panose="020B0604020202020204" pitchFamily="34" charset="0"/>
              <a:buNone/>
            </a:pPr>
            <a:r>
              <a:rPr lang="en-GB" sz="1400"/>
              <a:t>Startups generate revenue by selling products or services directly to customers, ensuring immediate cash flow.</a:t>
            </a:r>
          </a:p>
          <a:p>
            <a:pPr marL="0" indent="0">
              <a:spcBef>
                <a:spcPts val="2500"/>
              </a:spcBef>
              <a:spcAft>
                <a:spcPts val="600"/>
              </a:spcAft>
              <a:buFont typeface="Arial" panose="020B0604020202020204" pitchFamily="34" charset="0"/>
              <a:buNone/>
            </a:pPr>
            <a:r>
              <a:rPr lang="en-GB" sz="1400" b="1"/>
              <a:t>Subscriptions</a:t>
            </a:r>
          </a:p>
          <a:p>
            <a:pPr marL="0" lvl="1" indent="0">
              <a:spcBef>
                <a:spcPts val="1000"/>
              </a:spcBef>
              <a:spcAft>
                <a:spcPts val="600"/>
              </a:spcAft>
              <a:buFont typeface="Arial" panose="020B0604020202020204" pitchFamily="34" charset="0"/>
              <a:buNone/>
            </a:pPr>
            <a:r>
              <a:rPr lang="en-GB" sz="1400"/>
              <a:t>Subscription models provide recurring income by charging customers regularly for continued access to products or services.</a:t>
            </a:r>
          </a:p>
          <a:p>
            <a:pPr marL="0" indent="0">
              <a:spcBef>
                <a:spcPts val="2500"/>
              </a:spcBef>
              <a:spcAft>
                <a:spcPts val="600"/>
              </a:spcAft>
              <a:buFont typeface="Arial" panose="020B0604020202020204" pitchFamily="34" charset="0"/>
              <a:buNone/>
            </a:pPr>
            <a:r>
              <a:rPr lang="en-GB" sz="1400" b="1"/>
              <a:t>Licensing</a:t>
            </a:r>
          </a:p>
          <a:p>
            <a:pPr marL="0" lvl="1" indent="0">
              <a:spcBef>
                <a:spcPts val="1000"/>
              </a:spcBef>
              <a:spcAft>
                <a:spcPts val="600"/>
              </a:spcAft>
              <a:buFont typeface="Arial" panose="020B0604020202020204" pitchFamily="34" charset="0"/>
              <a:buNone/>
            </a:pPr>
            <a:r>
              <a:rPr lang="en-GB" sz="1400"/>
              <a:t>Licensing allows startups to earn revenue by granting permission to others to use their intellectual property.</a:t>
            </a:r>
          </a:p>
          <a:p>
            <a:pPr marL="0" indent="0">
              <a:spcBef>
                <a:spcPts val="2500"/>
              </a:spcBef>
              <a:spcAft>
                <a:spcPts val="600"/>
              </a:spcAft>
              <a:buFont typeface="Arial" panose="020B0604020202020204" pitchFamily="34" charset="0"/>
              <a:buNone/>
            </a:pPr>
            <a:r>
              <a:rPr lang="en-GB" sz="1400" b="1"/>
              <a:t>Advertising and Fees</a:t>
            </a:r>
          </a:p>
          <a:p>
            <a:pPr marL="0" lvl="1" indent="0">
              <a:spcBef>
                <a:spcPts val="1000"/>
              </a:spcBef>
              <a:spcAft>
                <a:spcPts val="600"/>
              </a:spcAft>
              <a:buFont typeface="Arial" panose="020B0604020202020204" pitchFamily="34" charset="0"/>
              <a:buNone/>
            </a:pPr>
            <a:r>
              <a:rPr lang="en-GB" sz="1400"/>
              <a:t>Advertising revenue and transaction fees generate income by monetizing user traffic or charging per transaction.</a:t>
            </a:r>
          </a:p>
        </p:txBody>
      </p:sp>
      <p:sp>
        <p:nvSpPr>
          <p:cNvPr id="4" name="Date Placeholder 3">
            <a:extLst>
              <a:ext uri="{FF2B5EF4-FFF2-40B4-BE49-F238E27FC236}">
                <a16:creationId xmlns:a16="http://schemas.microsoft.com/office/drawing/2014/main" id="{14A66186-FD22-11C9-7705-12CC06636507}"/>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D2910E4-31D6-80B5-1AD2-B84DC456F6C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0F6D32E-DFEF-0E40-625E-3048387C0C3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36</a:t>
            </a:fld>
            <a:endParaRPr lang="en-US"/>
          </a:p>
        </p:txBody>
      </p:sp>
    </p:spTree>
    <p:extLst>
      <p:ext uri="{BB962C8B-B14F-4D97-AF65-F5344CB8AC3E}">
        <p14:creationId xmlns:p14="http://schemas.microsoft.com/office/powerpoint/2010/main" val="1849423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3F8A-D81A-7163-5545-146FFC78CC9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Understanding fixed and variable costs</a:t>
            </a:r>
          </a:p>
        </p:txBody>
      </p:sp>
      <p:pic>
        <p:nvPicPr>
          <p:cNvPr id="7" name="Content Placeholder 6" descr="illustration comparing fixed costs and variable costs with production levels and profitability">
            <a:extLst>
              <a:ext uri="{FF2B5EF4-FFF2-40B4-BE49-F238E27FC236}">
                <a16:creationId xmlns:a16="http://schemas.microsoft.com/office/drawing/2014/main" id="{E8ABC022-8BB2-448C-998C-B7478FCA9A49}"/>
              </a:ext>
            </a:extLst>
          </p:cNvPr>
          <p:cNvPicPr>
            <a:picLocks noGrp="1" noChangeAspect="1"/>
          </p:cNvPicPr>
          <p:nvPr>
            <p:ph type="pic" sz="quarter" idx="15"/>
          </p:nvPr>
        </p:nvPicPr>
        <p:blipFill>
          <a:blip r:embed="rId3"/>
          <a:srcRect l="8080" r="11244" b="1"/>
          <a:stretch>
            <a:fillRect/>
          </a:stretch>
        </p:blipFill>
        <p:spPr>
          <a:xfrm>
            <a:off x="20" y="10"/>
            <a:ext cx="7734280" cy="6399142"/>
          </a:xfrm>
        </p:spPr>
      </p:pic>
      <p:sp>
        <p:nvSpPr>
          <p:cNvPr id="8" name="TextBox 7">
            <a:extLst>
              <a:ext uri="{FF2B5EF4-FFF2-40B4-BE49-F238E27FC236}">
                <a16:creationId xmlns:a16="http://schemas.microsoft.com/office/drawing/2014/main" id="{513672A8-6142-41B1-BEDD-970D166B2DB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Fixed Costs Characteristics</a:t>
            </a:r>
          </a:p>
          <a:p>
            <a:pPr marL="0" lvl="1" indent="0">
              <a:lnSpc>
                <a:spcPct val="90000"/>
              </a:lnSpc>
              <a:spcBef>
                <a:spcPts val="1000"/>
              </a:spcBef>
              <a:spcAft>
                <a:spcPts val="600"/>
              </a:spcAft>
              <a:buFont typeface="Arial" panose="020B0604020202020204" pitchFamily="34" charset="0"/>
              <a:buNone/>
            </a:pPr>
            <a:r>
              <a:rPr lang="en-GB" sz="900"/>
              <a:t>Fixed costs remain constant regardless of the level of production or output, ensuring predictable expenses.</a:t>
            </a:r>
          </a:p>
          <a:p>
            <a:pPr marL="0" indent="0">
              <a:lnSpc>
                <a:spcPct val="90000"/>
              </a:lnSpc>
              <a:spcBef>
                <a:spcPts val="2500"/>
              </a:spcBef>
              <a:spcAft>
                <a:spcPts val="600"/>
              </a:spcAft>
              <a:buFont typeface="Arial" panose="020B0604020202020204" pitchFamily="34" charset="0"/>
              <a:buNone/>
            </a:pPr>
            <a:r>
              <a:rPr lang="en-GB" sz="900" b="1"/>
              <a:t>Variable Costs Dynamics</a:t>
            </a:r>
          </a:p>
          <a:p>
            <a:pPr marL="0" lvl="1" indent="0">
              <a:lnSpc>
                <a:spcPct val="90000"/>
              </a:lnSpc>
              <a:spcBef>
                <a:spcPts val="1000"/>
              </a:spcBef>
              <a:spcAft>
                <a:spcPts val="600"/>
              </a:spcAft>
              <a:buFont typeface="Arial" panose="020B0604020202020204" pitchFamily="34" charset="0"/>
              <a:buNone/>
            </a:pPr>
            <a:r>
              <a:rPr lang="en-GB" sz="900"/>
              <a:t>Variable costs change directly with production output, increasing or decreasing as production fluctuates.</a:t>
            </a:r>
          </a:p>
          <a:p>
            <a:pPr marL="0" indent="0">
              <a:lnSpc>
                <a:spcPct val="90000"/>
              </a:lnSpc>
              <a:spcBef>
                <a:spcPts val="2500"/>
              </a:spcBef>
              <a:spcAft>
                <a:spcPts val="600"/>
              </a:spcAft>
              <a:buFont typeface="Arial" panose="020B0604020202020204" pitchFamily="34" charset="0"/>
              <a:buNone/>
            </a:pPr>
            <a:r>
              <a:rPr lang="en-GB" sz="900" b="1"/>
              <a:t>Impact on Profitability</a:t>
            </a:r>
          </a:p>
          <a:p>
            <a:pPr marL="0" lvl="1" indent="0">
              <a:lnSpc>
                <a:spcPct val="90000"/>
              </a:lnSpc>
              <a:spcBef>
                <a:spcPts val="1000"/>
              </a:spcBef>
              <a:spcAft>
                <a:spcPts val="600"/>
              </a:spcAft>
              <a:buFont typeface="Arial" panose="020B0604020202020204" pitchFamily="34" charset="0"/>
              <a:buNone/>
            </a:pPr>
            <a:r>
              <a:rPr lang="en-GB" sz="900"/>
              <a:t>Both fixed and variable costs influence a company's profitability and scalability decisions in production.</a:t>
            </a:r>
          </a:p>
        </p:txBody>
      </p:sp>
      <p:sp>
        <p:nvSpPr>
          <p:cNvPr id="4" name="Date Placeholder 3">
            <a:extLst>
              <a:ext uri="{FF2B5EF4-FFF2-40B4-BE49-F238E27FC236}">
                <a16:creationId xmlns:a16="http://schemas.microsoft.com/office/drawing/2014/main" id="{73CAD84A-2312-C606-39D9-C9F5FB40C88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5866564-737A-A99D-F1D3-10004344EF7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A552406-86CD-5A8A-9102-15B8670BA9A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37</a:t>
            </a:fld>
            <a:endParaRPr lang="en-US"/>
          </a:p>
        </p:txBody>
      </p:sp>
    </p:spTree>
    <p:extLst>
      <p:ext uri="{BB962C8B-B14F-4D97-AF65-F5344CB8AC3E}">
        <p14:creationId xmlns:p14="http://schemas.microsoft.com/office/powerpoint/2010/main" val="1847758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A5F7-CBDB-5F5A-1E56-AB9C93982800}"/>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Optimising for profitability</a:t>
            </a:r>
          </a:p>
        </p:txBody>
      </p:sp>
      <p:pic>
        <p:nvPicPr>
          <p:cNvPr id="7" name="Content Placeholder 6" descr="Business growth chart, balancing revenue and costs, scalable business model concept">
            <a:extLst>
              <a:ext uri="{FF2B5EF4-FFF2-40B4-BE49-F238E27FC236}">
                <a16:creationId xmlns:a16="http://schemas.microsoft.com/office/drawing/2014/main" id="{D49C1F28-A02D-471D-A4A4-A76DA7583D11}"/>
              </a:ext>
            </a:extLst>
          </p:cNvPr>
          <p:cNvPicPr>
            <a:picLocks noGrp="1" noChangeAspect="1"/>
          </p:cNvPicPr>
          <p:nvPr>
            <p:ph type="pic" sz="quarter" idx="15"/>
          </p:nvPr>
        </p:nvPicPr>
        <p:blipFill>
          <a:blip r:embed="rId3"/>
          <a:srcRect l="15199" r="16167" b="2"/>
          <a:stretch>
            <a:fillRect/>
          </a:stretch>
        </p:blipFill>
        <p:spPr>
          <a:xfrm>
            <a:off x="20" y="1"/>
            <a:ext cx="6591280" cy="6410303"/>
          </a:xfrm>
        </p:spPr>
      </p:pic>
      <p:sp>
        <p:nvSpPr>
          <p:cNvPr id="8" name="TextBox 7">
            <a:extLst>
              <a:ext uri="{FF2B5EF4-FFF2-40B4-BE49-F238E27FC236}">
                <a16:creationId xmlns:a16="http://schemas.microsoft.com/office/drawing/2014/main" id="{6C92538C-ADCC-4C4D-B89B-E453C56E3B5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Balance Revenue and Costs</a:t>
            </a:r>
          </a:p>
          <a:p>
            <a:pPr marL="0" lvl="1" indent="0">
              <a:spcBef>
                <a:spcPts val="1000"/>
              </a:spcBef>
              <a:spcAft>
                <a:spcPts val="600"/>
              </a:spcAft>
              <a:buFont typeface="Arial" panose="020B0604020202020204" pitchFamily="34" charset="0"/>
              <a:buNone/>
            </a:pPr>
            <a:r>
              <a:rPr lang="en-GB" sz="1400"/>
              <a:t>Startups must balance generating revenue while managing expenses effectively to achieve profitability.</a:t>
            </a:r>
          </a:p>
          <a:p>
            <a:pPr marL="0" indent="0">
              <a:spcBef>
                <a:spcPts val="2500"/>
              </a:spcBef>
              <a:spcAft>
                <a:spcPts val="600"/>
              </a:spcAft>
              <a:buFont typeface="Arial" panose="020B0604020202020204" pitchFamily="34" charset="0"/>
              <a:buNone/>
            </a:pPr>
            <a:r>
              <a:rPr lang="en-GB" sz="1400" b="1"/>
              <a:t>Scalable Business Models</a:t>
            </a:r>
          </a:p>
          <a:p>
            <a:pPr marL="0" lvl="1" indent="0">
              <a:spcBef>
                <a:spcPts val="1000"/>
              </a:spcBef>
              <a:spcAft>
                <a:spcPts val="600"/>
              </a:spcAft>
              <a:buFont typeface="Arial" panose="020B0604020202020204" pitchFamily="34" charset="0"/>
              <a:buNone/>
            </a:pPr>
            <a:r>
              <a:rPr lang="en-GB" sz="1400"/>
              <a:t>Focus on scalable business models that allow growth without proportional cost increases.</a:t>
            </a:r>
          </a:p>
          <a:p>
            <a:pPr marL="0" indent="0">
              <a:spcBef>
                <a:spcPts val="2500"/>
              </a:spcBef>
              <a:spcAft>
                <a:spcPts val="600"/>
              </a:spcAft>
              <a:buFont typeface="Arial" panose="020B0604020202020204" pitchFamily="34" charset="0"/>
              <a:buNone/>
            </a:pPr>
            <a:r>
              <a:rPr lang="en-GB" sz="1400" b="1"/>
              <a:t>Efficient Cost Management</a:t>
            </a:r>
          </a:p>
          <a:p>
            <a:pPr marL="0" lvl="1" indent="0">
              <a:spcBef>
                <a:spcPts val="1000"/>
              </a:spcBef>
              <a:spcAft>
                <a:spcPts val="600"/>
              </a:spcAft>
              <a:buFont typeface="Arial" panose="020B0604020202020204" pitchFamily="34" charset="0"/>
              <a:buNone/>
            </a:pPr>
            <a:r>
              <a:rPr lang="en-GB" sz="1400"/>
              <a:t>Efficiently managing costs is key to maintaining high profit margins in startups.</a:t>
            </a:r>
          </a:p>
        </p:txBody>
      </p:sp>
      <p:sp>
        <p:nvSpPr>
          <p:cNvPr id="4" name="Date Placeholder 3">
            <a:extLst>
              <a:ext uri="{FF2B5EF4-FFF2-40B4-BE49-F238E27FC236}">
                <a16:creationId xmlns:a16="http://schemas.microsoft.com/office/drawing/2014/main" id="{159819E1-6C1B-7889-732C-74CDA837979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D304217-0D7E-FD43-ABFF-BF53889D33C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75B2342-F6E7-C536-99DE-90F1051F6CF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38</a:t>
            </a:fld>
            <a:endParaRPr lang="en-US"/>
          </a:p>
        </p:txBody>
      </p:sp>
    </p:spTree>
    <p:extLst>
      <p:ext uri="{BB962C8B-B14F-4D97-AF65-F5344CB8AC3E}">
        <p14:creationId xmlns:p14="http://schemas.microsoft.com/office/powerpoint/2010/main" val="2894287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AD93-1425-83D4-87EE-C665E5305987}"/>
              </a:ext>
            </a:extLst>
          </p:cNvPr>
          <p:cNvSpPr>
            <a:spLocks noGrp="1"/>
          </p:cNvSpPr>
          <p:nvPr>
            <p:ph type="title"/>
          </p:nvPr>
        </p:nvSpPr>
        <p:spPr>
          <a:xfrm>
            <a:off x="431172" y="553616"/>
            <a:ext cx="7914087" cy="4008859"/>
          </a:xfrm>
        </p:spPr>
        <p:txBody>
          <a:bodyPr anchor="t">
            <a:normAutofit/>
          </a:bodyPr>
          <a:lstStyle/>
          <a:p>
            <a:r>
              <a:rPr lang="en-GB"/>
              <a:t>Scalability and Growth Logic</a:t>
            </a:r>
          </a:p>
        </p:txBody>
      </p:sp>
      <p:sp>
        <p:nvSpPr>
          <p:cNvPr id="11" name="Text Placeholder 2">
            <a:extLst>
              <a:ext uri="{FF2B5EF4-FFF2-40B4-BE49-F238E27FC236}">
                <a16:creationId xmlns:a16="http://schemas.microsoft.com/office/drawing/2014/main" id="{D786AE30-52BF-6163-D38F-F81F742BF068}"/>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81518C12-FB4B-AFE8-BBA7-90F897C973A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C9E36CF-7089-4DF5-AAE8-21A048A8E8B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5BC59B9F-5C2C-4612-9869-32336C2CEF8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39</a:t>
            </a:fld>
            <a:endParaRPr lang="en-US"/>
          </a:p>
        </p:txBody>
      </p:sp>
    </p:spTree>
    <p:extLst>
      <p:ext uri="{BB962C8B-B14F-4D97-AF65-F5344CB8AC3E}">
        <p14:creationId xmlns:p14="http://schemas.microsoft.com/office/powerpoint/2010/main" val="846444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2C8C-2799-E067-0FC5-4CEB9A3FCB79}"/>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500" b="0" kern="1200" cap="all" baseline="0">
                <a:latin typeface="+mj-lt"/>
                <a:ea typeface="+mj-ea"/>
                <a:cs typeface="+mj-cs"/>
              </a:rPr>
              <a:t>Defining a business model and its importance for startups</a:t>
            </a:r>
          </a:p>
        </p:txBody>
      </p:sp>
      <p:sp>
        <p:nvSpPr>
          <p:cNvPr id="8" name="TextBox 7">
            <a:extLst>
              <a:ext uri="{FF2B5EF4-FFF2-40B4-BE49-F238E27FC236}">
                <a16:creationId xmlns:a16="http://schemas.microsoft.com/office/drawing/2014/main" id="{75C3EBD8-70D5-46B1-B9FF-D6D49F2C238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Business Model Definition</a:t>
            </a:r>
          </a:p>
          <a:p>
            <a:pPr marL="0" lvl="1" indent="0">
              <a:spcBef>
                <a:spcPts val="1000"/>
              </a:spcBef>
              <a:spcAft>
                <a:spcPts val="600"/>
              </a:spcAft>
              <a:buFont typeface="Arial" panose="020B0604020202020204" pitchFamily="34" charset="0"/>
              <a:buNone/>
            </a:pPr>
            <a:r>
              <a:rPr lang="en-GB" sz="1400"/>
              <a:t>A business model explains how a startup creates, delivers, and captures value to succeed in the market.</a:t>
            </a:r>
          </a:p>
          <a:p>
            <a:pPr marL="0" indent="0">
              <a:spcBef>
                <a:spcPts val="2500"/>
              </a:spcBef>
              <a:spcAft>
                <a:spcPts val="600"/>
              </a:spcAft>
              <a:buFont typeface="Arial" panose="020B0604020202020204" pitchFamily="34" charset="0"/>
              <a:buNone/>
            </a:pPr>
            <a:r>
              <a:rPr lang="en-GB" sz="1400" b="1"/>
              <a:t>Guiding Strategic Decisions</a:t>
            </a:r>
          </a:p>
          <a:p>
            <a:pPr marL="0" lvl="1" indent="0">
              <a:spcBef>
                <a:spcPts val="1000"/>
              </a:spcBef>
              <a:spcAft>
                <a:spcPts val="600"/>
              </a:spcAft>
              <a:buFont typeface="Arial" panose="020B0604020202020204" pitchFamily="34" charset="0"/>
              <a:buNone/>
            </a:pPr>
            <a:r>
              <a:rPr lang="en-GB" sz="1400"/>
              <a:t>It guides startups in making informed strategic decisions and optimising resource allocation.</a:t>
            </a:r>
          </a:p>
          <a:p>
            <a:pPr marL="0" indent="0">
              <a:spcBef>
                <a:spcPts val="2500"/>
              </a:spcBef>
              <a:spcAft>
                <a:spcPts val="600"/>
              </a:spcAft>
              <a:buFont typeface="Arial" panose="020B0604020202020204" pitchFamily="34" charset="0"/>
              <a:buNone/>
            </a:pPr>
            <a:r>
              <a:rPr lang="en-GB" sz="1400" b="1"/>
              <a:t>Path to Sustainability</a:t>
            </a:r>
          </a:p>
          <a:p>
            <a:pPr marL="0" lvl="1" indent="0">
              <a:spcBef>
                <a:spcPts val="1000"/>
              </a:spcBef>
              <a:spcAft>
                <a:spcPts val="600"/>
              </a:spcAft>
              <a:buFont typeface="Arial" panose="020B0604020202020204" pitchFamily="34" charset="0"/>
              <a:buNone/>
            </a:pPr>
            <a:r>
              <a:rPr lang="en-GB" sz="1400"/>
              <a:t>A clear business model helps startups establish sustainability and plan for growth effectively.</a:t>
            </a:r>
          </a:p>
        </p:txBody>
      </p:sp>
      <p:pic>
        <p:nvPicPr>
          <p:cNvPr id="7" name="Content Placeholder 6" descr="Startup team planning business strategy with charts and digital devices">
            <a:extLst>
              <a:ext uri="{FF2B5EF4-FFF2-40B4-BE49-F238E27FC236}">
                <a16:creationId xmlns:a16="http://schemas.microsoft.com/office/drawing/2014/main" id="{72307BC9-49A2-487F-8D64-121A7D0FB82E}"/>
              </a:ext>
            </a:extLst>
          </p:cNvPr>
          <p:cNvPicPr>
            <a:picLocks noGrp="1" noChangeAspect="1"/>
          </p:cNvPicPr>
          <p:nvPr>
            <p:ph type="pic" sz="quarter" idx="15"/>
          </p:nvPr>
        </p:nvPicPr>
        <p:blipFill>
          <a:blip r:embed="rId3"/>
          <a:srcRect l="9814" r="22860" b="1"/>
          <a:stretch>
            <a:fillRect/>
          </a:stretch>
        </p:blipFill>
        <p:spPr>
          <a:xfrm>
            <a:off x="5737594" y="10"/>
            <a:ext cx="6454406" cy="6399142"/>
          </a:xfrm>
        </p:spPr>
      </p:pic>
      <p:sp>
        <p:nvSpPr>
          <p:cNvPr id="4" name="Date Placeholder 3">
            <a:extLst>
              <a:ext uri="{FF2B5EF4-FFF2-40B4-BE49-F238E27FC236}">
                <a16:creationId xmlns:a16="http://schemas.microsoft.com/office/drawing/2014/main" id="{4C325B85-CC51-B824-E4BE-636B31CD5C4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7168087-8AAB-2CA9-F72A-D2BBDB79750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B363398F-3E2F-F71D-08E6-88AFA39521C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344978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ACB4-E317-DE01-A0B5-FF83C9054F38}"/>
              </a:ext>
            </a:extLst>
          </p:cNvPr>
          <p:cNvSpPr>
            <a:spLocks noGrp="1"/>
          </p:cNvSpPr>
          <p:nvPr>
            <p:ph type="title"/>
          </p:nvPr>
        </p:nvSpPr>
        <p:spPr>
          <a:xfrm>
            <a:off x="429768" y="548640"/>
            <a:ext cx="6135624" cy="1143000"/>
          </a:xfrm>
        </p:spPr>
        <p:txBody>
          <a:bodyPr vert="horz" lIns="91440" tIns="45720" rIns="91440" bIns="45720" rtlCol="0" anchor="b">
            <a:normAutofit/>
          </a:bodyPr>
          <a:lstStyle/>
          <a:p>
            <a:r>
              <a:rPr lang="en-US" b="0" kern="1200" cap="all" baseline="0">
                <a:latin typeface="+mj-lt"/>
                <a:ea typeface="+mj-ea"/>
                <a:cs typeface="+mj-cs"/>
              </a:rPr>
              <a:t>What makes a model scalable</a:t>
            </a:r>
          </a:p>
        </p:txBody>
      </p:sp>
      <p:sp>
        <p:nvSpPr>
          <p:cNvPr id="8" name="TextBox 7">
            <a:extLst>
              <a:ext uri="{FF2B5EF4-FFF2-40B4-BE49-F238E27FC236}">
                <a16:creationId xmlns:a16="http://schemas.microsoft.com/office/drawing/2014/main" id="{50301AC9-CCDB-4147-AFCD-E091B5D5BC1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828800"/>
            <a:ext cx="6135624" cy="4489704"/>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Revenue Growth Potential</a:t>
            </a:r>
          </a:p>
          <a:p>
            <a:pPr marL="0" lvl="1" indent="0">
              <a:spcBef>
                <a:spcPts val="1000"/>
              </a:spcBef>
              <a:spcAft>
                <a:spcPts val="600"/>
              </a:spcAft>
              <a:buFont typeface="Arial" panose="020B0604020202020204" pitchFamily="34" charset="0"/>
              <a:buNone/>
            </a:pPr>
            <a:r>
              <a:rPr lang="en-GB" sz="1400"/>
              <a:t>Scalable models enable significant revenue growth without proportional increases in costs, enhancing profitability.</a:t>
            </a:r>
          </a:p>
          <a:p>
            <a:pPr marL="0" indent="0">
              <a:spcBef>
                <a:spcPts val="2500"/>
              </a:spcBef>
              <a:spcAft>
                <a:spcPts val="600"/>
              </a:spcAft>
              <a:buFont typeface="Arial" panose="020B0604020202020204" pitchFamily="34" charset="0"/>
              <a:buNone/>
            </a:pPr>
            <a:r>
              <a:rPr lang="en-GB" sz="1400" b="1"/>
              <a:t>Leveraging Technology</a:t>
            </a:r>
          </a:p>
          <a:p>
            <a:pPr marL="0" lvl="1" indent="0">
              <a:spcBef>
                <a:spcPts val="1000"/>
              </a:spcBef>
              <a:spcAft>
                <a:spcPts val="600"/>
              </a:spcAft>
              <a:buFont typeface="Arial" panose="020B0604020202020204" pitchFamily="34" charset="0"/>
              <a:buNone/>
            </a:pPr>
            <a:r>
              <a:rPr lang="en-GB" sz="1400"/>
              <a:t>Technology is a key enabler for scalability by automating processes and reaching wider audiences efficiently.</a:t>
            </a:r>
          </a:p>
          <a:p>
            <a:pPr marL="0" indent="0">
              <a:spcBef>
                <a:spcPts val="2500"/>
              </a:spcBef>
              <a:spcAft>
                <a:spcPts val="600"/>
              </a:spcAft>
              <a:buFont typeface="Arial" panose="020B0604020202020204" pitchFamily="34" charset="0"/>
              <a:buNone/>
            </a:pPr>
            <a:r>
              <a:rPr lang="en-GB" sz="1400" b="1"/>
              <a:t>Network Effects</a:t>
            </a:r>
          </a:p>
          <a:p>
            <a:pPr marL="0" lvl="1" indent="0">
              <a:spcBef>
                <a:spcPts val="1000"/>
              </a:spcBef>
              <a:spcAft>
                <a:spcPts val="600"/>
              </a:spcAft>
              <a:buFont typeface="Arial" panose="020B0604020202020204" pitchFamily="34" charset="0"/>
              <a:buNone/>
            </a:pPr>
            <a:r>
              <a:rPr lang="en-GB" sz="1400"/>
              <a:t>Network effects help scalable models grow as each additional user increases the value for all users.</a:t>
            </a:r>
          </a:p>
        </p:txBody>
      </p:sp>
      <p:pic>
        <p:nvPicPr>
          <p:cNvPr id="7" name="Content Placeholder 6" descr="Illustration of business growth with technology and network connections">
            <a:extLst>
              <a:ext uri="{FF2B5EF4-FFF2-40B4-BE49-F238E27FC236}">
                <a16:creationId xmlns:a16="http://schemas.microsoft.com/office/drawing/2014/main" id="{9256693F-C2FB-42EE-BCB0-1092C51539D7}"/>
              </a:ext>
            </a:extLst>
          </p:cNvPr>
          <p:cNvPicPr>
            <a:picLocks noGrp="1" noChangeAspect="1"/>
          </p:cNvPicPr>
          <p:nvPr>
            <p:ph type="pic" sz="quarter" idx="15"/>
          </p:nvPr>
        </p:nvPicPr>
        <p:blipFill>
          <a:blip r:embed="rId3"/>
          <a:srcRect l="35535" r="13992" b="1"/>
          <a:stretch>
            <a:fillRect/>
          </a:stretch>
        </p:blipFill>
        <p:spPr>
          <a:xfrm>
            <a:off x="7353304" y="10"/>
            <a:ext cx="4838696" cy="6399142"/>
          </a:xfrm>
        </p:spPr>
      </p:pic>
      <p:sp>
        <p:nvSpPr>
          <p:cNvPr id="4" name="Date Placeholder 3">
            <a:extLst>
              <a:ext uri="{FF2B5EF4-FFF2-40B4-BE49-F238E27FC236}">
                <a16:creationId xmlns:a16="http://schemas.microsoft.com/office/drawing/2014/main" id="{1B581ABB-667B-F78F-C76E-0891F283B03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EC8A609-A330-D8A4-2E08-B7A5212A85F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3FAF9A75-C544-9096-A618-D98CC26B5BB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40</a:t>
            </a:fld>
            <a:endParaRPr lang="en-US"/>
          </a:p>
        </p:txBody>
      </p:sp>
    </p:spTree>
    <p:extLst>
      <p:ext uri="{BB962C8B-B14F-4D97-AF65-F5344CB8AC3E}">
        <p14:creationId xmlns:p14="http://schemas.microsoft.com/office/powerpoint/2010/main" val="2106244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16F8-7116-675B-B69F-F158E92C67F5}"/>
              </a:ext>
            </a:extLst>
          </p:cNvPr>
          <p:cNvSpPr>
            <a:spLocks noGrp="1"/>
          </p:cNvSpPr>
          <p:nvPr>
            <p:ph type="title"/>
          </p:nvPr>
        </p:nvSpPr>
        <p:spPr>
          <a:xfrm>
            <a:off x="429768" y="320040"/>
            <a:ext cx="6858000" cy="932688"/>
          </a:xfrm>
        </p:spPr>
        <p:txBody>
          <a:bodyPr vert="horz" lIns="91440" tIns="45720" rIns="91440" bIns="45720" rtlCol="0" anchor="b">
            <a:normAutofit/>
          </a:bodyPr>
          <a:lstStyle/>
          <a:p>
            <a:r>
              <a:rPr lang="en-US" sz="3000" b="0" kern="1200" cap="all" baseline="0">
                <a:latin typeface="+mj-lt"/>
                <a:ea typeface="+mj-ea"/>
                <a:cs typeface="+mj-cs"/>
              </a:rPr>
              <a:t>Strategies for scaling a startup</a:t>
            </a:r>
          </a:p>
        </p:txBody>
      </p:sp>
      <p:sp>
        <p:nvSpPr>
          <p:cNvPr id="8" name="TextBox 7">
            <a:extLst>
              <a:ext uri="{FF2B5EF4-FFF2-40B4-BE49-F238E27FC236}">
                <a16:creationId xmlns:a16="http://schemas.microsoft.com/office/drawing/2014/main" id="{1BC79717-19A0-4C4F-9FA2-03FC9F7DABD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Market Expansion</a:t>
            </a:r>
          </a:p>
          <a:p>
            <a:pPr marL="0" lvl="1" indent="0">
              <a:spcBef>
                <a:spcPts val="1000"/>
              </a:spcBef>
              <a:spcAft>
                <a:spcPts val="600"/>
              </a:spcAft>
              <a:buFont typeface="Arial" panose="020B0604020202020204" pitchFamily="34" charset="0"/>
              <a:buNone/>
            </a:pPr>
            <a:r>
              <a:rPr lang="en-GB" sz="1400"/>
              <a:t>Expanding into new markets helps startups reach a broader audience and increase revenue streams.</a:t>
            </a:r>
          </a:p>
          <a:p>
            <a:pPr marL="0" indent="0">
              <a:spcBef>
                <a:spcPts val="2500"/>
              </a:spcBef>
              <a:spcAft>
                <a:spcPts val="600"/>
              </a:spcAft>
              <a:buFont typeface="Arial" panose="020B0604020202020204" pitchFamily="34" charset="0"/>
              <a:buNone/>
            </a:pPr>
            <a:r>
              <a:rPr lang="en-GB" sz="1400" b="1"/>
              <a:t>Product Diversification</a:t>
            </a:r>
          </a:p>
          <a:p>
            <a:pPr marL="0" lvl="1" indent="0">
              <a:spcBef>
                <a:spcPts val="1000"/>
              </a:spcBef>
              <a:spcAft>
                <a:spcPts val="600"/>
              </a:spcAft>
              <a:buFont typeface="Arial" panose="020B0604020202020204" pitchFamily="34" charset="0"/>
              <a:buNone/>
            </a:pPr>
            <a:r>
              <a:rPr lang="en-GB" sz="1400"/>
              <a:t>Offering diverse products reduces risk and attracts different customer segments.</a:t>
            </a:r>
          </a:p>
          <a:p>
            <a:pPr marL="0" indent="0">
              <a:spcBef>
                <a:spcPts val="2500"/>
              </a:spcBef>
              <a:spcAft>
                <a:spcPts val="600"/>
              </a:spcAft>
              <a:buFont typeface="Arial" panose="020B0604020202020204" pitchFamily="34" charset="0"/>
              <a:buNone/>
            </a:pPr>
            <a:r>
              <a:rPr lang="en-GB" sz="1400" b="1"/>
              <a:t>Partnership Development</a:t>
            </a:r>
          </a:p>
          <a:p>
            <a:pPr marL="0" lvl="1" indent="0">
              <a:spcBef>
                <a:spcPts val="1000"/>
              </a:spcBef>
              <a:spcAft>
                <a:spcPts val="600"/>
              </a:spcAft>
              <a:buFont typeface="Arial" panose="020B0604020202020204" pitchFamily="34" charset="0"/>
              <a:buNone/>
            </a:pPr>
            <a:r>
              <a:rPr lang="en-GB" sz="1400"/>
              <a:t>Building strategic partnerships enhances resources, expertise, and market access.</a:t>
            </a:r>
          </a:p>
          <a:p>
            <a:pPr marL="0" indent="0">
              <a:spcBef>
                <a:spcPts val="2500"/>
              </a:spcBef>
              <a:spcAft>
                <a:spcPts val="600"/>
              </a:spcAft>
              <a:buFont typeface="Arial" panose="020B0604020202020204" pitchFamily="34" charset="0"/>
              <a:buNone/>
            </a:pPr>
            <a:r>
              <a:rPr lang="en-GB" sz="1400" b="1"/>
              <a:t>Operational Optimisation</a:t>
            </a:r>
          </a:p>
          <a:p>
            <a:pPr marL="0" lvl="1" indent="0">
              <a:spcBef>
                <a:spcPts val="1000"/>
              </a:spcBef>
              <a:spcAft>
                <a:spcPts val="600"/>
              </a:spcAft>
              <a:buFont typeface="Arial" panose="020B0604020202020204" pitchFamily="34" charset="0"/>
              <a:buNone/>
            </a:pPr>
            <a:r>
              <a:rPr lang="en-GB" sz="1400"/>
              <a:t>Optimising operations enables handling increased demand efficiently and maintaining quality.</a:t>
            </a:r>
          </a:p>
        </p:txBody>
      </p:sp>
      <p:pic>
        <p:nvPicPr>
          <p:cNvPr id="7" name="Content Placeholder 6" descr="Business growth concepts showing market expansion, product variety, partnerships, and operational efficiency">
            <a:extLst>
              <a:ext uri="{FF2B5EF4-FFF2-40B4-BE49-F238E27FC236}">
                <a16:creationId xmlns:a16="http://schemas.microsoft.com/office/drawing/2014/main" id="{41938AA4-4C37-45DA-A17D-8410E6B92372}"/>
              </a:ext>
            </a:extLst>
          </p:cNvPr>
          <p:cNvPicPr>
            <a:picLocks noGrp="1" noChangeAspect="1"/>
          </p:cNvPicPr>
          <p:nvPr>
            <p:ph type="pic" sz="quarter" idx="15"/>
          </p:nvPr>
        </p:nvPicPr>
        <p:blipFill>
          <a:blip r:embed="rId3"/>
          <a:srcRect l="31582" r="25179" b="1"/>
          <a:stretch>
            <a:fillRect/>
          </a:stretch>
        </p:blipFill>
        <p:spPr>
          <a:xfrm>
            <a:off x="8046768" y="10"/>
            <a:ext cx="4145232" cy="6399142"/>
          </a:xfrm>
        </p:spPr>
      </p:pic>
      <p:sp>
        <p:nvSpPr>
          <p:cNvPr id="4" name="Date Placeholder 3">
            <a:extLst>
              <a:ext uri="{FF2B5EF4-FFF2-40B4-BE49-F238E27FC236}">
                <a16:creationId xmlns:a16="http://schemas.microsoft.com/office/drawing/2014/main" id="{02A58F11-3E8A-8E5C-B9D1-2DEDCDB1B73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FD6A826-CCEA-2ACC-607C-60AF8ADCC61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97339781-8CA0-5047-541F-6BB10D5CE7A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41</a:t>
            </a:fld>
            <a:endParaRPr lang="en-US"/>
          </a:p>
        </p:txBody>
      </p:sp>
    </p:spTree>
    <p:extLst>
      <p:ext uri="{BB962C8B-B14F-4D97-AF65-F5344CB8AC3E}">
        <p14:creationId xmlns:p14="http://schemas.microsoft.com/office/powerpoint/2010/main" val="407965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0C53-AAC9-D9DD-DCA2-2F1021E09269}"/>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Growth stages and inflection points</a:t>
            </a:r>
          </a:p>
        </p:txBody>
      </p:sp>
      <p:pic>
        <p:nvPicPr>
          <p:cNvPr id="7" name="Content Placeholder 6" descr="Illustration showing different phases of startup growth with milestones and resource management">
            <a:extLst>
              <a:ext uri="{FF2B5EF4-FFF2-40B4-BE49-F238E27FC236}">
                <a16:creationId xmlns:a16="http://schemas.microsoft.com/office/drawing/2014/main" id="{BD678AFC-0299-43EE-A47F-AAA9A1B330E2}"/>
              </a:ext>
            </a:extLst>
          </p:cNvPr>
          <p:cNvPicPr>
            <a:picLocks noGrp="1" noChangeAspect="1"/>
          </p:cNvPicPr>
          <p:nvPr>
            <p:ph type="pic" sz="quarter" idx="15"/>
          </p:nvPr>
        </p:nvPicPr>
        <p:blipFill>
          <a:blip r:embed="rId3"/>
          <a:srcRect r="10973"/>
          <a:stretch>
            <a:fillRect/>
          </a:stretch>
        </p:blipFill>
        <p:spPr>
          <a:xfrm>
            <a:off x="20" y="1828800"/>
            <a:ext cx="6707679" cy="5029200"/>
          </a:xfrm>
        </p:spPr>
      </p:pic>
      <p:sp>
        <p:nvSpPr>
          <p:cNvPr id="8" name="TextBox 7">
            <a:extLst>
              <a:ext uri="{FF2B5EF4-FFF2-40B4-BE49-F238E27FC236}">
                <a16:creationId xmlns:a16="http://schemas.microsoft.com/office/drawing/2014/main" id="{91DE9DDF-2E43-4A1D-86D7-AE280E0869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Validation Phase</a:t>
            </a:r>
          </a:p>
          <a:p>
            <a:pPr marL="0" lvl="1" indent="0">
              <a:spcBef>
                <a:spcPts val="1000"/>
              </a:spcBef>
              <a:spcAft>
                <a:spcPts val="600"/>
              </a:spcAft>
              <a:buFont typeface="Arial" panose="020B0604020202020204" pitchFamily="34" charset="0"/>
              <a:buNone/>
            </a:pPr>
            <a:r>
              <a:rPr lang="en-GB" sz="1400"/>
              <a:t>Startups validate their business model to confirm market fit and viability using limited resources.</a:t>
            </a:r>
          </a:p>
          <a:p>
            <a:pPr marL="0" indent="0">
              <a:spcBef>
                <a:spcPts val="2500"/>
              </a:spcBef>
              <a:spcAft>
                <a:spcPts val="600"/>
              </a:spcAft>
              <a:buFont typeface="Arial" panose="020B0604020202020204" pitchFamily="34" charset="0"/>
              <a:buNone/>
            </a:pPr>
            <a:r>
              <a:rPr lang="en-GB" sz="1400" b="1"/>
              <a:t>Growth Phase</a:t>
            </a:r>
          </a:p>
          <a:p>
            <a:pPr marL="0" lvl="1" indent="0">
              <a:spcBef>
                <a:spcPts val="1000"/>
              </a:spcBef>
              <a:spcAft>
                <a:spcPts val="600"/>
              </a:spcAft>
              <a:buFont typeface="Arial" panose="020B0604020202020204" pitchFamily="34" charset="0"/>
              <a:buNone/>
            </a:pPr>
            <a:r>
              <a:rPr lang="en-GB" sz="1400"/>
              <a:t>Rapid expansion requires scaling operations, increasing resources, and refining strategies to meet demand.</a:t>
            </a:r>
          </a:p>
        </p:txBody>
      </p:sp>
      <p:sp>
        <p:nvSpPr>
          <p:cNvPr id="4" name="Date Placeholder 3">
            <a:extLst>
              <a:ext uri="{FF2B5EF4-FFF2-40B4-BE49-F238E27FC236}">
                <a16:creationId xmlns:a16="http://schemas.microsoft.com/office/drawing/2014/main" id="{C32954C0-59EF-68EE-FE5A-A51FEA8C7791}"/>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CEDA436-D230-4DC5-E569-67704A1CF020}"/>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E1FAE88-C091-C342-20FF-A64A2159060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42</a:t>
            </a:fld>
            <a:endParaRPr lang="en-US"/>
          </a:p>
        </p:txBody>
      </p:sp>
    </p:spTree>
    <p:extLst>
      <p:ext uri="{BB962C8B-B14F-4D97-AF65-F5344CB8AC3E}">
        <p14:creationId xmlns:p14="http://schemas.microsoft.com/office/powerpoint/2010/main" val="2982851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05E0-6C8F-DE14-272D-B4266A2D375E}"/>
              </a:ext>
            </a:extLst>
          </p:cNvPr>
          <p:cNvSpPr>
            <a:spLocks noGrp="1"/>
          </p:cNvSpPr>
          <p:nvPr>
            <p:ph type="title"/>
          </p:nvPr>
        </p:nvSpPr>
        <p:spPr>
          <a:xfrm>
            <a:off x="429768" y="429768"/>
            <a:ext cx="10890374" cy="1627632"/>
          </a:xfrm>
        </p:spPr>
        <p:txBody>
          <a:bodyPr anchor="t">
            <a:normAutofit/>
          </a:bodyPr>
          <a:lstStyle/>
          <a:p>
            <a:r>
              <a:rPr lang="en-GB"/>
              <a:t>Conclusion</a:t>
            </a:r>
          </a:p>
        </p:txBody>
      </p:sp>
      <p:graphicFrame>
        <p:nvGraphicFramePr>
          <p:cNvPr id="10" name="Content Placeholder 2">
            <a:extLst>
              <a:ext uri="{FF2B5EF4-FFF2-40B4-BE49-F238E27FC236}">
                <a16:creationId xmlns:a16="http://schemas.microsoft.com/office/drawing/2014/main" id="{0582050D-DA73-B9F3-154A-936702AB0A6D}"/>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972ECAB-9C70-65A1-B9F1-E9C0013F09D9}"/>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E47C5B2-35D7-DFB0-43F1-5E39B271684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C47E5DE-1C10-B05B-CCE7-E6A75AA81C4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43</a:t>
            </a:fld>
            <a:endParaRPr lang="en-US"/>
          </a:p>
        </p:txBody>
      </p:sp>
    </p:spTree>
    <p:extLst>
      <p:ext uri="{BB962C8B-B14F-4D97-AF65-F5344CB8AC3E}">
        <p14:creationId xmlns:p14="http://schemas.microsoft.com/office/powerpoint/2010/main" val="16214608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6869-2DD3-646A-5157-56391E0228BB}"/>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How business models enable startup success</a:t>
            </a:r>
          </a:p>
        </p:txBody>
      </p:sp>
      <p:pic>
        <p:nvPicPr>
          <p:cNvPr id="7" name="Content Placeholder 6" descr="Illustration of startup business model connecting customers and revenue streams with strategy elements">
            <a:extLst>
              <a:ext uri="{FF2B5EF4-FFF2-40B4-BE49-F238E27FC236}">
                <a16:creationId xmlns:a16="http://schemas.microsoft.com/office/drawing/2014/main" id="{DAF5AAFA-EB16-46F5-986D-95741DA69AEE}"/>
              </a:ext>
            </a:extLst>
          </p:cNvPr>
          <p:cNvPicPr>
            <a:picLocks noGrp="1" noChangeAspect="1"/>
          </p:cNvPicPr>
          <p:nvPr>
            <p:ph type="pic" sz="quarter" idx="15"/>
          </p:nvPr>
        </p:nvPicPr>
        <p:blipFill>
          <a:blip r:embed="rId3"/>
          <a:srcRect l="10106" r="12607" b="3"/>
          <a:stretch>
            <a:fillRect/>
          </a:stretch>
        </p:blipFill>
        <p:spPr>
          <a:xfrm>
            <a:off x="20" y="2293496"/>
            <a:ext cx="5285212" cy="4564504"/>
          </a:xfrm>
        </p:spPr>
      </p:pic>
      <p:sp>
        <p:nvSpPr>
          <p:cNvPr id="8" name="TextBox 7">
            <a:extLst>
              <a:ext uri="{FF2B5EF4-FFF2-40B4-BE49-F238E27FC236}">
                <a16:creationId xmlns:a16="http://schemas.microsoft.com/office/drawing/2014/main" id="{8A18A66D-C9C8-4FA7-9B55-F2066DE2739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Aligning Customer Needs</a:t>
            </a:r>
          </a:p>
          <a:p>
            <a:pPr marL="0" lvl="1" indent="0">
              <a:spcBef>
                <a:spcPts val="1000"/>
              </a:spcBef>
              <a:spcAft>
                <a:spcPts val="600"/>
              </a:spcAft>
              <a:buFont typeface="Arial" panose="020B0604020202020204" pitchFamily="34" charset="0"/>
              <a:buNone/>
            </a:pPr>
            <a:r>
              <a:rPr lang="en-GB" sz="1400"/>
              <a:t>Successful business models precisely meet customer needs to create value and build loyalty.</a:t>
            </a:r>
          </a:p>
          <a:p>
            <a:pPr marL="0" indent="0">
              <a:spcBef>
                <a:spcPts val="2500"/>
              </a:spcBef>
              <a:spcAft>
                <a:spcPts val="600"/>
              </a:spcAft>
              <a:buFont typeface="Arial" panose="020B0604020202020204" pitchFamily="34" charset="0"/>
              <a:buNone/>
            </a:pPr>
            <a:r>
              <a:rPr lang="en-GB" sz="1400" b="1"/>
              <a:t>Revenue-Generating Activities</a:t>
            </a:r>
          </a:p>
          <a:p>
            <a:pPr marL="0" lvl="1" indent="0">
              <a:spcBef>
                <a:spcPts val="1000"/>
              </a:spcBef>
              <a:spcAft>
                <a:spcPts val="600"/>
              </a:spcAft>
              <a:buFont typeface="Arial" panose="020B0604020202020204" pitchFamily="34" charset="0"/>
              <a:buNone/>
            </a:pPr>
            <a:r>
              <a:rPr lang="en-GB" sz="1400"/>
              <a:t>Startups focus on activities that directly generate revenue to ensure sustainable growth.</a:t>
            </a:r>
          </a:p>
          <a:p>
            <a:pPr marL="0" indent="0">
              <a:spcBef>
                <a:spcPts val="2500"/>
              </a:spcBef>
              <a:spcAft>
                <a:spcPts val="600"/>
              </a:spcAft>
              <a:buFont typeface="Arial" panose="020B0604020202020204" pitchFamily="34" charset="0"/>
              <a:buNone/>
            </a:pPr>
            <a:r>
              <a:rPr lang="en-GB" sz="1400" b="1"/>
              <a:t>Reducing Risk</a:t>
            </a:r>
          </a:p>
          <a:p>
            <a:pPr marL="0" lvl="1" indent="0">
              <a:spcBef>
                <a:spcPts val="1000"/>
              </a:spcBef>
              <a:spcAft>
                <a:spcPts val="600"/>
              </a:spcAft>
              <a:buFont typeface="Arial" panose="020B0604020202020204" pitchFamily="34" charset="0"/>
              <a:buNone/>
            </a:pPr>
            <a:r>
              <a:rPr lang="en-GB" sz="1400"/>
              <a:t>Validated business models reduce uncertainty and risk in startup ventures.</a:t>
            </a:r>
          </a:p>
          <a:p>
            <a:pPr marL="0" indent="0">
              <a:spcBef>
                <a:spcPts val="2500"/>
              </a:spcBef>
              <a:spcAft>
                <a:spcPts val="600"/>
              </a:spcAft>
              <a:buFont typeface="Arial" panose="020B0604020202020204" pitchFamily="34" charset="0"/>
              <a:buNone/>
            </a:pPr>
            <a:r>
              <a:rPr lang="en-GB" sz="1400" b="1"/>
              <a:t>Focus on Validated Opportunities</a:t>
            </a:r>
          </a:p>
          <a:p>
            <a:pPr marL="0" lvl="1" indent="0">
              <a:spcBef>
                <a:spcPts val="1000"/>
              </a:spcBef>
              <a:spcAft>
                <a:spcPts val="600"/>
              </a:spcAft>
              <a:buFont typeface="Arial" panose="020B0604020202020204" pitchFamily="34" charset="0"/>
              <a:buNone/>
            </a:pPr>
            <a:r>
              <a:rPr lang="en-GB" sz="1400"/>
              <a:t>Startups succeed by focusing efforts on opportunities proven through validation.</a:t>
            </a:r>
          </a:p>
        </p:txBody>
      </p:sp>
      <p:sp>
        <p:nvSpPr>
          <p:cNvPr id="4" name="Date Placeholder 3">
            <a:extLst>
              <a:ext uri="{FF2B5EF4-FFF2-40B4-BE49-F238E27FC236}">
                <a16:creationId xmlns:a16="http://schemas.microsoft.com/office/drawing/2014/main" id="{97B1655C-98A2-4FB3-28CA-F2DDC4F1D0E1}"/>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1A1E2FD-6069-989F-D6A2-452AE526D63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A55A6BC-A08F-667D-06AF-DEE5D702B35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359443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5D89-6644-7720-67F6-CEBD5374FE33}"/>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Real-world impact of strong business models</a:t>
            </a:r>
          </a:p>
        </p:txBody>
      </p:sp>
      <p:sp>
        <p:nvSpPr>
          <p:cNvPr id="8" name="TextBox 7">
            <a:extLst>
              <a:ext uri="{FF2B5EF4-FFF2-40B4-BE49-F238E27FC236}">
                <a16:creationId xmlns:a16="http://schemas.microsoft.com/office/drawing/2014/main" id="{B411CD60-1DE5-4264-8E73-1EBD046AC6C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300" b="1"/>
              <a:t>Market Transformation</a:t>
            </a:r>
          </a:p>
          <a:p>
            <a:pPr marL="0" lvl="1" indent="0">
              <a:spcBef>
                <a:spcPts val="1000"/>
              </a:spcBef>
              <a:spcAft>
                <a:spcPts val="600"/>
              </a:spcAft>
              <a:buFont typeface="Arial" panose="020B0604020202020204" pitchFamily="34" charset="0"/>
              <a:buNone/>
            </a:pPr>
            <a:r>
              <a:rPr lang="en-GB" sz="1300"/>
              <a:t>Innovative business models enable startups to transform entire markets by addressing unmet needs effectively.</a:t>
            </a:r>
          </a:p>
          <a:p>
            <a:pPr marL="0" indent="0">
              <a:spcBef>
                <a:spcPts val="2500"/>
              </a:spcBef>
              <a:spcAft>
                <a:spcPts val="600"/>
              </a:spcAft>
              <a:buFont typeface="Arial" panose="020B0604020202020204" pitchFamily="34" charset="0"/>
              <a:buNone/>
            </a:pPr>
            <a:r>
              <a:rPr lang="en-GB" sz="1300" b="1"/>
              <a:t>Industry Disruption</a:t>
            </a:r>
          </a:p>
          <a:p>
            <a:pPr marL="0" lvl="1" indent="0">
              <a:spcBef>
                <a:spcPts val="1000"/>
              </a:spcBef>
              <a:spcAft>
                <a:spcPts val="600"/>
              </a:spcAft>
              <a:buFont typeface="Arial" panose="020B0604020202020204" pitchFamily="34" charset="0"/>
              <a:buNone/>
            </a:pPr>
            <a:r>
              <a:rPr lang="en-GB" sz="1300"/>
              <a:t>Strong business models disrupt traditional industries by introducing new ways of delivering services and products.</a:t>
            </a:r>
          </a:p>
          <a:p>
            <a:pPr marL="0" indent="0">
              <a:spcBef>
                <a:spcPts val="2500"/>
              </a:spcBef>
              <a:spcAft>
                <a:spcPts val="600"/>
              </a:spcAft>
              <a:buFont typeface="Arial" panose="020B0604020202020204" pitchFamily="34" charset="0"/>
              <a:buNone/>
            </a:pPr>
            <a:r>
              <a:rPr lang="en-GB" sz="1300" b="1"/>
              <a:t>Rapid Scaling</a:t>
            </a:r>
          </a:p>
          <a:p>
            <a:pPr marL="0" lvl="1" indent="0">
              <a:spcBef>
                <a:spcPts val="1000"/>
              </a:spcBef>
              <a:spcAft>
                <a:spcPts val="600"/>
              </a:spcAft>
              <a:buFont typeface="Arial" panose="020B0604020202020204" pitchFamily="34" charset="0"/>
              <a:buNone/>
            </a:pPr>
            <a:r>
              <a:rPr lang="en-GB" sz="1300"/>
              <a:t>Robust models allow companies to scale quickly and reach global audiences with agility and innovation.</a:t>
            </a:r>
          </a:p>
        </p:txBody>
      </p:sp>
      <p:pic>
        <p:nvPicPr>
          <p:cNvPr id="7" name="Content Placeholder 6" descr="Concept of innovative business models disrupting markets with digital platforms and rapid growth">
            <a:extLst>
              <a:ext uri="{FF2B5EF4-FFF2-40B4-BE49-F238E27FC236}">
                <a16:creationId xmlns:a16="http://schemas.microsoft.com/office/drawing/2014/main" id="{3260E0A1-7875-425F-853D-3F063217383D}"/>
              </a:ext>
            </a:extLst>
          </p:cNvPr>
          <p:cNvPicPr>
            <a:picLocks noGrp="1" noChangeAspect="1"/>
          </p:cNvPicPr>
          <p:nvPr>
            <p:ph type="pic" sz="quarter" idx="15"/>
          </p:nvPr>
        </p:nvPicPr>
        <p:blipFill>
          <a:blip r:embed="rId3"/>
          <a:srcRect r="19794" b="1"/>
          <a:stretch>
            <a:fillRect/>
          </a:stretch>
        </p:blipFill>
        <p:spPr>
          <a:xfrm>
            <a:off x="4502843" y="2"/>
            <a:ext cx="7689157" cy="6399151"/>
          </a:xfrm>
        </p:spPr>
      </p:pic>
      <p:sp>
        <p:nvSpPr>
          <p:cNvPr id="4" name="Date Placeholder 3">
            <a:extLst>
              <a:ext uri="{FF2B5EF4-FFF2-40B4-BE49-F238E27FC236}">
                <a16:creationId xmlns:a16="http://schemas.microsoft.com/office/drawing/2014/main" id="{B2CA8E8E-1D78-E172-3ABB-4ED11400EAB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AFB56ED-40B3-FE2C-F9EC-9C5701FD1A4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B199926-33DD-F59E-F254-7D332D43A07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165382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253B-FE5B-F2D2-7B57-F687EFAE9635}"/>
              </a:ext>
            </a:extLst>
          </p:cNvPr>
          <p:cNvSpPr>
            <a:spLocks noGrp="1"/>
          </p:cNvSpPr>
          <p:nvPr>
            <p:ph type="title"/>
          </p:nvPr>
        </p:nvSpPr>
        <p:spPr>
          <a:xfrm>
            <a:off x="431172" y="553616"/>
            <a:ext cx="7914087" cy="4008859"/>
          </a:xfrm>
        </p:spPr>
        <p:txBody>
          <a:bodyPr anchor="t">
            <a:normAutofit/>
          </a:bodyPr>
          <a:lstStyle/>
          <a:p>
            <a:r>
              <a:rPr lang="en-GB"/>
              <a:t>Business Model vs. Business Plan</a:t>
            </a:r>
          </a:p>
        </p:txBody>
      </p:sp>
      <p:sp>
        <p:nvSpPr>
          <p:cNvPr id="11" name="Text Placeholder 2">
            <a:extLst>
              <a:ext uri="{FF2B5EF4-FFF2-40B4-BE49-F238E27FC236}">
                <a16:creationId xmlns:a16="http://schemas.microsoft.com/office/drawing/2014/main" id="{FC3659F1-52BF-28AD-2A06-127452B0F66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93893893-E690-3176-5291-D3F882FF1C4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01093E1-A11C-4709-157B-A0E16C6E5CD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742B60C5-818A-C75E-60E2-07098C667B9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15016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A769-44A9-D663-B793-DA20BB61A78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500" b="0" kern="1200" cap="all" baseline="0">
                <a:latin typeface="+mj-lt"/>
                <a:ea typeface="+mj-ea"/>
                <a:cs typeface="+mj-cs"/>
              </a:rPr>
              <a:t>Key differences between business models and business plans</a:t>
            </a:r>
          </a:p>
        </p:txBody>
      </p:sp>
      <p:pic>
        <p:nvPicPr>
          <p:cNvPr id="7" name="Content Placeholder 6" descr="Business framework diagram showing business model and business plan components">
            <a:extLst>
              <a:ext uri="{FF2B5EF4-FFF2-40B4-BE49-F238E27FC236}">
                <a16:creationId xmlns:a16="http://schemas.microsoft.com/office/drawing/2014/main" id="{DA7642C4-0C43-49ED-899F-289481FE5DCA}"/>
              </a:ext>
            </a:extLst>
          </p:cNvPr>
          <p:cNvPicPr>
            <a:picLocks noGrp="1" noChangeAspect="1"/>
          </p:cNvPicPr>
          <p:nvPr>
            <p:ph type="pic" sz="quarter" idx="15"/>
          </p:nvPr>
        </p:nvPicPr>
        <p:blipFill>
          <a:blip r:embed="rId3"/>
          <a:srcRect l="9587" r="9737" b="1"/>
          <a:stretch>
            <a:fillRect/>
          </a:stretch>
        </p:blipFill>
        <p:spPr>
          <a:xfrm>
            <a:off x="20" y="10"/>
            <a:ext cx="7734280" cy="6399142"/>
          </a:xfrm>
        </p:spPr>
      </p:pic>
      <p:sp>
        <p:nvSpPr>
          <p:cNvPr id="8" name="TextBox 7">
            <a:extLst>
              <a:ext uri="{FF2B5EF4-FFF2-40B4-BE49-F238E27FC236}">
                <a16:creationId xmlns:a16="http://schemas.microsoft.com/office/drawing/2014/main" id="{E1EC8AF3-F74B-4BA4-8DB2-115E6102C65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Definition of Business Model</a:t>
            </a:r>
          </a:p>
          <a:p>
            <a:pPr marL="0" lvl="1" indent="0">
              <a:lnSpc>
                <a:spcPct val="90000"/>
              </a:lnSpc>
              <a:spcBef>
                <a:spcPts val="1000"/>
              </a:spcBef>
              <a:spcAft>
                <a:spcPts val="600"/>
              </a:spcAft>
              <a:buFont typeface="Arial" panose="020B0604020202020204" pitchFamily="34" charset="0"/>
              <a:buNone/>
            </a:pPr>
            <a:r>
              <a:rPr lang="en-GB" sz="1000"/>
              <a:t>A business model describes how a company creates and captures value conceptually.</a:t>
            </a:r>
          </a:p>
          <a:p>
            <a:pPr marL="0" indent="0">
              <a:lnSpc>
                <a:spcPct val="90000"/>
              </a:lnSpc>
              <a:spcBef>
                <a:spcPts val="2500"/>
              </a:spcBef>
              <a:spcAft>
                <a:spcPts val="600"/>
              </a:spcAft>
              <a:buFont typeface="Arial" panose="020B0604020202020204" pitchFamily="34" charset="0"/>
              <a:buNone/>
            </a:pPr>
            <a:r>
              <a:rPr lang="en-GB" sz="1000" b="1"/>
              <a:t>Definition of Business Plan</a:t>
            </a:r>
          </a:p>
          <a:p>
            <a:pPr marL="0" lvl="1" indent="0">
              <a:lnSpc>
                <a:spcPct val="90000"/>
              </a:lnSpc>
              <a:spcBef>
                <a:spcPts val="1000"/>
              </a:spcBef>
              <a:spcAft>
                <a:spcPts val="600"/>
              </a:spcAft>
              <a:buFont typeface="Arial" panose="020B0604020202020204" pitchFamily="34" charset="0"/>
              <a:buNone/>
            </a:pPr>
            <a:r>
              <a:rPr lang="en-GB" sz="1000"/>
              <a:t>A business plan details objectives, strategies, and financial projections to implement the business model.</a:t>
            </a:r>
          </a:p>
          <a:p>
            <a:pPr marL="0" indent="0">
              <a:lnSpc>
                <a:spcPct val="90000"/>
              </a:lnSpc>
              <a:spcBef>
                <a:spcPts val="2500"/>
              </a:spcBef>
              <a:spcAft>
                <a:spcPts val="600"/>
              </a:spcAft>
              <a:buFont typeface="Arial" panose="020B0604020202020204" pitchFamily="34" charset="0"/>
              <a:buNone/>
            </a:pPr>
            <a:r>
              <a:rPr lang="en-GB" sz="1000" b="1"/>
              <a:t>Purpose Comparison</a:t>
            </a:r>
          </a:p>
          <a:p>
            <a:pPr marL="0" lvl="1" indent="0">
              <a:lnSpc>
                <a:spcPct val="90000"/>
              </a:lnSpc>
              <a:spcBef>
                <a:spcPts val="1000"/>
              </a:spcBef>
              <a:spcAft>
                <a:spcPts val="600"/>
              </a:spcAft>
              <a:buFont typeface="Arial" panose="020B0604020202020204" pitchFamily="34" charset="0"/>
              <a:buNone/>
            </a:pPr>
            <a:r>
              <a:rPr lang="en-GB" sz="1000"/>
              <a:t>The business model provides a framework, while the business plan serves as an operational guide.</a:t>
            </a:r>
          </a:p>
        </p:txBody>
      </p:sp>
      <p:sp>
        <p:nvSpPr>
          <p:cNvPr id="4" name="Date Placeholder 3">
            <a:extLst>
              <a:ext uri="{FF2B5EF4-FFF2-40B4-BE49-F238E27FC236}">
                <a16:creationId xmlns:a16="http://schemas.microsoft.com/office/drawing/2014/main" id="{38D9D0B1-E0B9-C21D-F65B-C66F544A119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7EF98A6-B4DF-9E67-9BB2-5E650FE0DEE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6EB6646-6C10-33D5-02AE-A07CB094531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1562272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AF81-E704-DB9D-CBEF-A2649B36BD23}"/>
              </a:ext>
            </a:extLst>
          </p:cNvPr>
          <p:cNvSpPr>
            <a:spLocks noGrp="1"/>
          </p:cNvSpPr>
          <p:nvPr>
            <p:ph type="title"/>
          </p:nvPr>
        </p:nvSpPr>
        <p:spPr>
          <a:xfrm>
            <a:off x="321733" y="5111854"/>
            <a:ext cx="3945468" cy="1389888"/>
          </a:xfrm>
        </p:spPr>
        <p:txBody>
          <a:bodyPr vert="horz" lIns="91440" tIns="45720" rIns="91440" bIns="45720" rtlCol="0" anchor="t">
            <a:normAutofit/>
          </a:bodyPr>
          <a:lstStyle/>
          <a:p>
            <a:r>
              <a:rPr lang="en-US" sz="3000" b="0" kern="1200" cap="all" baseline="0">
                <a:latin typeface="+mj-lt"/>
                <a:ea typeface="+mj-ea"/>
                <a:cs typeface="+mj-cs"/>
              </a:rPr>
              <a:t>When to use each: context and purpose</a:t>
            </a:r>
          </a:p>
        </p:txBody>
      </p:sp>
      <p:sp>
        <p:nvSpPr>
          <p:cNvPr id="8" name="TextBox 7">
            <a:extLst>
              <a:ext uri="{FF2B5EF4-FFF2-40B4-BE49-F238E27FC236}">
                <a16:creationId xmlns:a16="http://schemas.microsoft.com/office/drawing/2014/main" id="{99E3EFC0-14BC-4D81-9575-4BCDE73C4F1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84372" y="5111854"/>
            <a:ext cx="6168356" cy="1389888"/>
          </a:xfrm>
          <a:prstGeom prst="rect">
            <a:avLst/>
          </a:prstGeom>
        </p:spPr>
        <p:txBody>
          <a:bodyPr>
            <a:normAutofit/>
          </a:bodyPr>
          <a:lstStyle/>
          <a:p>
            <a:pPr marL="0" indent="0">
              <a:lnSpc>
                <a:spcPct val="90000"/>
              </a:lnSpc>
              <a:spcBef>
                <a:spcPts val="2500"/>
              </a:spcBef>
              <a:spcAft>
                <a:spcPts val="600"/>
              </a:spcAft>
              <a:buNone/>
            </a:pPr>
            <a:r>
              <a:rPr lang="en-GB" sz="900" b="1"/>
              <a:t>Early Use of Business Model</a:t>
            </a:r>
          </a:p>
          <a:p>
            <a:pPr marL="0" lvl="1" indent="0">
              <a:lnSpc>
                <a:spcPct val="90000"/>
              </a:lnSpc>
              <a:spcBef>
                <a:spcPts val="1000"/>
              </a:spcBef>
              <a:spcAft>
                <a:spcPts val="600"/>
              </a:spcAft>
              <a:buNone/>
            </a:pPr>
            <a:r>
              <a:rPr lang="en-GB" sz="900"/>
              <a:t>A business model helps test assumptions and design value creation in the early stages of a venture.</a:t>
            </a:r>
          </a:p>
          <a:p>
            <a:pPr marL="0" indent="0">
              <a:lnSpc>
                <a:spcPct val="90000"/>
              </a:lnSpc>
              <a:spcBef>
                <a:spcPts val="2500"/>
              </a:spcBef>
              <a:spcAft>
                <a:spcPts val="600"/>
              </a:spcAft>
              <a:buNone/>
            </a:pPr>
            <a:r>
              <a:rPr lang="en-GB" sz="900" b="1"/>
              <a:t>Transition to Business Plan</a:t>
            </a:r>
          </a:p>
          <a:p>
            <a:pPr marL="0" lvl="1" indent="0">
              <a:lnSpc>
                <a:spcPct val="90000"/>
              </a:lnSpc>
              <a:spcBef>
                <a:spcPts val="1000"/>
              </a:spcBef>
              <a:spcAft>
                <a:spcPts val="600"/>
              </a:spcAft>
              <a:buNone/>
            </a:pPr>
            <a:r>
              <a:rPr lang="en-GB" sz="900"/>
              <a:t>A business plan details execution strategies and is essential when preparing for funding or operations.</a:t>
            </a:r>
          </a:p>
        </p:txBody>
      </p:sp>
      <p:pic>
        <p:nvPicPr>
          <p:cNvPr id="7" name="Content Placeholder 6" descr="business strategy planning with model and plan documents for startup and funding preparation">
            <a:extLst>
              <a:ext uri="{FF2B5EF4-FFF2-40B4-BE49-F238E27FC236}">
                <a16:creationId xmlns:a16="http://schemas.microsoft.com/office/drawing/2014/main" id="{21C21631-2E8C-4807-933E-46A9272CFEC9}"/>
              </a:ext>
            </a:extLst>
          </p:cNvPr>
          <p:cNvPicPr>
            <a:picLocks noGrp="1" noChangeAspect="1"/>
          </p:cNvPicPr>
          <p:nvPr>
            <p:ph type="pic" sz="quarter" idx="15"/>
          </p:nvPr>
        </p:nvPicPr>
        <p:blipFill>
          <a:blip r:embed="rId3"/>
          <a:srcRect t="30678" b="9080"/>
          <a:stretch>
            <a:fillRect/>
          </a:stretch>
        </p:blipFill>
        <p:spPr>
          <a:xfrm>
            <a:off x="20" y="10"/>
            <a:ext cx="11750020" cy="4724858"/>
          </a:xfrm>
        </p:spPr>
      </p:pic>
      <p:sp>
        <p:nvSpPr>
          <p:cNvPr id="4" name="Date Placeholder 3">
            <a:extLst>
              <a:ext uri="{FF2B5EF4-FFF2-40B4-BE49-F238E27FC236}">
                <a16:creationId xmlns:a16="http://schemas.microsoft.com/office/drawing/2014/main" id="{D9E9841D-D7AF-7ED3-A4CC-49E20821C9C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08239AE-D16E-3D10-3565-80FE5A87969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47F9E9E-CABC-F797-6604-1A57131683C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2847303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OasisVTI</vt:lpstr>
      <vt:lpstr>Business Models for Startups: From Concept to Scale</vt:lpstr>
      <vt:lpstr>Today's Agenda Overview</vt:lpstr>
      <vt:lpstr>Introduction to Business Models for Startups</vt:lpstr>
      <vt:lpstr>Defining a business model and its importance for startups</vt:lpstr>
      <vt:lpstr>How business models enable startup success</vt:lpstr>
      <vt:lpstr>Real-world impact of strong business models</vt:lpstr>
      <vt:lpstr>Business Model vs. Business Plan</vt:lpstr>
      <vt:lpstr>Key differences between business models and business plans</vt:lpstr>
      <vt:lpstr>When to use each: context and purpose</vt:lpstr>
      <vt:lpstr>Integrating models and plans for startup strategy</vt:lpstr>
      <vt:lpstr>Overview of Common Startup Business Models</vt:lpstr>
      <vt:lpstr>B2B, B2C, B2G, and platform models</vt:lpstr>
      <vt:lpstr>Subscription, usage-based, licensing, and marketplace models</vt:lpstr>
      <vt:lpstr>Hybrid and emerging models</vt:lpstr>
      <vt:lpstr>Deep Dive: B2B, B2C, B2G, and Platform Models</vt:lpstr>
      <vt:lpstr>Characteristics and advantages of B2B</vt:lpstr>
      <vt:lpstr>B2C and B2G: unique opportunities and challenges</vt:lpstr>
      <vt:lpstr>Platform models: network effects and value creation</vt:lpstr>
      <vt:lpstr>Subscription, Usage-Based, Licensing, and Marketplace Models</vt:lpstr>
      <vt:lpstr>Subscription models: recurring revenue and retention</vt:lpstr>
      <vt:lpstr>Usage-based and licensing: monetising by consumption and IP</vt:lpstr>
      <vt:lpstr>Marketplace models: matching buyers and sellers</vt:lpstr>
      <vt:lpstr>Value Creation, Delivery, and Capture</vt:lpstr>
      <vt:lpstr>How startups create value for customers</vt:lpstr>
      <vt:lpstr>Delivering value: channels and customer relationships</vt:lpstr>
      <vt:lpstr>Capturing value: revenue streams</vt:lpstr>
      <vt:lpstr>Business Model Canvas: Step-by-Step Explanation</vt:lpstr>
      <vt:lpstr>Overview of the Business Model Canvas</vt:lpstr>
      <vt:lpstr>Breaking down each component</vt:lpstr>
      <vt:lpstr>Practical example: filling out the Canvas</vt:lpstr>
      <vt:lpstr>Key Partners, Activities, and Resources</vt:lpstr>
      <vt:lpstr>Identifying and leveraging key partners</vt:lpstr>
      <vt:lpstr>Defining core business activities</vt:lpstr>
      <vt:lpstr>Mapping essential resources</vt:lpstr>
      <vt:lpstr>Revenue Streams and Cost Structures</vt:lpstr>
      <vt:lpstr>Types of revenue streams for startups</vt:lpstr>
      <vt:lpstr>Understanding fixed and variable costs</vt:lpstr>
      <vt:lpstr>Optimising for profitability</vt:lpstr>
      <vt:lpstr>Scalability and Growth Logic</vt:lpstr>
      <vt:lpstr>What makes a model scalable</vt:lpstr>
      <vt:lpstr>Strategies for scaling a startup</vt:lpstr>
      <vt:lpstr>Growth stages and inflection points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2026-02-01T12:24:35Z</dcterms:created>
  <dcterms:modified xsi:type="dcterms:W3CDTF">2026-02-01T12:30:48Z</dcterms:modified>
</cp:coreProperties>
</file>