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 id="2584" r:id="rId25"/>
    <p:sldId id="2585" r:id="rId26"/>
    <p:sldId id="2586" r:id="rId27"/>
    <p:sldId id="2587" r:id="rId28"/>
    <p:sldId id="2588" r:id="rId29"/>
    <p:sldId id="2589" r:id="rId30"/>
    <p:sldId id="2590" r:id="rId31"/>
    <p:sldId id="2591" r:id="rId32"/>
    <p:sldId id="2592" r:id="rId33"/>
    <p:sldId id="2593" r:id="rId34"/>
    <p:sldId id="2594" r:id="rId35"/>
    <p:sldId id="2595" r:id="rId36"/>
    <p:sldId id="2596" r:id="rId37"/>
    <p:sldId id="2597" r:id="rId38"/>
    <p:sldId id="2598" r:id="rId39"/>
    <p:sldId id="2599" r:id="rId40"/>
    <p:sldId id="2600" r:id="rId41"/>
    <p:sldId id="2601" r:id="rId42"/>
    <p:sldId id="2602" r:id="rId43"/>
    <p:sldId id="2603" r:id="rId4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ustomer Discovery and Problem Validation for Startups: A Practical Guide for Bachelor-Level Students" id="{C2EEE78B-0AB1-4FEB-95C7-B5F1E35C3211}">
          <p14:sldIdLst>
            <p14:sldId id="2561"/>
            <p14:sldId id="2562"/>
          </p14:sldIdLst>
        </p14:section>
        <p14:section name="Understanding the Importance of Customer Discovery" id="{AED92D78-A10B-4FAB-A2CE-DEE3D917CE25}">
          <p14:sldIdLst>
            <p14:sldId id="2563"/>
            <p14:sldId id="2564"/>
            <p14:sldId id="2565"/>
            <p14:sldId id="2566"/>
          </p14:sldIdLst>
        </p14:section>
        <p14:section name="Distinguishing Between Assumptions and Facts" id="{D8C08CC4-6689-4F43-9DAC-B45FCFB1E33E}">
          <p14:sldIdLst>
            <p14:sldId id="2567"/>
            <p14:sldId id="2568"/>
            <p14:sldId id="2569"/>
            <p14:sldId id="2570"/>
          </p14:sldIdLst>
        </p14:section>
        <p14:section name="The Meaning and Purpose of Validation" id="{E21FAED2-6C1B-4F0C-91A2-5B875FA6C9CC}">
          <p14:sldIdLst>
            <p14:sldId id="2571"/>
            <p14:sldId id="2572"/>
            <p14:sldId id="2573"/>
            <p14:sldId id="2574"/>
          </p14:sldIdLst>
        </p14:section>
        <p14:section name="Types of Validation: Qualitative and Quantitative Approaches" id="{6C71680E-63F8-4E91-A80D-99EF2FAFF1D9}">
          <p14:sldIdLst>
            <p14:sldId id="2575"/>
            <p14:sldId id="2576"/>
            <p14:sldId id="2577"/>
            <p14:sldId id="2578"/>
          </p14:sldIdLst>
        </p14:section>
        <p14:section name="Preparing for Effective Customer Interviews" id="{DE587B9A-FCAE-4F96-B87C-EDC228CB53D2}">
          <p14:sldIdLst>
            <p14:sldId id="2579"/>
            <p14:sldId id="2580"/>
            <p14:sldId id="2581"/>
            <p14:sldId id="2582"/>
          </p14:sldIdLst>
        </p14:section>
        <p14:section name="Recruiting Suitable Interview Participants" id="{08190A42-EBE7-4871-85AD-478EC4A93E4E}">
          <p14:sldIdLst>
            <p14:sldId id="2583"/>
            <p14:sldId id="2584"/>
            <p14:sldId id="2585"/>
            <p14:sldId id="2586"/>
          </p14:sldIdLst>
        </p14:section>
        <p14:section name="Crafting Effective Interview Questions" id="{443345FE-E141-486F-B857-C68067884175}">
          <p14:sldIdLst>
            <p14:sldId id="2587"/>
            <p14:sldId id="2588"/>
            <p14:sldId id="2589"/>
            <p14:sldId id="2590"/>
          </p14:sldIdLst>
        </p14:section>
        <p14:section name="Structuring and Flowing Customer Interviews" id="{B371C2C9-FF5D-49F8-B634-2763C1051A6F}">
          <p14:sldIdLst>
            <p14:sldId id="2591"/>
            <p14:sldId id="2592"/>
            <p14:sldId id="2593"/>
            <p14:sldId id="2594"/>
          </p14:sldIdLst>
        </p14:section>
        <p14:section name="Avoiding Bias and Leading Questions in Interviews" id="{3A5843ED-7A4E-4612-8E57-30B5E8F7824E}">
          <p14:sldIdLst>
            <p14:sldId id="2595"/>
            <p14:sldId id="2596"/>
            <p14:sldId id="2597"/>
            <p14:sldId id="2598"/>
          </p14:sldIdLst>
        </p14:section>
        <p14:section name="Capturing Interview Notes and Key Insights" id="{AE11D77E-8B1A-4DC7-ABD9-227B1F77BD5C}">
          <p14:sldIdLst>
            <p14:sldId id="2599"/>
            <p14:sldId id="2600"/>
            <p14:sldId id="2601"/>
            <p14:sldId id="2602"/>
          </p14:sldIdLst>
        </p14:section>
        <p14:section name="Conclusion: Mastering Customer Discovery and Validation" id="{7B918A52-5FD3-4971-B97A-4D8A431D211E}">
          <p14:sldIdLst>
            <p14:sldId id="26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A50DDB-5288-8071-0A8E-2C141B12760B}" v="89" dt="2026-02-01T11:26:42.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409C65-3361-4212-BBA3-9977847FD9BB}"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322ECF1D-44FD-423C-8525-264FE360EB7B}">
      <dgm:prSet/>
      <dgm:spPr/>
      <dgm:t>
        <a:bodyPr/>
        <a:lstStyle/>
        <a:p>
          <a:pPr>
            <a:lnSpc>
              <a:spcPct val="100000"/>
            </a:lnSpc>
            <a:defRPr b="1"/>
          </a:pPr>
          <a:r>
            <a:rPr lang="en-US"/>
            <a:t>Customer Insight Importance</a:t>
          </a:r>
        </a:p>
      </dgm:t>
    </dgm:pt>
    <dgm:pt modelId="{64BA266C-8DA0-4AED-B78B-FC8985A9E82C}" type="parTrans" cxnId="{2465B7D4-2B1F-4B7D-AA29-1A2990ADDF1E}">
      <dgm:prSet/>
      <dgm:spPr/>
      <dgm:t>
        <a:bodyPr/>
        <a:lstStyle/>
        <a:p>
          <a:endParaRPr lang="en-US"/>
        </a:p>
      </dgm:t>
    </dgm:pt>
    <dgm:pt modelId="{E1B373F1-92B4-4F4B-831F-C2221AC0E142}" type="sibTrans" cxnId="{2465B7D4-2B1F-4B7D-AA29-1A2990ADDF1E}">
      <dgm:prSet/>
      <dgm:spPr/>
      <dgm:t>
        <a:bodyPr/>
        <a:lstStyle/>
        <a:p>
          <a:pPr>
            <a:lnSpc>
              <a:spcPct val="100000"/>
            </a:lnSpc>
            <a:defRPr b="1"/>
          </a:pPr>
          <a:endParaRPr lang="en-US"/>
        </a:p>
      </dgm:t>
    </dgm:pt>
    <dgm:pt modelId="{52E239A2-BF08-4901-98CB-2E3BA7B0640A}">
      <dgm:prSet/>
      <dgm:spPr/>
      <dgm:t>
        <a:bodyPr/>
        <a:lstStyle/>
        <a:p>
          <a:pPr>
            <a:lnSpc>
              <a:spcPct val="100000"/>
            </a:lnSpc>
          </a:pPr>
          <a:r>
            <a:rPr lang="en-US"/>
            <a:t>Understanding customer needs is vital for developing effective and market-relevant solutions that solve real problems.</a:t>
          </a:r>
        </a:p>
      </dgm:t>
    </dgm:pt>
    <dgm:pt modelId="{A689F9CA-B44C-409F-85B3-E13FE0BB6B3F}" type="parTrans" cxnId="{E5F74CE9-A757-4483-BAF3-EE6A385C7754}">
      <dgm:prSet/>
      <dgm:spPr/>
      <dgm:t>
        <a:bodyPr/>
        <a:lstStyle/>
        <a:p>
          <a:endParaRPr lang="en-US"/>
        </a:p>
      </dgm:t>
    </dgm:pt>
    <dgm:pt modelId="{E8FC1C95-F82E-4705-AFFF-0BCA966C8042}" type="sibTrans" cxnId="{E5F74CE9-A757-4483-BAF3-EE6A385C7754}">
      <dgm:prSet/>
      <dgm:spPr/>
      <dgm:t>
        <a:bodyPr/>
        <a:lstStyle/>
        <a:p>
          <a:endParaRPr lang="en-US"/>
        </a:p>
      </dgm:t>
    </dgm:pt>
    <dgm:pt modelId="{8B7FF580-35CB-4D19-9178-FEAAFC974F2D}">
      <dgm:prSet/>
      <dgm:spPr/>
      <dgm:t>
        <a:bodyPr/>
        <a:lstStyle/>
        <a:p>
          <a:pPr>
            <a:lnSpc>
              <a:spcPct val="100000"/>
            </a:lnSpc>
            <a:defRPr b="1"/>
          </a:pPr>
          <a:r>
            <a:rPr lang="en-US"/>
            <a:t>Investor Confidence</a:t>
          </a:r>
        </a:p>
      </dgm:t>
    </dgm:pt>
    <dgm:pt modelId="{491995D4-746A-4818-84DE-2056C7BAC16D}" type="parTrans" cxnId="{D261BC8E-9F00-4860-94B3-94A86073C438}">
      <dgm:prSet/>
      <dgm:spPr/>
      <dgm:t>
        <a:bodyPr/>
        <a:lstStyle/>
        <a:p>
          <a:endParaRPr lang="en-US"/>
        </a:p>
      </dgm:t>
    </dgm:pt>
    <dgm:pt modelId="{D2A79931-F465-4F83-A68F-BB97881DB0A7}" type="sibTrans" cxnId="{D261BC8E-9F00-4860-94B3-94A86073C438}">
      <dgm:prSet/>
      <dgm:spPr/>
      <dgm:t>
        <a:bodyPr/>
        <a:lstStyle/>
        <a:p>
          <a:pPr>
            <a:lnSpc>
              <a:spcPct val="100000"/>
            </a:lnSpc>
            <a:defRPr b="1"/>
          </a:pPr>
          <a:endParaRPr lang="en-US"/>
        </a:p>
      </dgm:t>
    </dgm:pt>
    <dgm:pt modelId="{EC9D84A0-964D-4A90-81D0-9FD596222145}">
      <dgm:prSet/>
      <dgm:spPr/>
      <dgm:t>
        <a:bodyPr/>
        <a:lstStyle/>
        <a:p>
          <a:pPr>
            <a:lnSpc>
              <a:spcPct val="100000"/>
            </a:lnSpc>
          </a:pPr>
          <a:r>
            <a:rPr lang="en-US"/>
            <a:t>Validated problems and solutions increase investor trust and support for startup ventures.</a:t>
          </a:r>
        </a:p>
      </dgm:t>
    </dgm:pt>
    <dgm:pt modelId="{112C9ACF-19D0-4328-81F5-9325B5D5543C}" type="parTrans" cxnId="{003BCBF3-C41B-4F99-B0DD-56FABFC9A3D0}">
      <dgm:prSet/>
      <dgm:spPr/>
      <dgm:t>
        <a:bodyPr/>
        <a:lstStyle/>
        <a:p>
          <a:endParaRPr lang="en-US"/>
        </a:p>
      </dgm:t>
    </dgm:pt>
    <dgm:pt modelId="{69EEBF8F-8F7D-40F1-9B23-01892330C46F}" type="sibTrans" cxnId="{003BCBF3-C41B-4F99-B0DD-56FABFC9A3D0}">
      <dgm:prSet/>
      <dgm:spPr/>
      <dgm:t>
        <a:bodyPr/>
        <a:lstStyle/>
        <a:p>
          <a:endParaRPr lang="en-US"/>
        </a:p>
      </dgm:t>
    </dgm:pt>
    <dgm:pt modelId="{8674DD69-702F-46F3-A534-BE32538C98FF}">
      <dgm:prSet/>
      <dgm:spPr/>
      <dgm:t>
        <a:bodyPr/>
        <a:lstStyle/>
        <a:p>
          <a:pPr>
            <a:lnSpc>
              <a:spcPct val="100000"/>
            </a:lnSpc>
            <a:defRPr b="1"/>
          </a:pPr>
          <a:r>
            <a:rPr lang="en-US"/>
            <a:t>Enhanced Success Chances</a:t>
          </a:r>
        </a:p>
      </dgm:t>
    </dgm:pt>
    <dgm:pt modelId="{53FA78A1-A0D1-4B6F-ADED-A549FDFCE24A}" type="parTrans" cxnId="{0A0C5053-8C8A-4E2A-A08F-2DDF1043F3EB}">
      <dgm:prSet/>
      <dgm:spPr/>
      <dgm:t>
        <a:bodyPr/>
        <a:lstStyle/>
        <a:p>
          <a:endParaRPr lang="en-US"/>
        </a:p>
      </dgm:t>
    </dgm:pt>
    <dgm:pt modelId="{499117A7-15DA-4540-915A-3F3039046FAC}" type="sibTrans" cxnId="{0A0C5053-8C8A-4E2A-A08F-2DDF1043F3EB}">
      <dgm:prSet/>
      <dgm:spPr/>
      <dgm:t>
        <a:bodyPr/>
        <a:lstStyle/>
        <a:p>
          <a:endParaRPr lang="en-US"/>
        </a:p>
      </dgm:t>
    </dgm:pt>
    <dgm:pt modelId="{EC989726-AEFD-49C4-9439-1178E0B99109}">
      <dgm:prSet/>
      <dgm:spPr/>
      <dgm:t>
        <a:bodyPr/>
        <a:lstStyle/>
        <a:p>
          <a:pPr>
            <a:lnSpc>
              <a:spcPct val="100000"/>
            </a:lnSpc>
          </a:pPr>
          <a:r>
            <a:rPr lang="en-US"/>
            <a:t>Comprehensive discovery and validation processes significantly boost startup success rates and market acceptance.</a:t>
          </a:r>
        </a:p>
      </dgm:t>
    </dgm:pt>
    <dgm:pt modelId="{CF5C8C5A-6B8F-4767-82DC-0E035DA3E649}" type="parTrans" cxnId="{3C4BA881-8361-49D0-8830-6C19F68FB568}">
      <dgm:prSet/>
      <dgm:spPr/>
      <dgm:t>
        <a:bodyPr/>
        <a:lstStyle/>
        <a:p>
          <a:endParaRPr lang="en-US"/>
        </a:p>
      </dgm:t>
    </dgm:pt>
    <dgm:pt modelId="{9B9B7D56-D3BC-4CF0-A286-8BF586456280}" type="sibTrans" cxnId="{3C4BA881-8361-49D0-8830-6C19F68FB568}">
      <dgm:prSet/>
      <dgm:spPr/>
      <dgm:t>
        <a:bodyPr/>
        <a:lstStyle/>
        <a:p>
          <a:endParaRPr lang="en-US"/>
        </a:p>
      </dgm:t>
    </dgm:pt>
    <dgm:pt modelId="{30A8D2BC-B556-40E5-8187-5A4FD23C7F74}" type="pres">
      <dgm:prSet presAssocID="{01409C65-3361-4212-BBA3-9977847FD9BB}" presName="Name0" presStyleCnt="0">
        <dgm:presLayoutVars>
          <dgm:dir/>
          <dgm:resizeHandles val="exact"/>
        </dgm:presLayoutVars>
      </dgm:prSet>
      <dgm:spPr/>
    </dgm:pt>
    <dgm:pt modelId="{BD9F49F4-90B8-4E32-85E1-5ADF0D7918DC}" type="pres">
      <dgm:prSet presAssocID="{322ECF1D-44FD-423C-8525-264FE360EB7B}" presName="compNode" presStyleCnt="0"/>
      <dgm:spPr/>
    </dgm:pt>
    <dgm:pt modelId="{F28523CC-0B87-495A-A166-C35445A0AE50}" type="pres">
      <dgm:prSet presAssocID="{322ECF1D-44FD-423C-8525-264FE360EB7B}" presName="pictRect" presStyleLbl="revTx" presStyleIdx="0" presStyleCnt="6">
        <dgm:presLayoutVars>
          <dgm:chMax val="0"/>
          <dgm:bulletEnabled/>
        </dgm:presLayoutVars>
      </dgm:prSet>
      <dgm:spPr/>
    </dgm:pt>
    <dgm:pt modelId="{08BC009B-1DD9-45F2-8C4B-57A1CE1150C7}" type="pres">
      <dgm:prSet presAssocID="{322ECF1D-44FD-423C-8525-264FE360EB7B}" presName="textRect" presStyleLbl="revTx" presStyleIdx="1" presStyleCnt="6">
        <dgm:presLayoutVars>
          <dgm:bulletEnabled/>
        </dgm:presLayoutVars>
      </dgm:prSet>
      <dgm:spPr/>
    </dgm:pt>
    <dgm:pt modelId="{C9E05C44-AA62-4232-8397-402BFE0DF905}" type="pres">
      <dgm:prSet presAssocID="{E1B373F1-92B4-4F4B-831F-C2221AC0E142}" presName="sibTrans" presStyleLbl="sibTrans2D1" presStyleIdx="0" presStyleCnt="0"/>
      <dgm:spPr/>
    </dgm:pt>
    <dgm:pt modelId="{6FBE7DB2-77EE-4B8B-B93D-84104CC34DEF}" type="pres">
      <dgm:prSet presAssocID="{8B7FF580-35CB-4D19-9178-FEAAFC974F2D}" presName="compNode" presStyleCnt="0"/>
      <dgm:spPr/>
    </dgm:pt>
    <dgm:pt modelId="{3F2E02F3-D201-4137-8617-371EE2B1D4C4}" type="pres">
      <dgm:prSet presAssocID="{8B7FF580-35CB-4D19-9178-FEAAFC974F2D}" presName="pictRect" presStyleLbl="revTx" presStyleIdx="2" presStyleCnt="6">
        <dgm:presLayoutVars>
          <dgm:chMax val="0"/>
          <dgm:bulletEnabled/>
        </dgm:presLayoutVars>
      </dgm:prSet>
      <dgm:spPr/>
    </dgm:pt>
    <dgm:pt modelId="{37383504-AD84-46E6-BA48-71BBBE93953B}" type="pres">
      <dgm:prSet presAssocID="{8B7FF580-35CB-4D19-9178-FEAAFC974F2D}" presName="textRect" presStyleLbl="revTx" presStyleIdx="3" presStyleCnt="6">
        <dgm:presLayoutVars>
          <dgm:bulletEnabled/>
        </dgm:presLayoutVars>
      </dgm:prSet>
      <dgm:spPr/>
    </dgm:pt>
    <dgm:pt modelId="{61E427A1-D08C-4013-8AFC-BE0361E8B851}" type="pres">
      <dgm:prSet presAssocID="{D2A79931-F465-4F83-A68F-BB97881DB0A7}" presName="sibTrans" presStyleLbl="sibTrans2D1" presStyleIdx="0" presStyleCnt="0"/>
      <dgm:spPr/>
    </dgm:pt>
    <dgm:pt modelId="{54CA542B-9FE7-419C-8AF1-11DA3BF5A663}" type="pres">
      <dgm:prSet presAssocID="{8674DD69-702F-46F3-A534-BE32538C98FF}" presName="compNode" presStyleCnt="0"/>
      <dgm:spPr/>
    </dgm:pt>
    <dgm:pt modelId="{0619F845-6E97-478E-987B-3789B6CFB172}" type="pres">
      <dgm:prSet presAssocID="{8674DD69-702F-46F3-A534-BE32538C98FF}" presName="pictRect" presStyleLbl="revTx" presStyleIdx="4" presStyleCnt="6">
        <dgm:presLayoutVars>
          <dgm:chMax val="0"/>
          <dgm:bulletEnabled/>
        </dgm:presLayoutVars>
      </dgm:prSet>
      <dgm:spPr/>
    </dgm:pt>
    <dgm:pt modelId="{E9816DBF-CCFE-4230-A500-5C82FCF1E6EF}" type="pres">
      <dgm:prSet presAssocID="{8674DD69-702F-46F3-A534-BE32538C98FF}" presName="textRect" presStyleLbl="revTx" presStyleIdx="5" presStyleCnt="6">
        <dgm:presLayoutVars>
          <dgm:bulletEnabled/>
        </dgm:presLayoutVars>
      </dgm:prSet>
      <dgm:spPr/>
    </dgm:pt>
  </dgm:ptLst>
  <dgm:cxnLst>
    <dgm:cxn modelId="{91B07713-CB62-47AF-A2B2-9181ED64CE09}" type="presOf" srcId="{52E239A2-BF08-4901-98CB-2E3BA7B0640A}" destId="{08BC009B-1DD9-45F2-8C4B-57A1CE1150C7}" srcOrd="0" destOrd="0" presId="urn:microsoft.com/office/officeart/2024/3/layout/hArchList1"/>
    <dgm:cxn modelId="{9DE60819-8D20-4ACB-A453-6794D0499B45}" type="presOf" srcId="{E1B373F1-92B4-4F4B-831F-C2221AC0E142}" destId="{C9E05C44-AA62-4232-8397-402BFE0DF905}" srcOrd="0" destOrd="0" presId="urn:microsoft.com/office/officeart/2024/3/layout/hArchList1"/>
    <dgm:cxn modelId="{F22C4B20-DA68-4CAF-948E-922A689410A5}" type="presOf" srcId="{D2A79931-F465-4F83-A68F-BB97881DB0A7}" destId="{61E427A1-D08C-4013-8AFC-BE0361E8B851}" srcOrd="0" destOrd="0" presId="urn:microsoft.com/office/officeart/2024/3/layout/hArchList1"/>
    <dgm:cxn modelId="{72DB8D2B-FC2D-48D6-8FCF-5748729DAE68}" type="presOf" srcId="{EC989726-AEFD-49C4-9439-1178E0B99109}" destId="{E9816DBF-CCFE-4230-A500-5C82FCF1E6EF}" srcOrd="0" destOrd="0" presId="urn:microsoft.com/office/officeart/2024/3/layout/hArchList1"/>
    <dgm:cxn modelId="{6B1DCC4D-99E4-4320-B33A-B79E682EAC38}" type="presOf" srcId="{EC9D84A0-964D-4A90-81D0-9FD596222145}" destId="{37383504-AD84-46E6-BA48-71BBBE93953B}" srcOrd="0" destOrd="0" presId="urn:microsoft.com/office/officeart/2024/3/layout/hArchList1"/>
    <dgm:cxn modelId="{7906B54E-C3F1-47FE-B3FB-E84D68D72F95}" type="presOf" srcId="{322ECF1D-44FD-423C-8525-264FE360EB7B}" destId="{F28523CC-0B87-495A-A166-C35445A0AE50}" srcOrd="0" destOrd="0" presId="urn:microsoft.com/office/officeart/2024/3/layout/hArchList1"/>
    <dgm:cxn modelId="{0A0C5053-8C8A-4E2A-A08F-2DDF1043F3EB}" srcId="{01409C65-3361-4212-BBA3-9977847FD9BB}" destId="{8674DD69-702F-46F3-A534-BE32538C98FF}" srcOrd="2" destOrd="0" parTransId="{53FA78A1-A0D1-4B6F-ADED-A549FDFCE24A}" sibTransId="{499117A7-15DA-4540-915A-3F3039046FAC}"/>
    <dgm:cxn modelId="{3C4BA881-8361-49D0-8830-6C19F68FB568}" srcId="{8674DD69-702F-46F3-A534-BE32538C98FF}" destId="{EC989726-AEFD-49C4-9439-1178E0B99109}" srcOrd="0" destOrd="0" parTransId="{CF5C8C5A-6B8F-4767-82DC-0E035DA3E649}" sibTransId="{9B9B7D56-D3BC-4CF0-A286-8BF586456280}"/>
    <dgm:cxn modelId="{D261BC8E-9F00-4860-94B3-94A86073C438}" srcId="{01409C65-3361-4212-BBA3-9977847FD9BB}" destId="{8B7FF580-35CB-4D19-9178-FEAAFC974F2D}" srcOrd="1" destOrd="0" parTransId="{491995D4-746A-4818-84DE-2056C7BAC16D}" sibTransId="{D2A79931-F465-4F83-A68F-BB97881DB0A7}"/>
    <dgm:cxn modelId="{869F8190-2B53-49C6-AEE8-8E70DD67D45D}" type="presOf" srcId="{01409C65-3361-4212-BBA3-9977847FD9BB}" destId="{30A8D2BC-B556-40E5-8187-5A4FD23C7F74}" srcOrd="0" destOrd="0" presId="urn:microsoft.com/office/officeart/2024/3/layout/hArchList1"/>
    <dgm:cxn modelId="{2465B7D4-2B1F-4B7D-AA29-1A2990ADDF1E}" srcId="{01409C65-3361-4212-BBA3-9977847FD9BB}" destId="{322ECF1D-44FD-423C-8525-264FE360EB7B}" srcOrd="0" destOrd="0" parTransId="{64BA266C-8DA0-4AED-B78B-FC8985A9E82C}" sibTransId="{E1B373F1-92B4-4F4B-831F-C2221AC0E142}"/>
    <dgm:cxn modelId="{A5C4D3E1-3E28-4DC5-9B1F-A9ED47DB8BF6}" type="presOf" srcId="{8674DD69-702F-46F3-A534-BE32538C98FF}" destId="{0619F845-6E97-478E-987B-3789B6CFB172}" srcOrd="0" destOrd="0" presId="urn:microsoft.com/office/officeart/2024/3/layout/hArchList1"/>
    <dgm:cxn modelId="{E5F74CE9-A757-4483-BAF3-EE6A385C7754}" srcId="{322ECF1D-44FD-423C-8525-264FE360EB7B}" destId="{52E239A2-BF08-4901-98CB-2E3BA7B0640A}" srcOrd="0" destOrd="0" parTransId="{A689F9CA-B44C-409F-85B3-E13FE0BB6B3F}" sibTransId="{E8FC1C95-F82E-4705-AFFF-0BCA966C8042}"/>
    <dgm:cxn modelId="{7F8DC5EA-3143-43D3-AB1F-F3B0B9CCF768}" type="presOf" srcId="{8B7FF580-35CB-4D19-9178-FEAAFC974F2D}" destId="{3F2E02F3-D201-4137-8617-371EE2B1D4C4}" srcOrd="0" destOrd="0" presId="urn:microsoft.com/office/officeart/2024/3/layout/hArchList1"/>
    <dgm:cxn modelId="{003BCBF3-C41B-4F99-B0DD-56FABFC9A3D0}" srcId="{8B7FF580-35CB-4D19-9178-FEAAFC974F2D}" destId="{EC9D84A0-964D-4A90-81D0-9FD596222145}" srcOrd="0" destOrd="0" parTransId="{112C9ACF-19D0-4328-81F5-9325B5D5543C}" sibTransId="{69EEBF8F-8F7D-40F1-9B23-01892330C46F}"/>
    <dgm:cxn modelId="{ED48240D-F8FE-470D-AB44-9EC1D0DE0536}" type="presParOf" srcId="{30A8D2BC-B556-40E5-8187-5A4FD23C7F74}" destId="{BD9F49F4-90B8-4E32-85E1-5ADF0D7918DC}" srcOrd="0" destOrd="0" presId="urn:microsoft.com/office/officeart/2024/3/layout/hArchList1"/>
    <dgm:cxn modelId="{150289DC-BD5A-4265-B9B1-8FCADEF1BBF4}" type="presParOf" srcId="{BD9F49F4-90B8-4E32-85E1-5ADF0D7918DC}" destId="{F28523CC-0B87-495A-A166-C35445A0AE50}" srcOrd="0" destOrd="0" presId="urn:microsoft.com/office/officeart/2024/3/layout/hArchList1"/>
    <dgm:cxn modelId="{41E572F1-60F5-467D-88E9-72CE5B43A334}" type="presParOf" srcId="{BD9F49F4-90B8-4E32-85E1-5ADF0D7918DC}" destId="{08BC009B-1DD9-45F2-8C4B-57A1CE1150C7}" srcOrd="1" destOrd="0" presId="urn:microsoft.com/office/officeart/2024/3/layout/hArchList1"/>
    <dgm:cxn modelId="{85CCD9EB-485F-4901-BCFE-5F6EC99C346E}" type="presParOf" srcId="{30A8D2BC-B556-40E5-8187-5A4FD23C7F74}" destId="{C9E05C44-AA62-4232-8397-402BFE0DF905}" srcOrd="1" destOrd="0" presId="urn:microsoft.com/office/officeart/2024/3/layout/hArchList1"/>
    <dgm:cxn modelId="{F8044180-A7C0-4915-8FB4-8E8733937734}" type="presParOf" srcId="{30A8D2BC-B556-40E5-8187-5A4FD23C7F74}" destId="{6FBE7DB2-77EE-4B8B-B93D-84104CC34DEF}" srcOrd="2" destOrd="0" presId="urn:microsoft.com/office/officeart/2024/3/layout/hArchList1"/>
    <dgm:cxn modelId="{1B54270A-50B0-4D74-A145-CBD35420B13D}" type="presParOf" srcId="{6FBE7DB2-77EE-4B8B-B93D-84104CC34DEF}" destId="{3F2E02F3-D201-4137-8617-371EE2B1D4C4}" srcOrd="0" destOrd="0" presId="urn:microsoft.com/office/officeart/2024/3/layout/hArchList1"/>
    <dgm:cxn modelId="{35B32E71-B8B4-4CC0-9FD5-21E0FFD8DBD3}" type="presParOf" srcId="{6FBE7DB2-77EE-4B8B-B93D-84104CC34DEF}" destId="{37383504-AD84-46E6-BA48-71BBBE93953B}" srcOrd="1" destOrd="0" presId="urn:microsoft.com/office/officeart/2024/3/layout/hArchList1"/>
    <dgm:cxn modelId="{DDF6E0C0-BDCF-4022-B3B3-0A7A5570670E}" type="presParOf" srcId="{30A8D2BC-B556-40E5-8187-5A4FD23C7F74}" destId="{61E427A1-D08C-4013-8AFC-BE0361E8B851}" srcOrd="3" destOrd="0" presId="urn:microsoft.com/office/officeart/2024/3/layout/hArchList1"/>
    <dgm:cxn modelId="{322B20A1-1F01-4E64-B625-F75D54FBC75F}" type="presParOf" srcId="{30A8D2BC-B556-40E5-8187-5A4FD23C7F74}" destId="{54CA542B-9FE7-419C-8AF1-11DA3BF5A663}" srcOrd="4" destOrd="0" presId="urn:microsoft.com/office/officeart/2024/3/layout/hArchList1"/>
    <dgm:cxn modelId="{4E5027C9-C03D-4BA1-8AA6-D45CD381BD52}" type="presParOf" srcId="{54CA542B-9FE7-419C-8AF1-11DA3BF5A663}" destId="{0619F845-6E97-478E-987B-3789B6CFB172}" srcOrd="0" destOrd="0" presId="urn:microsoft.com/office/officeart/2024/3/layout/hArchList1"/>
    <dgm:cxn modelId="{452BD49A-EE52-4A29-AFEA-A918D8F822D3}" type="presParOf" srcId="{54CA542B-9FE7-419C-8AF1-11DA3BF5A663}" destId="{E9816DBF-CCFE-4230-A500-5C82FCF1E6EF}"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523CC-0B87-495A-A166-C35445A0AE50}">
      <dsp:nvSpPr>
        <dsp:cNvPr id="0" name=""/>
        <dsp:cNvSpPr/>
      </dsp:nvSpPr>
      <dsp:spPr>
        <a:xfrm>
          <a:off x="0"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Customer Insight Importance</a:t>
          </a:r>
        </a:p>
      </dsp:txBody>
      <dsp:txXfrm>
        <a:off x="0" y="0"/>
        <a:ext cx="2303145" cy="624349"/>
      </dsp:txXfrm>
    </dsp:sp>
    <dsp:sp modelId="{08BC009B-1DD9-45F2-8C4B-57A1CE1150C7}">
      <dsp:nvSpPr>
        <dsp:cNvPr id="0" name=""/>
        <dsp:cNvSpPr/>
      </dsp:nvSpPr>
      <dsp:spPr>
        <a:xfrm>
          <a:off x="0"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Understanding customer needs is vital for developing effective and market-relevant solutions that solve real problems.</a:t>
          </a:r>
        </a:p>
      </dsp:txBody>
      <dsp:txXfrm>
        <a:off x="0" y="624349"/>
        <a:ext cx="2303145" cy="1606786"/>
      </dsp:txXfrm>
    </dsp:sp>
    <dsp:sp modelId="{3F2E02F3-D201-4137-8617-371EE2B1D4C4}">
      <dsp:nvSpPr>
        <dsp:cNvPr id="0" name=""/>
        <dsp:cNvSpPr/>
      </dsp:nvSpPr>
      <dsp:spPr>
        <a:xfrm>
          <a:off x="253345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Investor Confidence</a:t>
          </a:r>
        </a:p>
      </dsp:txBody>
      <dsp:txXfrm>
        <a:off x="2533459" y="0"/>
        <a:ext cx="2303145" cy="624349"/>
      </dsp:txXfrm>
    </dsp:sp>
    <dsp:sp modelId="{37383504-AD84-46E6-BA48-71BBBE93953B}">
      <dsp:nvSpPr>
        <dsp:cNvPr id="0" name=""/>
        <dsp:cNvSpPr/>
      </dsp:nvSpPr>
      <dsp:spPr>
        <a:xfrm>
          <a:off x="253345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Validated problems and solutions increase investor trust and support for startup ventures.</a:t>
          </a:r>
        </a:p>
      </dsp:txBody>
      <dsp:txXfrm>
        <a:off x="2533459" y="624349"/>
        <a:ext cx="2303145" cy="1606786"/>
      </dsp:txXfrm>
    </dsp:sp>
    <dsp:sp modelId="{0619F845-6E97-478E-987B-3789B6CFB172}">
      <dsp:nvSpPr>
        <dsp:cNvPr id="0" name=""/>
        <dsp:cNvSpPr/>
      </dsp:nvSpPr>
      <dsp:spPr>
        <a:xfrm>
          <a:off x="506691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Enhanced Success Chances</a:t>
          </a:r>
        </a:p>
      </dsp:txBody>
      <dsp:txXfrm>
        <a:off x="5066919" y="0"/>
        <a:ext cx="2303145" cy="624349"/>
      </dsp:txXfrm>
    </dsp:sp>
    <dsp:sp modelId="{E9816DBF-CCFE-4230-A500-5C82FCF1E6EF}">
      <dsp:nvSpPr>
        <dsp:cNvPr id="0" name=""/>
        <dsp:cNvSpPr/>
      </dsp:nvSpPr>
      <dsp:spPr>
        <a:xfrm>
          <a:off x="506691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Comprehensive discovery and validation processes significantly boost startup success rates and market acceptance.</a:t>
          </a:r>
        </a:p>
      </dsp:txBody>
      <dsp:txXfrm>
        <a:off x="5066919" y="624349"/>
        <a:ext cx="2303145" cy="1606786"/>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D9C89-AFFF-47E4-B2E0-2E64EF3CF94D}" type="datetimeFigureOut">
              <a:t>01/02/2026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3910F-F865-4EBE-93B1-1E75BF6DCDEE}" type="slidenum">
              <a:t>‹#›</a:t>
            </a:fld>
            <a:endParaRPr lang="en-GB"/>
          </a:p>
        </p:txBody>
      </p:sp>
    </p:spTree>
    <p:extLst>
      <p:ext uri="{BB962C8B-B14F-4D97-AF65-F5344CB8AC3E}">
        <p14:creationId xmlns:p14="http://schemas.microsoft.com/office/powerpoint/2010/main" val="1607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AI-generated content may be incorrect.
---
This presentation provides a comprehensive guide to customer discovery and problem validation, essential steps for startup success. Designed for bachelor-level students, it covers key concepts, practical techniques, and best practices to help you validate your startup ideas effectively.
</a:t>
            </a:r>
          </a:p>
        </p:txBody>
      </p:sp>
      <p:sp>
        <p:nvSpPr>
          <p:cNvPr id="4" name="Slide Number Placeholder 3"/>
          <p:cNvSpPr>
            <a:spLocks noGrp="1"/>
          </p:cNvSpPr>
          <p:nvPr>
            <p:ph type="sldNum" sz="quarter" idx="5"/>
          </p:nvPr>
        </p:nvSpPr>
        <p:spPr/>
        <p:txBody>
          <a:bodyPr/>
          <a:lstStyle/>
          <a:p>
            <a:fld id="{0B836B4E-8592-4A13-A817-CB0D213DD20B}" type="slidenum">
              <a:t>1</a:t>
            </a:fld>
            <a:endParaRPr lang="en-GB"/>
          </a:p>
        </p:txBody>
      </p:sp>
    </p:spTree>
    <p:extLst>
      <p:ext uri="{BB962C8B-B14F-4D97-AF65-F5344CB8AC3E}">
        <p14:creationId xmlns:p14="http://schemas.microsoft.com/office/powerpoint/2010/main" val="3563937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Relying solely on assumptions can lead to product failures, wasted resources, and missed market opportunities, highlighting the need for rigorous validation.
Image source: AI-generated
</a:t>
            </a:r>
          </a:p>
        </p:txBody>
      </p:sp>
      <p:sp>
        <p:nvSpPr>
          <p:cNvPr id="4" name="Slide Number Placeholder 3"/>
          <p:cNvSpPr>
            <a:spLocks noGrp="1"/>
          </p:cNvSpPr>
          <p:nvPr>
            <p:ph type="sldNum" sz="quarter" idx="5"/>
          </p:nvPr>
        </p:nvSpPr>
        <p:spPr/>
        <p:txBody>
          <a:bodyPr/>
          <a:lstStyle/>
          <a:p>
            <a:fld id="{0B836B4E-8592-4A13-A817-CB0D213DD20B}" type="slidenum">
              <a:t>10</a:t>
            </a:fld>
            <a:endParaRPr lang="en-GB"/>
          </a:p>
        </p:txBody>
      </p:sp>
    </p:spTree>
    <p:extLst>
      <p:ext uri="{BB962C8B-B14F-4D97-AF65-F5344CB8AC3E}">
        <p14:creationId xmlns:p14="http://schemas.microsoft.com/office/powerpoint/2010/main" val="3909883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Validation confirms whether your startup ideas solve real problems for customers. This section clarifies what validation entails and its significance in the startup process.</a:t>
            </a:r>
          </a:p>
        </p:txBody>
      </p:sp>
      <p:sp>
        <p:nvSpPr>
          <p:cNvPr id="4" name="Slide Number Placeholder 3"/>
          <p:cNvSpPr>
            <a:spLocks noGrp="1"/>
          </p:cNvSpPr>
          <p:nvPr>
            <p:ph type="sldNum" sz="quarter" idx="5"/>
          </p:nvPr>
        </p:nvSpPr>
        <p:spPr/>
        <p:txBody>
          <a:bodyPr/>
          <a:lstStyle/>
          <a:p>
            <a:fld id="{0B836B4E-8592-4A13-A817-CB0D213DD20B}" type="slidenum">
              <a:t>11</a:t>
            </a:fld>
            <a:endParaRPr lang="en-GB"/>
          </a:p>
        </p:txBody>
      </p:sp>
    </p:spTree>
    <p:extLst>
      <p:ext uri="{BB962C8B-B14F-4D97-AF65-F5344CB8AC3E}">
        <p14:creationId xmlns:p14="http://schemas.microsoft.com/office/powerpoint/2010/main" val="2270940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Validation is the process of testing hypotheses against real-world data to ensure your solution addresses genuine customer needs.
Image source: AI-generated
</a:t>
            </a:r>
          </a:p>
        </p:txBody>
      </p:sp>
      <p:sp>
        <p:nvSpPr>
          <p:cNvPr id="4" name="Slide Number Placeholder 3"/>
          <p:cNvSpPr>
            <a:spLocks noGrp="1"/>
          </p:cNvSpPr>
          <p:nvPr>
            <p:ph type="sldNum" sz="quarter" idx="5"/>
          </p:nvPr>
        </p:nvSpPr>
        <p:spPr/>
        <p:txBody>
          <a:bodyPr/>
          <a:lstStyle/>
          <a:p>
            <a:fld id="{0B836B4E-8592-4A13-A817-CB0D213DD20B}" type="slidenum">
              <a:t>12</a:t>
            </a:fld>
            <a:endParaRPr lang="en-GB"/>
          </a:p>
        </p:txBody>
      </p:sp>
    </p:spTree>
    <p:extLst>
      <p:ext uri="{BB962C8B-B14F-4D97-AF65-F5344CB8AC3E}">
        <p14:creationId xmlns:p14="http://schemas.microsoft.com/office/powerpoint/2010/main" val="140498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In startups, validation helps refine the product, understand customer behaviour, and reduce risks before significant investment and scaling.
Image source: AI-generated
</a:t>
            </a:r>
          </a:p>
        </p:txBody>
      </p:sp>
      <p:sp>
        <p:nvSpPr>
          <p:cNvPr id="4" name="Slide Number Placeholder 3"/>
          <p:cNvSpPr>
            <a:spLocks noGrp="1"/>
          </p:cNvSpPr>
          <p:nvPr>
            <p:ph type="sldNum" sz="quarter" idx="5"/>
          </p:nvPr>
        </p:nvSpPr>
        <p:spPr/>
        <p:txBody>
          <a:bodyPr/>
          <a:lstStyle/>
          <a:p>
            <a:fld id="{0B836B4E-8592-4A13-A817-CB0D213DD20B}" type="slidenum">
              <a:t>13</a:t>
            </a:fld>
            <a:endParaRPr lang="en-GB"/>
          </a:p>
        </p:txBody>
      </p:sp>
    </p:spTree>
    <p:extLst>
      <p:ext uri="{BB962C8B-B14F-4D97-AF65-F5344CB8AC3E}">
        <p14:creationId xmlns:p14="http://schemas.microsoft.com/office/powerpoint/2010/main" val="245044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Effective validation improves decision-making, increases investor confidence, and enhances the likelihood of startup success by aligning offerings with market demand.
Image source: AI-generated
</a:t>
            </a:r>
          </a:p>
        </p:txBody>
      </p:sp>
      <p:sp>
        <p:nvSpPr>
          <p:cNvPr id="4" name="Slide Number Placeholder 3"/>
          <p:cNvSpPr>
            <a:spLocks noGrp="1"/>
          </p:cNvSpPr>
          <p:nvPr>
            <p:ph type="sldNum" sz="quarter" idx="5"/>
          </p:nvPr>
        </p:nvSpPr>
        <p:spPr/>
        <p:txBody>
          <a:bodyPr/>
          <a:lstStyle/>
          <a:p>
            <a:fld id="{0B836B4E-8592-4A13-A817-CB0D213DD20B}" type="slidenum">
              <a:t>14</a:t>
            </a:fld>
            <a:endParaRPr lang="en-GB"/>
          </a:p>
        </p:txBody>
      </p:sp>
    </p:spTree>
    <p:extLst>
      <p:ext uri="{BB962C8B-B14F-4D97-AF65-F5344CB8AC3E}">
        <p14:creationId xmlns:p14="http://schemas.microsoft.com/office/powerpoint/2010/main" val="4020140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Validation can be qualitative or quantitative. This section outlines these approaches and how to select the appropriate method for your startup.</a:t>
            </a:r>
          </a:p>
        </p:txBody>
      </p:sp>
      <p:sp>
        <p:nvSpPr>
          <p:cNvPr id="4" name="Slide Number Placeholder 3"/>
          <p:cNvSpPr>
            <a:spLocks noGrp="1"/>
          </p:cNvSpPr>
          <p:nvPr>
            <p:ph type="sldNum" sz="quarter" idx="5"/>
          </p:nvPr>
        </p:nvSpPr>
        <p:spPr/>
        <p:txBody>
          <a:bodyPr/>
          <a:lstStyle/>
          <a:p>
            <a:fld id="{0B836B4E-8592-4A13-A817-CB0D213DD20B}" type="slidenum">
              <a:t>15</a:t>
            </a:fld>
            <a:endParaRPr lang="en-GB"/>
          </a:p>
        </p:txBody>
      </p:sp>
    </p:spTree>
    <p:extLst>
      <p:ext uri="{BB962C8B-B14F-4D97-AF65-F5344CB8AC3E}">
        <p14:creationId xmlns:p14="http://schemas.microsoft.com/office/powerpoint/2010/main" val="2462166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Qualitative validation involves gathering detailed customer insights through interviews and observations to understand motivations and behaviours.
Image source: AI-generated
</a:t>
            </a:r>
          </a:p>
        </p:txBody>
      </p:sp>
      <p:sp>
        <p:nvSpPr>
          <p:cNvPr id="4" name="Slide Number Placeholder 3"/>
          <p:cNvSpPr>
            <a:spLocks noGrp="1"/>
          </p:cNvSpPr>
          <p:nvPr>
            <p:ph type="sldNum" sz="quarter" idx="5"/>
          </p:nvPr>
        </p:nvSpPr>
        <p:spPr/>
        <p:txBody>
          <a:bodyPr/>
          <a:lstStyle/>
          <a:p>
            <a:fld id="{0B836B4E-8592-4A13-A817-CB0D213DD20B}" type="slidenum">
              <a:t>16</a:t>
            </a:fld>
            <a:endParaRPr lang="en-GB"/>
          </a:p>
        </p:txBody>
      </p:sp>
    </p:spTree>
    <p:extLst>
      <p:ext uri="{BB962C8B-B14F-4D97-AF65-F5344CB8AC3E}">
        <p14:creationId xmlns:p14="http://schemas.microsoft.com/office/powerpoint/2010/main" val="898461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Quantitative validation uses numerical data, such as surveys and analytics, to measure customer preferences and behaviours at scale.
Image source: AI-generated
</a:t>
            </a:r>
          </a:p>
        </p:txBody>
      </p:sp>
      <p:sp>
        <p:nvSpPr>
          <p:cNvPr id="4" name="Slide Number Placeholder 3"/>
          <p:cNvSpPr>
            <a:spLocks noGrp="1"/>
          </p:cNvSpPr>
          <p:nvPr>
            <p:ph type="sldNum" sz="quarter" idx="5"/>
          </p:nvPr>
        </p:nvSpPr>
        <p:spPr/>
        <p:txBody>
          <a:bodyPr/>
          <a:lstStyle/>
          <a:p>
            <a:fld id="{0B836B4E-8592-4A13-A817-CB0D213DD20B}" type="slidenum">
              <a:t>17</a:t>
            </a:fld>
            <a:endParaRPr lang="en-GB"/>
          </a:p>
        </p:txBody>
      </p:sp>
    </p:spTree>
    <p:extLst>
      <p:ext uri="{BB962C8B-B14F-4D97-AF65-F5344CB8AC3E}">
        <p14:creationId xmlns:p14="http://schemas.microsoft.com/office/powerpoint/2010/main" val="2419919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Selecting between qualitative and quantitative methods depends on your startup stage, objectives, and the nature of the problem you are validating.
Image source: AI-generated
</a:t>
            </a:r>
          </a:p>
        </p:txBody>
      </p:sp>
      <p:sp>
        <p:nvSpPr>
          <p:cNvPr id="4" name="Slide Number Placeholder 3"/>
          <p:cNvSpPr>
            <a:spLocks noGrp="1"/>
          </p:cNvSpPr>
          <p:nvPr>
            <p:ph type="sldNum" sz="quarter" idx="5"/>
          </p:nvPr>
        </p:nvSpPr>
        <p:spPr/>
        <p:txBody>
          <a:bodyPr/>
          <a:lstStyle/>
          <a:p>
            <a:fld id="{0B836B4E-8592-4A13-A817-CB0D213DD20B}" type="slidenum">
              <a:t>18</a:t>
            </a:fld>
            <a:endParaRPr lang="en-GB"/>
          </a:p>
        </p:txBody>
      </p:sp>
    </p:spTree>
    <p:extLst>
      <p:ext uri="{BB962C8B-B14F-4D97-AF65-F5344CB8AC3E}">
        <p14:creationId xmlns:p14="http://schemas.microsoft.com/office/powerpoint/2010/main" val="297412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Proper preparation is key to successful interviews. This section covers setting objectives, researching your audience, and crafting interview guides.</a:t>
            </a:r>
          </a:p>
        </p:txBody>
      </p:sp>
      <p:sp>
        <p:nvSpPr>
          <p:cNvPr id="4" name="Slide Number Placeholder 3"/>
          <p:cNvSpPr>
            <a:spLocks noGrp="1"/>
          </p:cNvSpPr>
          <p:nvPr>
            <p:ph type="sldNum" sz="quarter" idx="5"/>
          </p:nvPr>
        </p:nvSpPr>
        <p:spPr/>
        <p:txBody>
          <a:bodyPr/>
          <a:lstStyle/>
          <a:p>
            <a:fld id="{0B836B4E-8592-4A13-A817-CB0D213DD20B}" type="slidenum">
              <a:t>19</a:t>
            </a:fld>
            <a:endParaRPr lang="en-GB"/>
          </a:p>
        </p:txBody>
      </p:sp>
    </p:spTree>
    <p:extLst>
      <p:ext uri="{BB962C8B-B14F-4D97-AF65-F5344CB8AC3E}">
        <p14:creationId xmlns:p14="http://schemas.microsoft.com/office/powerpoint/2010/main" val="273709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will explore the importance of customer discovery, distinguish assumptions from facts, understand validation purposes, review qualitative and quantitative validation methods, and learn how to prepare, conduct, and analyse customer interviews effectively.</a:t>
            </a:r>
          </a:p>
        </p:txBody>
      </p:sp>
      <p:sp>
        <p:nvSpPr>
          <p:cNvPr id="4" name="Slide Number Placeholder 3"/>
          <p:cNvSpPr>
            <a:spLocks noGrp="1"/>
          </p:cNvSpPr>
          <p:nvPr>
            <p:ph type="sldNum" sz="quarter" idx="5"/>
          </p:nvPr>
        </p:nvSpPr>
        <p:spPr/>
        <p:txBody>
          <a:bodyPr/>
          <a:lstStyle/>
          <a:p>
            <a:fld id="{0B836B4E-8592-4A13-A817-CB0D213DD20B}" type="slidenum">
              <a:t>2</a:t>
            </a:fld>
            <a:endParaRPr lang="en-GB"/>
          </a:p>
        </p:txBody>
      </p:sp>
    </p:spTree>
    <p:extLst>
      <p:ext uri="{BB962C8B-B14F-4D97-AF65-F5344CB8AC3E}">
        <p14:creationId xmlns:p14="http://schemas.microsoft.com/office/powerpoint/2010/main" val="3778734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Define what you want to learn from interviews to focus questions and ensure the data collected supports your validation goals.
Image source: AI-generated
</a:t>
            </a:r>
          </a:p>
        </p:txBody>
      </p:sp>
      <p:sp>
        <p:nvSpPr>
          <p:cNvPr id="4" name="Slide Number Placeholder 3"/>
          <p:cNvSpPr>
            <a:spLocks noGrp="1"/>
          </p:cNvSpPr>
          <p:nvPr>
            <p:ph type="sldNum" sz="quarter" idx="5"/>
          </p:nvPr>
        </p:nvSpPr>
        <p:spPr/>
        <p:txBody>
          <a:bodyPr/>
          <a:lstStyle/>
          <a:p>
            <a:fld id="{0B836B4E-8592-4A13-A817-CB0D213DD20B}" type="slidenum">
              <a:t>20</a:t>
            </a:fld>
            <a:endParaRPr lang="en-GB"/>
          </a:p>
        </p:txBody>
      </p:sp>
    </p:spTree>
    <p:extLst>
      <p:ext uri="{BB962C8B-B14F-4D97-AF65-F5344CB8AC3E}">
        <p14:creationId xmlns:p14="http://schemas.microsoft.com/office/powerpoint/2010/main" val="2716708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Understanding your audience helps tailor interviews to their context and increases the relevance and quality of feedback.
Image source: AI-generated
</a:t>
            </a:r>
          </a:p>
        </p:txBody>
      </p:sp>
      <p:sp>
        <p:nvSpPr>
          <p:cNvPr id="4" name="Slide Number Placeholder 3"/>
          <p:cNvSpPr>
            <a:spLocks noGrp="1"/>
          </p:cNvSpPr>
          <p:nvPr>
            <p:ph type="sldNum" sz="quarter" idx="5"/>
          </p:nvPr>
        </p:nvSpPr>
        <p:spPr/>
        <p:txBody>
          <a:bodyPr/>
          <a:lstStyle/>
          <a:p>
            <a:fld id="{0B836B4E-8592-4A13-A817-CB0D213DD20B}" type="slidenum">
              <a:t>21</a:t>
            </a:fld>
            <a:endParaRPr lang="en-GB"/>
          </a:p>
        </p:txBody>
      </p:sp>
    </p:spTree>
    <p:extLst>
      <p:ext uri="{BB962C8B-B14F-4D97-AF65-F5344CB8AC3E}">
        <p14:creationId xmlns:p14="http://schemas.microsoft.com/office/powerpoint/2010/main" val="823239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Create structured guides with open-ended questions that encourage detailed responses and cover your key validation points.
Image source: AI-generated
</a:t>
            </a:r>
          </a:p>
        </p:txBody>
      </p:sp>
      <p:sp>
        <p:nvSpPr>
          <p:cNvPr id="4" name="Slide Number Placeholder 3"/>
          <p:cNvSpPr>
            <a:spLocks noGrp="1"/>
          </p:cNvSpPr>
          <p:nvPr>
            <p:ph type="sldNum" sz="quarter" idx="5"/>
          </p:nvPr>
        </p:nvSpPr>
        <p:spPr/>
        <p:txBody>
          <a:bodyPr/>
          <a:lstStyle/>
          <a:p>
            <a:fld id="{0B836B4E-8592-4A13-A817-CB0D213DD20B}" type="slidenum">
              <a:t>22</a:t>
            </a:fld>
            <a:endParaRPr lang="en-GB"/>
          </a:p>
        </p:txBody>
      </p:sp>
    </p:spTree>
    <p:extLst>
      <p:ext uri="{BB962C8B-B14F-4D97-AF65-F5344CB8AC3E}">
        <p14:creationId xmlns:p14="http://schemas.microsoft.com/office/powerpoint/2010/main" val="247741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Finding the right participants ensures you gather relevant insights. This section discusses profiles, outreach, and ethical considerations.</a:t>
            </a:r>
          </a:p>
        </p:txBody>
      </p:sp>
      <p:sp>
        <p:nvSpPr>
          <p:cNvPr id="4" name="Slide Number Placeholder 3"/>
          <p:cNvSpPr>
            <a:spLocks noGrp="1"/>
          </p:cNvSpPr>
          <p:nvPr>
            <p:ph type="sldNum" sz="quarter" idx="5"/>
          </p:nvPr>
        </p:nvSpPr>
        <p:spPr/>
        <p:txBody>
          <a:bodyPr/>
          <a:lstStyle/>
          <a:p>
            <a:fld id="{0B836B4E-8592-4A13-A817-CB0D213DD20B}" type="slidenum">
              <a:t>23</a:t>
            </a:fld>
            <a:endParaRPr lang="en-GB"/>
          </a:p>
        </p:txBody>
      </p:sp>
    </p:spTree>
    <p:extLst>
      <p:ext uri="{BB962C8B-B14F-4D97-AF65-F5344CB8AC3E}">
        <p14:creationId xmlns:p14="http://schemas.microsoft.com/office/powerpoint/2010/main" val="3883997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Define characteristics of customers who best represent your target market to focus your recruitment efforts effectively.
Image source: AI-generated
</a:t>
            </a:r>
          </a:p>
        </p:txBody>
      </p:sp>
      <p:sp>
        <p:nvSpPr>
          <p:cNvPr id="4" name="Slide Number Placeholder 3"/>
          <p:cNvSpPr>
            <a:spLocks noGrp="1"/>
          </p:cNvSpPr>
          <p:nvPr>
            <p:ph type="sldNum" sz="quarter" idx="5"/>
          </p:nvPr>
        </p:nvSpPr>
        <p:spPr/>
        <p:txBody>
          <a:bodyPr/>
          <a:lstStyle/>
          <a:p>
            <a:fld id="{0B836B4E-8592-4A13-A817-CB0D213DD20B}" type="slidenum">
              <a:t>24</a:t>
            </a:fld>
            <a:endParaRPr lang="en-GB"/>
          </a:p>
        </p:txBody>
      </p:sp>
    </p:spTree>
    <p:extLst>
      <p:ext uri="{BB962C8B-B14F-4D97-AF65-F5344CB8AC3E}">
        <p14:creationId xmlns:p14="http://schemas.microsoft.com/office/powerpoint/2010/main" val="25739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Use appropriate channels like social media, email, or networks to contact potential participants efficiently.
Image source: AI-generated
</a:t>
            </a:r>
          </a:p>
        </p:txBody>
      </p:sp>
      <p:sp>
        <p:nvSpPr>
          <p:cNvPr id="4" name="Slide Number Placeholder 3"/>
          <p:cNvSpPr>
            <a:spLocks noGrp="1"/>
          </p:cNvSpPr>
          <p:nvPr>
            <p:ph type="sldNum" sz="quarter" idx="5"/>
          </p:nvPr>
        </p:nvSpPr>
        <p:spPr/>
        <p:txBody>
          <a:bodyPr/>
          <a:lstStyle/>
          <a:p>
            <a:fld id="{0B836B4E-8592-4A13-A817-CB0D213DD20B}" type="slidenum">
              <a:t>25</a:t>
            </a:fld>
            <a:endParaRPr lang="en-GB"/>
          </a:p>
        </p:txBody>
      </p:sp>
    </p:spTree>
    <p:extLst>
      <p:ext uri="{BB962C8B-B14F-4D97-AF65-F5344CB8AC3E}">
        <p14:creationId xmlns:p14="http://schemas.microsoft.com/office/powerpoint/2010/main" val="2473683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Offer fair incentives while ensuring transparency and respecting participants’ privacy and consent.
Image source: AI-generated
</a:t>
            </a:r>
          </a:p>
        </p:txBody>
      </p:sp>
      <p:sp>
        <p:nvSpPr>
          <p:cNvPr id="4" name="Slide Number Placeholder 3"/>
          <p:cNvSpPr>
            <a:spLocks noGrp="1"/>
          </p:cNvSpPr>
          <p:nvPr>
            <p:ph type="sldNum" sz="quarter" idx="5"/>
          </p:nvPr>
        </p:nvSpPr>
        <p:spPr/>
        <p:txBody>
          <a:bodyPr/>
          <a:lstStyle/>
          <a:p>
            <a:fld id="{0B836B4E-8592-4A13-A817-CB0D213DD20B}" type="slidenum">
              <a:t>26</a:t>
            </a:fld>
            <a:endParaRPr lang="en-GB"/>
          </a:p>
        </p:txBody>
      </p:sp>
    </p:spTree>
    <p:extLst>
      <p:ext uri="{BB962C8B-B14F-4D97-AF65-F5344CB8AC3E}">
        <p14:creationId xmlns:p14="http://schemas.microsoft.com/office/powerpoint/2010/main" val="776018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Well-designed questions elicit useful data. This section highlights how to avoid pitfalls and align questions with your validation aims.</a:t>
            </a:r>
          </a:p>
        </p:txBody>
      </p:sp>
      <p:sp>
        <p:nvSpPr>
          <p:cNvPr id="4" name="Slide Number Placeholder 3"/>
          <p:cNvSpPr>
            <a:spLocks noGrp="1"/>
          </p:cNvSpPr>
          <p:nvPr>
            <p:ph type="sldNum" sz="quarter" idx="5"/>
          </p:nvPr>
        </p:nvSpPr>
        <p:spPr/>
        <p:txBody>
          <a:bodyPr/>
          <a:lstStyle/>
          <a:p>
            <a:fld id="{0B836B4E-8592-4A13-A817-CB0D213DD20B}" type="slidenum">
              <a:t>27</a:t>
            </a:fld>
            <a:endParaRPr lang="en-GB"/>
          </a:p>
        </p:txBody>
      </p:sp>
    </p:spTree>
    <p:extLst>
      <p:ext uri="{BB962C8B-B14F-4D97-AF65-F5344CB8AC3E}">
        <p14:creationId xmlns:p14="http://schemas.microsoft.com/office/powerpoint/2010/main" val="1048015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Good questions are clear, open-ended, and unbiased, while bad questions may lead, confuse, or limit responses.
Image source: AI-generated
</a:t>
            </a:r>
          </a:p>
        </p:txBody>
      </p:sp>
      <p:sp>
        <p:nvSpPr>
          <p:cNvPr id="4" name="Slide Number Placeholder 3"/>
          <p:cNvSpPr>
            <a:spLocks noGrp="1"/>
          </p:cNvSpPr>
          <p:nvPr>
            <p:ph type="sldNum" sz="quarter" idx="5"/>
          </p:nvPr>
        </p:nvSpPr>
        <p:spPr/>
        <p:txBody>
          <a:bodyPr/>
          <a:lstStyle/>
          <a:p>
            <a:fld id="{0B836B4E-8592-4A13-A817-CB0D213DD20B}" type="slidenum">
              <a:t>28</a:t>
            </a:fld>
            <a:endParaRPr lang="en-GB"/>
          </a:p>
        </p:txBody>
      </p:sp>
    </p:spTree>
    <p:extLst>
      <p:ext uri="{BB962C8B-B14F-4D97-AF65-F5344CB8AC3E}">
        <p14:creationId xmlns:p14="http://schemas.microsoft.com/office/powerpoint/2010/main" val="2124033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Avoid yes/no questions or those suggesting answers; strive for questions that encourage storytelling and detailed feedback.
Image source: AI-generated
</a:t>
            </a:r>
          </a:p>
        </p:txBody>
      </p:sp>
      <p:sp>
        <p:nvSpPr>
          <p:cNvPr id="4" name="Slide Number Placeholder 3"/>
          <p:cNvSpPr>
            <a:spLocks noGrp="1"/>
          </p:cNvSpPr>
          <p:nvPr>
            <p:ph type="sldNum" sz="quarter" idx="5"/>
          </p:nvPr>
        </p:nvSpPr>
        <p:spPr/>
        <p:txBody>
          <a:bodyPr/>
          <a:lstStyle/>
          <a:p>
            <a:fld id="{0B836B4E-8592-4A13-A817-CB0D213DD20B}" type="slidenum">
              <a:t>29</a:t>
            </a:fld>
            <a:endParaRPr lang="en-GB"/>
          </a:p>
        </p:txBody>
      </p:sp>
    </p:spTree>
    <p:extLst>
      <p:ext uri="{BB962C8B-B14F-4D97-AF65-F5344CB8AC3E}">
        <p14:creationId xmlns:p14="http://schemas.microsoft.com/office/powerpoint/2010/main" val="1737631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Customer discovery is a crucial step in the startup journey, influencing investor confidence and startup success. This section highlights why investors prioritise validated ideas and how customer discovery impacts funding.</a:t>
            </a:r>
          </a:p>
        </p:txBody>
      </p:sp>
      <p:sp>
        <p:nvSpPr>
          <p:cNvPr id="4" name="Slide Number Placeholder 3"/>
          <p:cNvSpPr>
            <a:spLocks noGrp="1"/>
          </p:cNvSpPr>
          <p:nvPr>
            <p:ph type="sldNum" sz="quarter" idx="5"/>
          </p:nvPr>
        </p:nvSpPr>
        <p:spPr/>
        <p:txBody>
          <a:bodyPr/>
          <a:lstStyle/>
          <a:p>
            <a:fld id="{0B836B4E-8592-4A13-A817-CB0D213DD20B}" type="slidenum">
              <a:t>3</a:t>
            </a:fld>
            <a:endParaRPr lang="en-GB"/>
          </a:p>
        </p:txBody>
      </p:sp>
    </p:spTree>
    <p:extLst>
      <p:ext uri="{BB962C8B-B14F-4D97-AF65-F5344CB8AC3E}">
        <p14:creationId xmlns:p14="http://schemas.microsoft.com/office/powerpoint/2010/main" val="2011090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Ensure every question is purposeful and linked directly to the hypotheses or assumptions you need to validate.
Image source: AI-generated
</a:t>
            </a:r>
          </a:p>
        </p:txBody>
      </p:sp>
      <p:sp>
        <p:nvSpPr>
          <p:cNvPr id="4" name="Slide Number Placeholder 3"/>
          <p:cNvSpPr>
            <a:spLocks noGrp="1"/>
          </p:cNvSpPr>
          <p:nvPr>
            <p:ph type="sldNum" sz="quarter" idx="5"/>
          </p:nvPr>
        </p:nvSpPr>
        <p:spPr/>
        <p:txBody>
          <a:bodyPr/>
          <a:lstStyle/>
          <a:p>
            <a:fld id="{0B836B4E-8592-4A13-A817-CB0D213DD20B}" type="slidenum">
              <a:t>30</a:t>
            </a:fld>
            <a:endParaRPr lang="en-GB"/>
          </a:p>
        </p:txBody>
      </p:sp>
    </p:spTree>
    <p:extLst>
      <p:ext uri="{BB962C8B-B14F-4D97-AF65-F5344CB8AC3E}">
        <p14:creationId xmlns:p14="http://schemas.microsoft.com/office/powerpoint/2010/main" val="3934592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well-structured interview builds rapport, stays on track, and maximises insight. This section guides the interview process.</a:t>
            </a:r>
          </a:p>
        </p:txBody>
      </p:sp>
      <p:sp>
        <p:nvSpPr>
          <p:cNvPr id="4" name="Slide Number Placeholder 3"/>
          <p:cNvSpPr>
            <a:spLocks noGrp="1"/>
          </p:cNvSpPr>
          <p:nvPr>
            <p:ph type="sldNum" sz="quarter" idx="5"/>
          </p:nvPr>
        </p:nvSpPr>
        <p:spPr/>
        <p:txBody>
          <a:bodyPr/>
          <a:lstStyle/>
          <a:p>
            <a:fld id="{0B836B4E-8592-4A13-A817-CB0D213DD20B}" type="slidenum">
              <a:t>31</a:t>
            </a:fld>
            <a:endParaRPr lang="en-GB"/>
          </a:p>
        </p:txBody>
      </p:sp>
    </p:spTree>
    <p:extLst>
      <p:ext uri="{BB962C8B-B14F-4D97-AF65-F5344CB8AC3E}">
        <p14:creationId xmlns:p14="http://schemas.microsoft.com/office/powerpoint/2010/main" val="2116117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Start with introductions, move to core questions, and finish with closing remarks to ensure a smooth flow and complete insights.
Image source: AI-generated
</a:t>
            </a:r>
          </a:p>
        </p:txBody>
      </p:sp>
      <p:sp>
        <p:nvSpPr>
          <p:cNvPr id="4" name="Slide Number Placeholder 3"/>
          <p:cNvSpPr>
            <a:spLocks noGrp="1"/>
          </p:cNvSpPr>
          <p:nvPr>
            <p:ph type="sldNum" sz="quarter" idx="5"/>
          </p:nvPr>
        </p:nvSpPr>
        <p:spPr/>
        <p:txBody>
          <a:bodyPr/>
          <a:lstStyle/>
          <a:p>
            <a:fld id="{0B836B4E-8592-4A13-A817-CB0D213DD20B}" type="slidenum">
              <a:t>32</a:t>
            </a:fld>
            <a:endParaRPr lang="en-GB"/>
          </a:p>
        </p:txBody>
      </p:sp>
    </p:spTree>
    <p:extLst>
      <p:ext uri="{BB962C8B-B14F-4D97-AF65-F5344CB8AC3E}">
        <p14:creationId xmlns:p14="http://schemas.microsoft.com/office/powerpoint/2010/main" val="2489979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Create a comfortable environment by showing empathy and listening actively, encouraging honest and open responses.
Image source: AI-generated
</a:t>
            </a:r>
          </a:p>
        </p:txBody>
      </p:sp>
      <p:sp>
        <p:nvSpPr>
          <p:cNvPr id="4" name="Slide Number Placeholder 3"/>
          <p:cNvSpPr>
            <a:spLocks noGrp="1"/>
          </p:cNvSpPr>
          <p:nvPr>
            <p:ph type="sldNum" sz="quarter" idx="5"/>
          </p:nvPr>
        </p:nvSpPr>
        <p:spPr/>
        <p:txBody>
          <a:bodyPr/>
          <a:lstStyle/>
          <a:p>
            <a:fld id="{0B836B4E-8592-4A13-A817-CB0D213DD20B}" type="slidenum">
              <a:t>33</a:t>
            </a:fld>
            <a:endParaRPr lang="en-GB"/>
          </a:p>
        </p:txBody>
      </p:sp>
    </p:spTree>
    <p:extLst>
      <p:ext uri="{BB962C8B-B14F-4D97-AF65-F5344CB8AC3E}">
        <p14:creationId xmlns:p14="http://schemas.microsoft.com/office/powerpoint/2010/main" val="3005921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Keep the interview focused yet flexible, respecting the participant’s time while covering all key topics effectively.
Image source: AI-generated
</a:t>
            </a:r>
          </a:p>
        </p:txBody>
      </p:sp>
      <p:sp>
        <p:nvSpPr>
          <p:cNvPr id="4" name="Slide Number Placeholder 3"/>
          <p:cNvSpPr>
            <a:spLocks noGrp="1"/>
          </p:cNvSpPr>
          <p:nvPr>
            <p:ph type="sldNum" sz="quarter" idx="5"/>
          </p:nvPr>
        </p:nvSpPr>
        <p:spPr/>
        <p:txBody>
          <a:bodyPr/>
          <a:lstStyle/>
          <a:p>
            <a:fld id="{0B836B4E-8592-4A13-A817-CB0D213DD20B}" type="slidenum">
              <a:t>34</a:t>
            </a:fld>
            <a:endParaRPr lang="en-GB"/>
          </a:p>
        </p:txBody>
      </p:sp>
    </p:spTree>
    <p:extLst>
      <p:ext uri="{BB962C8B-B14F-4D97-AF65-F5344CB8AC3E}">
        <p14:creationId xmlns:p14="http://schemas.microsoft.com/office/powerpoint/2010/main" val="279114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Minimising bias is critical for objective data. This section highlights common biases and strategies to maintain neutrality.</a:t>
            </a:r>
          </a:p>
        </p:txBody>
      </p:sp>
      <p:sp>
        <p:nvSpPr>
          <p:cNvPr id="4" name="Slide Number Placeholder 3"/>
          <p:cNvSpPr>
            <a:spLocks noGrp="1"/>
          </p:cNvSpPr>
          <p:nvPr>
            <p:ph type="sldNum" sz="quarter" idx="5"/>
          </p:nvPr>
        </p:nvSpPr>
        <p:spPr/>
        <p:txBody>
          <a:bodyPr/>
          <a:lstStyle/>
          <a:p>
            <a:fld id="{0B836B4E-8592-4A13-A817-CB0D213DD20B}" type="slidenum">
              <a:t>35</a:t>
            </a:fld>
            <a:endParaRPr lang="en-GB"/>
          </a:p>
        </p:txBody>
      </p:sp>
    </p:spTree>
    <p:extLst>
      <p:ext uri="{BB962C8B-B14F-4D97-AF65-F5344CB8AC3E}">
        <p14:creationId xmlns:p14="http://schemas.microsoft.com/office/powerpoint/2010/main" val="1928496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Be aware of confirmation, social desirability, and interviewer biases that can skew data and affect results validity.
Image source: AI-generated
</a:t>
            </a:r>
          </a:p>
        </p:txBody>
      </p:sp>
      <p:sp>
        <p:nvSpPr>
          <p:cNvPr id="4" name="Slide Number Placeholder 3"/>
          <p:cNvSpPr>
            <a:spLocks noGrp="1"/>
          </p:cNvSpPr>
          <p:nvPr>
            <p:ph type="sldNum" sz="quarter" idx="5"/>
          </p:nvPr>
        </p:nvSpPr>
        <p:spPr/>
        <p:txBody>
          <a:bodyPr/>
          <a:lstStyle/>
          <a:p>
            <a:fld id="{0B836B4E-8592-4A13-A817-CB0D213DD20B}" type="slidenum">
              <a:t>36</a:t>
            </a:fld>
            <a:endParaRPr lang="en-GB"/>
          </a:p>
        </p:txBody>
      </p:sp>
    </p:spTree>
    <p:extLst>
      <p:ext uri="{BB962C8B-B14F-4D97-AF65-F5344CB8AC3E}">
        <p14:creationId xmlns:p14="http://schemas.microsoft.com/office/powerpoint/2010/main" val="1968383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Use neutral language and open-ended questions to prevent influencing participant answers, ensuring authentic feedback.
Image source: AI-generated
</a:t>
            </a:r>
          </a:p>
        </p:txBody>
      </p:sp>
      <p:sp>
        <p:nvSpPr>
          <p:cNvPr id="4" name="Slide Number Placeholder 3"/>
          <p:cNvSpPr>
            <a:spLocks noGrp="1"/>
          </p:cNvSpPr>
          <p:nvPr>
            <p:ph type="sldNum" sz="quarter" idx="5"/>
          </p:nvPr>
        </p:nvSpPr>
        <p:spPr/>
        <p:txBody>
          <a:bodyPr/>
          <a:lstStyle/>
          <a:p>
            <a:fld id="{0B836B4E-8592-4A13-A817-CB0D213DD20B}" type="slidenum">
              <a:t>37</a:t>
            </a:fld>
            <a:endParaRPr lang="en-GB"/>
          </a:p>
        </p:txBody>
      </p:sp>
    </p:spTree>
    <p:extLst>
      <p:ext uri="{BB962C8B-B14F-4D97-AF65-F5344CB8AC3E}">
        <p14:creationId xmlns:p14="http://schemas.microsoft.com/office/powerpoint/2010/main" val="1948988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Record interviews accurately, remain neutral, and review data critically to maintain the integrity of your findings.
Image source: AI-generated
</a:t>
            </a:r>
          </a:p>
        </p:txBody>
      </p:sp>
      <p:sp>
        <p:nvSpPr>
          <p:cNvPr id="4" name="Slide Number Placeholder 3"/>
          <p:cNvSpPr>
            <a:spLocks noGrp="1"/>
          </p:cNvSpPr>
          <p:nvPr>
            <p:ph type="sldNum" sz="quarter" idx="5"/>
          </p:nvPr>
        </p:nvSpPr>
        <p:spPr/>
        <p:txBody>
          <a:bodyPr/>
          <a:lstStyle/>
          <a:p>
            <a:fld id="{0B836B4E-8592-4A13-A817-CB0D213DD20B}" type="slidenum">
              <a:t>38</a:t>
            </a:fld>
            <a:endParaRPr lang="en-GB"/>
          </a:p>
        </p:txBody>
      </p:sp>
    </p:spTree>
    <p:extLst>
      <p:ext uri="{BB962C8B-B14F-4D97-AF65-F5344CB8AC3E}">
        <p14:creationId xmlns:p14="http://schemas.microsoft.com/office/powerpoint/2010/main" val="754957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Effective note-taking and insight organisation are crucial for analysing and applying interview data.</a:t>
            </a:r>
          </a:p>
        </p:txBody>
      </p:sp>
      <p:sp>
        <p:nvSpPr>
          <p:cNvPr id="4" name="Slide Number Placeholder 3"/>
          <p:cNvSpPr>
            <a:spLocks noGrp="1"/>
          </p:cNvSpPr>
          <p:nvPr>
            <p:ph type="sldNum" sz="quarter" idx="5"/>
          </p:nvPr>
        </p:nvSpPr>
        <p:spPr/>
        <p:txBody>
          <a:bodyPr/>
          <a:lstStyle/>
          <a:p>
            <a:fld id="{0B836B4E-8592-4A13-A817-CB0D213DD20B}" type="slidenum">
              <a:t>39</a:t>
            </a:fld>
            <a:endParaRPr lang="en-GB"/>
          </a:p>
        </p:txBody>
      </p:sp>
    </p:spTree>
    <p:extLst>
      <p:ext uri="{BB962C8B-B14F-4D97-AF65-F5344CB8AC3E}">
        <p14:creationId xmlns:p14="http://schemas.microsoft.com/office/powerpoint/2010/main" val="142273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Investors seek startups with validated customer needs to reduce risk. Demonstrating thorough customer discovery shows market understanding and increases the likelihood of investment.
Image source: AI-generated
</a:t>
            </a:r>
          </a:p>
        </p:txBody>
      </p:sp>
      <p:sp>
        <p:nvSpPr>
          <p:cNvPr id="4" name="Slide Number Placeholder 3"/>
          <p:cNvSpPr>
            <a:spLocks noGrp="1"/>
          </p:cNvSpPr>
          <p:nvPr>
            <p:ph type="sldNum" sz="quarter" idx="5"/>
          </p:nvPr>
        </p:nvSpPr>
        <p:spPr/>
        <p:txBody>
          <a:bodyPr/>
          <a:lstStyle/>
          <a:p>
            <a:fld id="{0B836B4E-8592-4A13-A817-CB0D213DD20B}" type="slidenum">
              <a:t>4</a:t>
            </a:fld>
            <a:endParaRPr lang="en-GB"/>
          </a:p>
        </p:txBody>
      </p:sp>
    </p:spTree>
    <p:extLst>
      <p:ext uri="{BB962C8B-B14F-4D97-AF65-F5344CB8AC3E}">
        <p14:creationId xmlns:p14="http://schemas.microsoft.com/office/powerpoint/2010/main" val="1296864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Use tools like recordings, transcripts, or structured templates to capture detailed and reliable interview data.
Image source: AI-generated
</a:t>
            </a:r>
          </a:p>
        </p:txBody>
      </p:sp>
      <p:sp>
        <p:nvSpPr>
          <p:cNvPr id="4" name="Slide Number Placeholder 3"/>
          <p:cNvSpPr>
            <a:spLocks noGrp="1"/>
          </p:cNvSpPr>
          <p:nvPr>
            <p:ph type="sldNum" sz="quarter" idx="5"/>
          </p:nvPr>
        </p:nvSpPr>
        <p:spPr/>
        <p:txBody>
          <a:bodyPr/>
          <a:lstStyle/>
          <a:p>
            <a:fld id="{0B836B4E-8592-4A13-A817-CB0D213DD20B}" type="slidenum">
              <a:t>40</a:t>
            </a:fld>
            <a:endParaRPr lang="en-GB"/>
          </a:p>
        </p:txBody>
      </p:sp>
    </p:spTree>
    <p:extLst>
      <p:ext uri="{BB962C8B-B14F-4D97-AF65-F5344CB8AC3E}">
        <p14:creationId xmlns:p14="http://schemas.microsoft.com/office/powerpoint/2010/main" val="1154300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Identify and mark important quotes, recurring themes, and surprising insights that inform your validation process.
Image source: AI-generated
</a:t>
            </a:r>
          </a:p>
        </p:txBody>
      </p:sp>
      <p:sp>
        <p:nvSpPr>
          <p:cNvPr id="4" name="Slide Number Placeholder 3"/>
          <p:cNvSpPr>
            <a:spLocks noGrp="1"/>
          </p:cNvSpPr>
          <p:nvPr>
            <p:ph type="sldNum" sz="quarter" idx="5"/>
          </p:nvPr>
        </p:nvSpPr>
        <p:spPr/>
        <p:txBody>
          <a:bodyPr/>
          <a:lstStyle/>
          <a:p>
            <a:fld id="{0B836B4E-8592-4A13-A817-CB0D213DD20B}" type="slidenum">
              <a:t>41</a:t>
            </a:fld>
            <a:endParaRPr lang="en-GB"/>
          </a:p>
        </p:txBody>
      </p:sp>
    </p:spTree>
    <p:extLst>
      <p:ext uri="{BB962C8B-B14F-4D97-AF65-F5344CB8AC3E}">
        <p14:creationId xmlns:p14="http://schemas.microsoft.com/office/powerpoint/2010/main" val="2465757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Collate and categorise notes systematically to spot patterns and make data-driven decisions for your startup.
Image source: AI-generated
</a:t>
            </a:r>
          </a:p>
        </p:txBody>
      </p:sp>
      <p:sp>
        <p:nvSpPr>
          <p:cNvPr id="4" name="Slide Number Placeholder 3"/>
          <p:cNvSpPr>
            <a:spLocks noGrp="1"/>
          </p:cNvSpPr>
          <p:nvPr>
            <p:ph type="sldNum" sz="quarter" idx="5"/>
          </p:nvPr>
        </p:nvSpPr>
        <p:spPr/>
        <p:txBody>
          <a:bodyPr/>
          <a:lstStyle/>
          <a:p>
            <a:fld id="{0B836B4E-8592-4A13-A817-CB0D213DD20B}" type="slidenum">
              <a:t>42</a:t>
            </a:fld>
            <a:endParaRPr lang="en-GB"/>
          </a:p>
        </p:txBody>
      </p:sp>
    </p:spTree>
    <p:extLst>
      <p:ext uri="{BB962C8B-B14F-4D97-AF65-F5344CB8AC3E}">
        <p14:creationId xmlns:p14="http://schemas.microsoft.com/office/powerpoint/2010/main" val="194218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Mastering customer discovery and problem validation equips startups with critical insights to develop solutions that truly meet market needs, increase investor confidence, and enhance chances of success.</a:t>
            </a:r>
          </a:p>
        </p:txBody>
      </p:sp>
      <p:sp>
        <p:nvSpPr>
          <p:cNvPr id="4" name="Slide Number Placeholder 3"/>
          <p:cNvSpPr>
            <a:spLocks noGrp="1"/>
          </p:cNvSpPr>
          <p:nvPr>
            <p:ph type="sldNum" sz="quarter" idx="5"/>
          </p:nvPr>
        </p:nvSpPr>
        <p:spPr/>
        <p:txBody>
          <a:bodyPr/>
          <a:lstStyle/>
          <a:p>
            <a:fld id="{0B836B4E-8592-4A13-A817-CB0D213DD20B}" type="slidenum">
              <a:t>43</a:t>
            </a:fld>
            <a:endParaRPr lang="en-GB"/>
          </a:p>
        </p:txBody>
      </p:sp>
    </p:spTree>
    <p:extLst>
      <p:ext uri="{BB962C8B-B14F-4D97-AF65-F5344CB8AC3E}">
        <p14:creationId xmlns:p14="http://schemas.microsoft.com/office/powerpoint/2010/main" val="2705831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Investors expect founders to back their ideas with real customer insights and evidence, not just assumptions, to ensure product-market fit and scalability.
Image source: AI-generated
</a:t>
            </a:r>
          </a:p>
        </p:txBody>
      </p:sp>
      <p:sp>
        <p:nvSpPr>
          <p:cNvPr id="4" name="Slide Number Placeholder 3"/>
          <p:cNvSpPr>
            <a:spLocks noGrp="1"/>
          </p:cNvSpPr>
          <p:nvPr>
            <p:ph type="sldNum" sz="quarter" idx="5"/>
          </p:nvPr>
        </p:nvSpPr>
        <p:spPr/>
        <p:txBody>
          <a:bodyPr/>
          <a:lstStyle/>
          <a:p>
            <a:fld id="{0B836B4E-8592-4A13-A817-CB0D213DD20B}" type="slidenum">
              <a:t>5</a:t>
            </a:fld>
            <a:endParaRPr lang="en-GB"/>
          </a:p>
        </p:txBody>
      </p:sp>
    </p:spTree>
    <p:extLst>
      <p:ext uri="{BB962C8B-B14F-4D97-AF65-F5344CB8AC3E}">
        <p14:creationId xmlns:p14="http://schemas.microsoft.com/office/powerpoint/2010/main" val="283048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Successful customer discovery can lead to product refinement, better market fit, and increased funding opportunities, directly affecting startup sustainability and growth.
Image source: AI-generated
</a:t>
            </a:r>
          </a:p>
        </p:txBody>
      </p:sp>
      <p:sp>
        <p:nvSpPr>
          <p:cNvPr id="4" name="Slide Number Placeholder 3"/>
          <p:cNvSpPr>
            <a:spLocks noGrp="1"/>
          </p:cNvSpPr>
          <p:nvPr>
            <p:ph type="sldNum" sz="quarter" idx="5"/>
          </p:nvPr>
        </p:nvSpPr>
        <p:spPr/>
        <p:txBody>
          <a:bodyPr/>
          <a:lstStyle/>
          <a:p>
            <a:fld id="{0B836B4E-8592-4A13-A817-CB0D213DD20B}" type="slidenum">
              <a:t>6</a:t>
            </a:fld>
            <a:endParaRPr lang="en-GB"/>
          </a:p>
        </p:txBody>
      </p:sp>
    </p:spTree>
    <p:extLst>
      <p:ext uri="{BB962C8B-B14F-4D97-AF65-F5344CB8AC3E}">
        <p14:creationId xmlns:p14="http://schemas.microsoft.com/office/powerpoint/2010/main" val="67475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Differentiating assumptions from facts is essential for informed decision-making. This section explains how to identify and validate your startup hypotheses.</a:t>
            </a:r>
          </a:p>
        </p:txBody>
      </p:sp>
      <p:sp>
        <p:nvSpPr>
          <p:cNvPr id="4" name="Slide Number Placeholder 3"/>
          <p:cNvSpPr>
            <a:spLocks noGrp="1"/>
          </p:cNvSpPr>
          <p:nvPr>
            <p:ph type="sldNum" sz="quarter" idx="5"/>
          </p:nvPr>
        </p:nvSpPr>
        <p:spPr/>
        <p:txBody>
          <a:bodyPr/>
          <a:lstStyle/>
          <a:p>
            <a:fld id="{0B836B4E-8592-4A13-A817-CB0D213DD20B}" type="slidenum">
              <a:t>7</a:t>
            </a:fld>
            <a:endParaRPr lang="en-GB"/>
          </a:p>
        </p:txBody>
      </p:sp>
    </p:spTree>
    <p:extLst>
      <p:ext uri="{BB962C8B-B14F-4D97-AF65-F5344CB8AC3E}">
        <p14:creationId xmlns:p14="http://schemas.microsoft.com/office/powerpoint/2010/main" val="2976174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Assumptions are beliefs about your customers or market that lack evidence. Recognising these helps focus validation efforts on what really matters.
Image source: AI-generated
</a:t>
            </a:r>
          </a:p>
        </p:txBody>
      </p:sp>
      <p:sp>
        <p:nvSpPr>
          <p:cNvPr id="4" name="Slide Number Placeholder 3"/>
          <p:cNvSpPr>
            <a:spLocks noGrp="1"/>
          </p:cNvSpPr>
          <p:nvPr>
            <p:ph type="sldNum" sz="quarter" idx="5"/>
          </p:nvPr>
        </p:nvSpPr>
        <p:spPr/>
        <p:txBody>
          <a:bodyPr/>
          <a:lstStyle/>
          <a:p>
            <a:fld id="{0B836B4E-8592-4A13-A817-CB0D213DD20B}" type="slidenum">
              <a:t>8</a:t>
            </a:fld>
            <a:endParaRPr lang="en-GB"/>
          </a:p>
        </p:txBody>
      </p:sp>
    </p:spTree>
    <p:extLst>
      <p:ext uri="{BB962C8B-B14F-4D97-AF65-F5344CB8AC3E}">
        <p14:creationId xmlns:p14="http://schemas.microsoft.com/office/powerpoint/2010/main" val="3714805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Factual evidence comes from data and validated insights gathered from real customers, which can confirm or refute assumptions effectively.
Image source: AI-generated
</a:t>
            </a:r>
          </a:p>
        </p:txBody>
      </p:sp>
      <p:sp>
        <p:nvSpPr>
          <p:cNvPr id="4" name="Slide Number Placeholder 3"/>
          <p:cNvSpPr>
            <a:spLocks noGrp="1"/>
          </p:cNvSpPr>
          <p:nvPr>
            <p:ph type="sldNum" sz="quarter" idx="5"/>
          </p:nvPr>
        </p:nvSpPr>
        <p:spPr/>
        <p:txBody>
          <a:bodyPr/>
          <a:lstStyle/>
          <a:p>
            <a:fld id="{0B836B4E-8592-4A13-A817-CB0D213DD20B}" type="slidenum">
              <a:t>9</a:t>
            </a:fld>
            <a:endParaRPr lang="en-GB"/>
          </a:p>
        </p:txBody>
      </p:sp>
    </p:spTree>
    <p:extLst>
      <p:ext uri="{BB962C8B-B14F-4D97-AF65-F5344CB8AC3E}">
        <p14:creationId xmlns:p14="http://schemas.microsoft.com/office/powerpoint/2010/main" val="1300851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63977485"/>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06055548"/>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41374952"/>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00486776"/>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35891830"/>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86314975"/>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62192402"/>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84140555"/>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43321608"/>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85225517"/>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2812186"/>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62958464"/>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29061855"/>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2/1/2026</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702343278"/>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85309379"/>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2/1/2026</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45824327"/>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34699820"/>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750123860"/>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29311530"/>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46793358"/>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75456582"/>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82964672"/>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01164715"/>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31293856"/>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15079962"/>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16692875"/>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80666100"/>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57497989"/>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06053335"/>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76797159"/>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972339"/>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368115"/>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130651"/>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2671877"/>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2/1/2026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728033"/>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308519"/>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959092"/>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4678225"/>
      </p:ext>
    </p:extLst>
  </p:cSld>
  <p:clrMapOvr>
    <a:overrideClrMapping bg1="lt1" tx1="dk1" bg2="lt2" tx2="dk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45133431"/>
      </p:ext>
    </p:extLst>
  </p:cSld>
  <p:clrMapOvr>
    <a:overrideClrMapping bg1="lt1" tx1="dk1" bg2="lt2" tx2="dk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30998391"/>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2/1/2026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Dr. Zornitsa Yordanova</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98107266"/>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2/1/2026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59265854"/>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2/1/2026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Dr. Zornitsa Yordanova</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0715585"/>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2/1/2026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70393775"/>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38728431"/>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2/1/2026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86451558"/>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6418720"/>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74443554"/>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515864937"/>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15578514"/>
      </p:ext>
    </p:extLst>
  </p:cSld>
  <p:clrMapOvr>
    <a:overrideClrMapping bg1="dk1" tx1="lt1" bg2="dk2" tx2="lt2" accent1="accent1" accent2="accent2" accent3="accent3" accent4="accent4" accent5="accent5" accent6="accent6" hlink="hlink" folHlink="folHlink"/>
  </p:clrMapOvr>
  <p:hf sldNum="0"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433835272"/>
      </p:ext>
    </p:extLst>
  </p:cSld>
  <p:clrMapOvr>
    <a:overrideClrMapping bg1="dk1" tx1="lt1" bg2="dk2" tx2="lt2" accent1="accent1" accent2="accent2" accent3="accent3" accent4="accent4" accent5="accent5" accent6="accent6" hlink="hlink" folHlink="folHlink"/>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4036588471"/>
      </p:ext>
    </p:extLst>
  </p:cSld>
  <p:clrMapOvr>
    <a:overrideClrMapping bg1="dk1" tx1="lt1" bg2="dk2" tx2="lt2" accent1="accent1" accent2="accent2" accent3="accent3" accent4="accent4" accent5="accent5" accent6="accent6" hlink="hlink" folHlink="folHlink"/>
  </p:clrMapOvr>
  <p:hf sldNum="0"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2/1/2026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99042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F95F-0FC3-14DA-96D3-3470B1F454E7}"/>
              </a:ext>
            </a:extLst>
          </p:cNvPr>
          <p:cNvSpPr>
            <a:spLocks noGrp="1"/>
          </p:cNvSpPr>
          <p:nvPr>
            <p:ph type="ctrTitle"/>
          </p:nvPr>
        </p:nvSpPr>
        <p:spPr>
          <a:xfrm>
            <a:off x="429768" y="438912"/>
            <a:ext cx="9317736" cy="4453128"/>
          </a:xfrm>
        </p:spPr>
        <p:txBody>
          <a:bodyPr anchor="t">
            <a:normAutofit/>
          </a:bodyPr>
          <a:lstStyle/>
          <a:p>
            <a:r>
              <a:rPr lang="en-GB" sz="6000"/>
              <a:t>Customer Discovery and Problem Validation for Startups: A Practical Guide for Bachelor-Level Students</a:t>
            </a:r>
          </a:p>
        </p:txBody>
      </p:sp>
      <p:sp>
        <p:nvSpPr>
          <p:cNvPr id="3" name="Subtitle 2">
            <a:extLst>
              <a:ext uri="{FF2B5EF4-FFF2-40B4-BE49-F238E27FC236}">
                <a16:creationId xmlns:a16="http://schemas.microsoft.com/office/drawing/2014/main" id="{89B3C368-0A2A-8D72-7102-69DC0EA00183}"/>
              </a:ext>
            </a:extLst>
          </p:cNvPr>
          <p:cNvSpPr>
            <a:spLocks noGrp="1"/>
          </p:cNvSpPr>
          <p:nvPr>
            <p:ph type="subTitle" idx="1"/>
          </p:nvPr>
        </p:nvSpPr>
        <p:spPr>
          <a:xfrm>
            <a:off x="429768" y="4965192"/>
            <a:ext cx="5431536" cy="1289304"/>
          </a:xfrm>
        </p:spPr>
        <p:txBody>
          <a:bodyPr anchor="b">
            <a:normAutofit/>
          </a:bodyPr>
          <a:lstStyle/>
          <a:p>
            <a:r>
              <a:rPr lang="en-GB"/>
              <a:t>Effective techniques to validate startup ideas practically</a:t>
            </a:r>
          </a:p>
        </p:txBody>
      </p:sp>
      <p:sp>
        <p:nvSpPr>
          <p:cNvPr id="5" name="Subtitle 2">
            <a:extLst>
              <a:ext uri="{FF2B5EF4-FFF2-40B4-BE49-F238E27FC236}">
                <a16:creationId xmlns:a16="http://schemas.microsoft.com/office/drawing/2014/main" id="{630D2630-22F5-71C7-B549-6D4F545F3775}"/>
              </a:ext>
            </a:extLst>
          </p:cNvPr>
          <p:cNvSpPr txBox="1">
            <a:spLocks/>
          </p:cNvSpPr>
          <p:nvPr/>
        </p:nvSpPr>
        <p:spPr>
          <a:xfrm>
            <a:off x="8622792" y="4690872"/>
            <a:ext cx="3456432" cy="1289304"/>
          </a:xfrm>
          <a:prstGeom prst="rect">
            <a:avLst/>
          </a:prstGeom>
        </p:spPr>
        <p:txBody>
          <a:bodyPr vert="horz" lIns="91440" tIns="45720" rIns="91440" bIns="45720" rtlCol="0" anchor="b">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Dr. Zornitsa Yordanova</a:t>
            </a:r>
          </a:p>
        </p:txBody>
      </p:sp>
      <p:sp>
        <p:nvSpPr>
          <p:cNvPr id="6" name="Footer Placeholder 5">
            <a:extLst>
              <a:ext uri="{FF2B5EF4-FFF2-40B4-BE49-F238E27FC236}">
                <a16:creationId xmlns:a16="http://schemas.microsoft.com/office/drawing/2014/main" id="{41DF9D49-433D-A157-B617-CF8D42ED9C21}"/>
              </a:ext>
            </a:extLst>
          </p:cNvPr>
          <p:cNvSpPr>
            <a:spLocks noGrp="1"/>
          </p:cNvSpPr>
          <p:nvPr>
            <p:ph type="ftr" sz="quarter" idx="11"/>
          </p:nvPr>
        </p:nvSpPr>
        <p:spPr/>
        <p:txBody>
          <a:bodyPr/>
          <a:lstStyle/>
          <a:p>
            <a:r>
              <a:rPr lang="en-GB"/>
              <a:t>Dr. Zornitsa Yordanova</a:t>
            </a:r>
          </a:p>
        </p:txBody>
      </p:sp>
    </p:spTree>
    <p:extLst>
      <p:ext uri="{BB962C8B-B14F-4D97-AF65-F5344CB8AC3E}">
        <p14:creationId xmlns:p14="http://schemas.microsoft.com/office/powerpoint/2010/main" val="70064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1000"/>
                                  </p:stCondLst>
                                  <p:iterate>
                                    <p:tmPct val="10000"/>
                                  </p:iterate>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700"/>
                                        <p:tgtEl>
                                          <p:spTgt spid="5">
                                            <p:txEl>
                                              <p:pRg st="0" end="0"/>
                                            </p:txEl>
                                          </p:spTgt>
                                        </p:tgtEl>
                                      </p:cBhvr>
                                    </p:animEffect>
                                  </p:childTnLst>
                                </p:cTn>
                              </p:par>
                              <p:par>
                                <p:cTn id="17" presetID="10" presetClass="entr" presetSubtype="0" fill="hold" grpId="1" nodeType="withEffect">
                                  <p:stCondLst>
                                    <p:cond delay="250"/>
                                  </p:stCondLst>
                                  <p:iterate>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P spid="5" grpId="0" build="p"/>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96E9C-6ECA-1958-5B32-60728827E793}"/>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Risks of Building on Assumptions</a:t>
            </a:r>
          </a:p>
        </p:txBody>
      </p:sp>
      <p:sp>
        <p:nvSpPr>
          <p:cNvPr id="5" name="TextBox 4">
            <a:extLst>
              <a:ext uri="{FF2B5EF4-FFF2-40B4-BE49-F238E27FC236}">
                <a16:creationId xmlns:a16="http://schemas.microsoft.com/office/drawing/2014/main" id="{F7DFBF69-4FC6-46A9-89C9-84F9F84C3E8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000" b="1"/>
              <a:t>Product Failure Risk</a:t>
            </a:r>
          </a:p>
          <a:p>
            <a:pPr marL="0" lvl="1" indent="0">
              <a:lnSpc>
                <a:spcPct val="90000"/>
              </a:lnSpc>
              <a:spcBef>
                <a:spcPts val="1000"/>
              </a:spcBef>
              <a:spcAft>
                <a:spcPts val="600"/>
              </a:spcAft>
              <a:buNone/>
            </a:pPr>
            <a:r>
              <a:rPr lang="en-GB" sz="1000"/>
              <a:t>Building on unverified assumptions increases the likelihood of product failures in the market.</a:t>
            </a:r>
          </a:p>
          <a:p>
            <a:pPr marL="0" indent="0">
              <a:lnSpc>
                <a:spcPct val="90000"/>
              </a:lnSpc>
              <a:spcBef>
                <a:spcPts val="2500"/>
              </a:spcBef>
              <a:spcAft>
                <a:spcPts val="600"/>
              </a:spcAft>
              <a:buNone/>
            </a:pPr>
            <a:r>
              <a:rPr lang="en-GB" sz="1000" b="1"/>
              <a:t>Wasted Resources</a:t>
            </a:r>
          </a:p>
          <a:p>
            <a:pPr marL="0" lvl="1" indent="0">
              <a:lnSpc>
                <a:spcPct val="90000"/>
              </a:lnSpc>
              <a:spcBef>
                <a:spcPts val="1000"/>
              </a:spcBef>
              <a:spcAft>
                <a:spcPts val="600"/>
              </a:spcAft>
              <a:buNone/>
            </a:pPr>
            <a:r>
              <a:rPr lang="en-GB" sz="1000"/>
              <a:t>Assumptions can cause misallocation of time, money, and effort leading to wasted resources.</a:t>
            </a:r>
          </a:p>
          <a:p>
            <a:pPr marL="0" indent="0">
              <a:lnSpc>
                <a:spcPct val="90000"/>
              </a:lnSpc>
              <a:spcBef>
                <a:spcPts val="2500"/>
              </a:spcBef>
              <a:spcAft>
                <a:spcPts val="600"/>
              </a:spcAft>
              <a:buNone/>
            </a:pPr>
            <a:r>
              <a:rPr lang="en-GB" sz="1000" b="1"/>
              <a:t>Missed Market Opportunities</a:t>
            </a:r>
          </a:p>
          <a:p>
            <a:pPr marL="0" lvl="1" indent="0">
              <a:lnSpc>
                <a:spcPct val="90000"/>
              </a:lnSpc>
              <a:spcBef>
                <a:spcPts val="1000"/>
              </a:spcBef>
              <a:spcAft>
                <a:spcPts val="600"/>
              </a:spcAft>
              <a:buNone/>
            </a:pPr>
            <a:r>
              <a:rPr lang="en-GB" sz="1000"/>
              <a:t>Relying on assumptions may cause companies to miss valuable market opportunities and customer needs.</a:t>
            </a:r>
          </a:p>
          <a:p>
            <a:pPr marL="0" indent="0">
              <a:lnSpc>
                <a:spcPct val="90000"/>
              </a:lnSpc>
              <a:spcBef>
                <a:spcPts val="2500"/>
              </a:spcBef>
              <a:spcAft>
                <a:spcPts val="600"/>
              </a:spcAft>
              <a:buNone/>
            </a:pPr>
            <a:r>
              <a:rPr lang="en-GB" sz="1000" b="1"/>
              <a:t>Need for Validation</a:t>
            </a:r>
          </a:p>
          <a:p>
            <a:pPr marL="0" lvl="1" indent="0">
              <a:lnSpc>
                <a:spcPct val="90000"/>
              </a:lnSpc>
              <a:spcBef>
                <a:spcPts val="1000"/>
              </a:spcBef>
              <a:spcAft>
                <a:spcPts val="600"/>
              </a:spcAft>
              <a:buNone/>
            </a:pPr>
            <a:r>
              <a:rPr lang="en-GB" sz="1000"/>
              <a:t>Rigorous validation of assumptions is essential to avoid risks and ensure product success.</a:t>
            </a:r>
          </a:p>
        </p:txBody>
      </p:sp>
      <p:pic>
        <p:nvPicPr>
          <p:cNvPr id="4" name="Content Placeholder 3" descr="Conceptual illustration of business risks, failed products, wasted resources, and validation process">
            <a:extLst>
              <a:ext uri="{FF2B5EF4-FFF2-40B4-BE49-F238E27FC236}">
                <a16:creationId xmlns:a16="http://schemas.microsoft.com/office/drawing/2014/main" id="{785FF3E9-1B65-4226-8F93-AD8BD12117AA}"/>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A79E7E53-024E-2CB0-0CD4-8CBB54344B5F}"/>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95124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84E9-ECED-4811-AACE-20CD99814524}"/>
              </a:ext>
            </a:extLst>
          </p:cNvPr>
          <p:cNvSpPr>
            <a:spLocks noGrp="1"/>
          </p:cNvSpPr>
          <p:nvPr>
            <p:ph type="title"/>
          </p:nvPr>
        </p:nvSpPr>
        <p:spPr>
          <a:xfrm>
            <a:off x="429768" y="1810512"/>
            <a:ext cx="7772400" cy="4562856"/>
          </a:xfrm>
        </p:spPr>
        <p:txBody>
          <a:bodyPr anchor="b">
            <a:normAutofit/>
          </a:bodyPr>
          <a:lstStyle/>
          <a:p>
            <a:r>
              <a:rPr lang="en-GB"/>
              <a:t>The Meaning and Purpose of Validation</a:t>
            </a:r>
          </a:p>
        </p:txBody>
      </p:sp>
      <p:sp>
        <p:nvSpPr>
          <p:cNvPr id="7" name="Text Placeholder 2">
            <a:extLst>
              <a:ext uri="{FF2B5EF4-FFF2-40B4-BE49-F238E27FC236}">
                <a16:creationId xmlns:a16="http://schemas.microsoft.com/office/drawing/2014/main" id="{992F2C66-E225-B0FD-C727-B984243A4052}"/>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2E28D364-5205-457F-D8B0-E9708F82A87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245759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A02BF-3823-D0D0-DFC7-8EE97B4E85E0}"/>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What Validation Really Means</a:t>
            </a:r>
          </a:p>
        </p:txBody>
      </p:sp>
      <p:sp>
        <p:nvSpPr>
          <p:cNvPr id="5" name="TextBox 4">
            <a:extLst>
              <a:ext uri="{FF2B5EF4-FFF2-40B4-BE49-F238E27FC236}">
                <a16:creationId xmlns:a16="http://schemas.microsoft.com/office/drawing/2014/main" id="{4EF76027-D610-435D-9F6D-A508EFB6270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Definition of Validation</a:t>
            </a:r>
          </a:p>
          <a:p>
            <a:pPr marL="0" lvl="1" indent="0">
              <a:spcBef>
                <a:spcPts val="1000"/>
              </a:spcBef>
              <a:spcAft>
                <a:spcPts val="600"/>
              </a:spcAft>
              <a:buNone/>
            </a:pPr>
            <a:r>
              <a:rPr lang="en-GB" sz="1400"/>
              <a:t>Validation involves testing ideas against real-world data to confirm their effectiveness and relevance.</a:t>
            </a:r>
          </a:p>
          <a:p>
            <a:pPr marL="0" indent="0">
              <a:spcBef>
                <a:spcPts val="2500"/>
              </a:spcBef>
              <a:spcAft>
                <a:spcPts val="600"/>
              </a:spcAft>
              <a:buNone/>
            </a:pPr>
            <a:r>
              <a:rPr lang="en-GB" sz="1400" b="1"/>
              <a:t>Purpose of Validation</a:t>
            </a:r>
          </a:p>
          <a:p>
            <a:pPr marL="0" lvl="1" indent="0">
              <a:spcBef>
                <a:spcPts val="1000"/>
              </a:spcBef>
              <a:spcAft>
                <a:spcPts val="600"/>
              </a:spcAft>
              <a:buNone/>
            </a:pPr>
            <a:r>
              <a:rPr lang="en-GB" sz="1400"/>
              <a:t>The goal is to ensure solutions truly meet customer needs and solve real problems effectively.</a:t>
            </a:r>
          </a:p>
        </p:txBody>
      </p:sp>
      <p:pic>
        <p:nvPicPr>
          <p:cNvPr id="4" name="Content Placeholder 3" descr="Concept of validation with data analysis, hypothesis testing, and customer feedback illustration">
            <a:extLst>
              <a:ext uri="{FF2B5EF4-FFF2-40B4-BE49-F238E27FC236}">
                <a16:creationId xmlns:a16="http://schemas.microsoft.com/office/drawing/2014/main" id="{8EE69125-529D-4AAF-978D-3A1564CFEFF7}"/>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F81F8338-DDA8-F1E9-4834-D109A37303F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28735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DF70-B550-0DE8-6ABE-42FE2652F37D}"/>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Validation in the Startup Context</a:t>
            </a:r>
          </a:p>
        </p:txBody>
      </p:sp>
      <p:sp>
        <p:nvSpPr>
          <p:cNvPr id="5" name="TextBox 4">
            <a:extLst>
              <a:ext uri="{FF2B5EF4-FFF2-40B4-BE49-F238E27FC236}">
                <a16:creationId xmlns:a16="http://schemas.microsoft.com/office/drawing/2014/main" id="{24BFE5BB-248E-4444-9F84-86D0A488F64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Product Refinement</a:t>
            </a:r>
          </a:p>
          <a:p>
            <a:pPr marL="0" lvl="1" indent="0">
              <a:spcBef>
                <a:spcPts val="1000"/>
              </a:spcBef>
              <a:spcAft>
                <a:spcPts val="600"/>
              </a:spcAft>
              <a:buFont typeface="Arial" panose="020B0604020202020204" pitchFamily="34" charset="0"/>
              <a:buNone/>
            </a:pPr>
            <a:r>
              <a:rPr lang="en-GB" sz="1400"/>
              <a:t>Validation enables startups to improve their product based on real customer feedback and insights.</a:t>
            </a:r>
          </a:p>
          <a:p>
            <a:pPr marL="0" indent="0">
              <a:spcBef>
                <a:spcPts val="2500"/>
              </a:spcBef>
              <a:spcAft>
                <a:spcPts val="600"/>
              </a:spcAft>
              <a:buFont typeface="Arial" panose="020B0604020202020204" pitchFamily="34" charset="0"/>
              <a:buNone/>
            </a:pPr>
            <a:r>
              <a:rPr lang="en-GB" sz="1400" b="1"/>
              <a:t>Understanding Customer Behaviour</a:t>
            </a:r>
          </a:p>
          <a:p>
            <a:pPr marL="0" lvl="1" indent="0">
              <a:spcBef>
                <a:spcPts val="1000"/>
              </a:spcBef>
              <a:spcAft>
                <a:spcPts val="600"/>
              </a:spcAft>
              <a:buFont typeface="Arial" panose="020B0604020202020204" pitchFamily="34" charset="0"/>
              <a:buNone/>
            </a:pPr>
            <a:r>
              <a:rPr lang="en-GB" sz="1400"/>
              <a:t>Startups gain critical understanding of customer needs and preferences through validation processes.</a:t>
            </a:r>
          </a:p>
          <a:p>
            <a:pPr marL="0" indent="0">
              <a:spcBef>
                <a:spcPts val="2500"/>
              </a:spcBef>
              <a:spcAft>
                <a:spcPts val="600"/>
              </a:spcAft>
              <a:buFont typeface="Arial" panose="020B0604020202020204" pitchFamily="34" charset="0"/>
              <a:buNone/>
            </a:pPr>
            <a:r>
              <a:rPr lang="en-GB" sz="1400" b="1"/>
              <a:t>Risk Reduction</a:t>
            </a:r>
          </a:p>
          <a:p>
            <a:pPr marL="0" lvl="1" indent="0">
              <a:spcBef>
                <a:spcPts val="1000"/>
              </a:spcBef>
              <a:spcAft>
                <a:spcPts val="600"/>
              </a:spcAft>
              <a:buFont typeface="Arial" panose="020B0604020202020204" pitchFamily="34" charset="0"/>
              <a:buNone/>
            </a:pPr>
            <a:r>
              <a:rPr lang="en-GB" sz="1400"/>
              <a:t>Validation helps minimize risks by testing ideas before large investments and scaling.</a:t>
            </a:r>
          </a:p>
        </p:txBody>
      </p:sp>
      <p:pic>
        <p:nvPicPr>
          <p:cNvPr id="4" name="Content Placeholder 3" descr="Startup team analysing product feedback and data to validate ideas and reduce business risks">
            <a:extLst>
              <a:ext uri="{FF2B5EF4-FFF2-40B4-BE49-F238E27FC236}">
                <a16:creationId xmlns:a16="http://schemas.microsoft.com/office/drawing/2014/main" id="{A148B732-DC46-4FE9-9BE5-DAF098D4AF7C}"/>
              </a:ext>
            </a:extLst>
          </p:cNvPr>
          <p:cNvPicPr>
            <a:picLocks noGrp="1" noChangeAspect="1"/>
          </p:cNvPicPr>
          <p:nvPr>
            <p:ph type="pic" sz="quarter" idx="13"/>
          </p:nvPr>
        </p:nvPicPr>
        <p:blipFill>
          <a:blip r:embed="rId3"/>
          <a:srcRect l="19801" r="14106" b="-2"/>
          <a:stretch>
            <a:fillRect/>
          </a:stretch>
        </p:blipFill>
        <p:spPr>
          <a:xfrm>
            <a:off x="5737594" y="342900"/>
            <a:ext cx="6111507" cy="6172338"/>
          </a:xfrm>
        </p:spPr>
      </p:pic>
      <p:sp>
        <p:nvSpPr>
          <p:cNvPr id="3" name="Footer Placeholder 2">
            <a:extLst>
              <a:ext uri="{FF2B5EF4-FFF2-40B4-BE49-F238E27FC236}">
                <a16:creationId xmlns:a16="http://schemas.microsoft.com/office/drawing/2014/main" id="{75449C78-20B4-094D-5353-0663F6B6A754}"/>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20755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565A-9CDF-B01B-76A2-1C41925DAA3E}"/>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Benefits of Robust Validation</a:t>
            </a:r>
          </a:p>
        </p:txBody>
      </p:sp>
      <p:pic>
        <p:nvPicPr>
          <p:cNvPr id="4" name="Content Placeholder 3" descr="business meeting with charts, confident investors, and startup success concept">
            <a:extLst>
              <a:ext uri="{FF2B5EF4-FFF2-40B4-BE49-F238E27FC236}">
                <a16:creationId xmlns:a16="http://schemas.microsoft.com/office/drawing/2014/main" id="{81A5DA05-2CEF-4097-8F46-BEA38336DAE3}"/>
              </a:ext>
            </a:extLst>
          </p:cNvPr>
          <p:cNvPicPr>
            <a:picLocks noGrp="1" noChangeAspect="1"/>
          </p:cNvPicPr>
          <p:nvPr>
            <p:ph type="pic" sz="quarter" idx="13"/>
          </p:nvPr>
        </p:nvPicPr>
        <p:blipFill>
          <a:blip r:embed="rId3"/>
          <a:srcRect l="5799" r="1048" b="2"/>
          <a:stretch>
            <a:fillRect/>
          </a:stretch>
        </p:blipFill>
        <p:spPr>
          <a:xfrm>
            <a:off x="429768" y="1828800"/>
            <a:ext cx="6176399" cy="4425696"/>
          </a:xfrm>
        </p:spPr>
      </p:pic>
      <p:sp>
        <p:nvSpPr>
          <p:cNvPr id="5" name="TextBox 4">
            <a:extLst>
              <a:ext uri="{FF2B5EF4-FFF2-40B4-BE49-F238E27FC236}">
                <a16:creationId xmlns:a16="http://schemas.microsoft.com/office/drawing/2014/main" id="{4A617FEA-E59E-4948-B4F4-EDCE4FB1218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Improved Decision-Making</a:t>
            </a:r>
          </a:p>
          <a:p>
            <a:pPr marL="0" lvl="1" indent="0">
              <a:spcBef>
                <a:spcPts val="1000"/>
              </a:spcBef>
              <a:spcAft>
                <a:spcPts val="600"/>
              </a:spcAft>
              <a:buFont typeface="Arial" panose="020B0604020202020204" pitchFamily="34" charset="0"/>
              <a:buNone/>
            </a:pPr>
            <a:r>
              <a:rPr lang="en-GB" sz="1400"/>
              <a:t>Robust validation helps startups make better decisions by aligning products with customer needs and market demand.</a:t>
            </a:r>
          </a:p>
          <a:p>
            <a:pPr marL="0" indent="0">
              <a:spcBef>
                <a:spcPts val="2500"/>
              </a:spcBef>
              <a:spcAft>
                <a:spcPts val="600"/>
              </a:spcAft>
              <a:buFont typeface="Arial" panose="020B0604020202020204" pitchFamily="34" charset="0"/>
              <a:buNone/>
            </a:pPr>
            <a:r>
              <a:rPr lang="en-GB" sz="1400" b="1"/>
              <a:t>Increased Investor Confidence</a:t>
            </a:r>
          </a:p>
          <a:p>
            <a:pPr marL="0" lvl="1" indent="0">
              <a:spcBef>
                <a:spcPts val="1000"/>
              </a:spcBef>
              <a:spcAft>
                <a:spcPts val="600"/>
              </a:spcAft>
              <a:buFont typeface="Arial" panose="020B0604020202020204" pitchFamily="34" charset="0"/>
              <a:buNone/>
            </a:pPr>
            <a:r>
              <a:rPr lang="en-GB" sz="1400"/>
              <a:t>Effective validation builds investor trust by demonstrating a viable market fit and reducing risks.</a:t>
            </a:r>
          </a:p>
          <a:p>
            <a:pPr marL="0" indent="0">
              <a:spcBef>
                <a:spcPts val="2500"/>
              </a:spcBef>
              <a:spcAft>
                <a:spcPts val="600"/>
              </a:spcAft>
              <a:buFont typeface="Arial" panose="020B0604020202020204" pitchFamily="34" charset="0"/>
              <a:buNone/>
            </a:pPr>
            <a:r>
              <a:rPr lang="en-GB" sz="1400" b="1"/>
              <a:t>Higher Startup Success</a:t>
            </a:r>
          </a:p>
          <a:p>
            <a:pPr marL="0" lvl="1" indent="0">
              <a:spcBef>
                <a:spcPts val="1000"/>
              </a:spcBef>
              <a:spcAft>
                <a:spcPts val="600"/>
              </a:spcAft>
              <a:buFont typeface="Arial" panose="020B0604020202020204" pitchFamily="34" charset="0"/>
              <a:buNone/>
            </a:pPr>
            <a:r>
              <a:rPr lang="en-GB" sz="1400"/>
              <a:t>Validation raises the chances of startup success by ensuring offerings meet real market demands.</a:t>
            </a:r>
          </a:p>
        </p:txBody>
      </p:sp>
      <p:sp>
        <p:nvSpPr>
          <p:cNvPr id="3" name="Footer Placeholder 2">
            <a:extLst>
              <a:ext uri="{FF2B5EF4-FFF2-40B4-BE49-F238E27FC236}">
                <a16:creationId xmlns:a16="http://schemas.microsoft.com/office/drawing/2014/main" id="{D40B6152-E744-112D-657C-01A809473306}"/>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80131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1771-87BC-1FA5-B7EE-4249D1D50556}"/>
              </a:ext>
            </a:extLst>
          </p:cNvPr>
          <p:cNvSpPr>
            <a:spLocks noGrp="1"/>
          </p:cNvSpPr>
          <p:nvPr>
            <p:ph type="title"/>
          </p:nvPr>
        </p:nvSpPr>
        <p:spPr>
          <a:xfrm>
            <a:off x="429768" y="1810512"/>
            <a:ext cx="7772400" cy="4562856"/>
          </a:xfrm>
        </p:spPr>
        <p:txBody>
          <a:bodyPr anchor="b">
            <a:normAutofit/>
          </a:bodyPr>
          <a:lstStyle/>
          <a:p>
            <a:r>
              <a:rPr lang="en-GB" sz="6200"/>
              <a:t>Types of Validation: Qualitative and Quantitative Approaches</a:t>
            </a:r>
          </a:p>
        </p:txBody>
      </p:sp>
      <p:sp>
        <p:nvSpPr>
          <p:cNvPr id="7" name="Text Placeholder 2">
            <a:extLst>
              <a:ext uri="{FF2B5EF4-FFF2-40B4-BE49-F238E27FC236}">
                <a16:creationId xmlns:a16="http://schemas.microsoft.com/office/drawing/2014/main" id="{C0436EB2-FE4C-2E8E-FD83-755F12C8E805}"/>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875554E0-E333-C7BF-FF3C-E8030E06979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774660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4D95-14D3-275C-1D13-847B8144C2CF}"/>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Overview of Qualitative Validation</a:t>
            </a:r>
          </a:p>
        </p:txBody>
      </p:sp>
      <p:sp>
        <p:nvSpPr>
          <p:cNvPr id="5" name="TextBox 4">
            <a:extLst>
              <a:ext uri="{FF2B5EF4-FFF2-40B4-BE49-F238E27FC236}">
                <a16:creationId xmlns:a16="http://schemas.microsoft.com/office/drawing/2014/main" id="{A2B878E7-8C39-4CC8-9E2D-51947702D3B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Customer Insights Gathering</a:t>
            </a:r>
          </a:p>
          <a:p>
            <a:pPr marL="0" lvl="1" indent="0">
              <a:spcBef>
                <a:spcPts val="1000"/>
              </a:spcBef>
              <a:spcAft>
                <a:spcPts val="600"/>
              </a:spcAft>
              <a:buNone/>
            </a:pPr>
            <a:r>
              <a:rPr lang="en-GB" sz="1400"/>
              <a:t>Qualitative validation focuses on collecting detailed customer insights through direct interactions like interviews.</a:t>
            </a:r>
          </a:p>
          <a:p>
            <a:pPr marL="0" indent="0">
              <a:spcBef>
                <a:spcPts val="2500"/>
              </a:spcBef>
              <a:spcAft>
                <a:spcPts val="600"/>
              </a:spcAft>
              <a:buNone/>
            </a:pPr>
            <a:r>
              <a:rPr lang="en-GB" sz="1400" b="1"/>
              <a:t>Observation Techniques</a:t>
            </a:r>
          </a:p>
          <a:p>
            <a:pPr marL="0" lvl="1" indent="0">
              <a:spcBef>
                <a:spcPts val="1000"/>
              </a:spcBef>
              <a:spcAft>
                <a:spcPts val="600"/>
              </a:spcAft>
              <a:buNone/>
            </a:pPr>
            <a:r>
              <a:rPr lang="en-GB" sz="1400"/>
              <a:t>Observations help understand customer motivations and behaviours in natural settings during qualitative validation.</a:t>
            </a:r>
          </a:p>
        </p:txBody>
      </p:sp>
      <p:pic>
        <p:nvPicPr>
          <p:cNvPr id="4" name="Content Placeholder 3" descr="Customer interviews and observations illustrating qualitative research process and insights">
            <a:extLst>
              <a:ext uri="{FF2B5EF4-FFF2-40B4-BE49-F238E27FC236}">
                <a16:creationId xmlns:a16="http://schemas.microsoft.com/office/drawing/2014/main" id="{66C8393C-AE25-4D17-AE17-980295FB206E}"/>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BBCD5F6B-23C6-3A4B-8F24-A5FBBE0545CF}"/>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42131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B55EB-A1DC-5649-3F6F-9E18E3405BEB}"/>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Quantitative Validation Techniques</a:t>
            </a:r>
          </a:p>
        </p:txBody>
      </p:sp>
      <p:sp>
        <p:nvSpPr>
          <p:cNvPr id="5" name="TextBox 4">
            <a:extLst>
              <a:ext uri="{FF2B5EF4-FFF2-40B4-BE49-F238E27FC236}">
                <a16:creationId xmlns:a16="http://schemas.microsoft.com/office/drawing/2014/main" id="{4E0477A5-6E76-41C1-A89D-7B5F4DB03E5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Numerical Data Utilisation</a:t>
            </a:r>
          </a:p>
          <a:p>
            <a:pPr marL="0" lvl="1" indent="0">
              <a:spcBef>
                <a:spcPts val="1000"/>
              </a:spcBef>
              <a:spcAft>
                <a:spcPts val="600"/>
              </a:spcAft>
              <a:buNone/>
            </a:pPr>
            <a:r>
              <a:rPr lang="en-GB" sz="1400"/>
              <a:t>Quantitative validation relies on numerical data to objectively assess customer preferences and behaviours.</a:t>
            </a:r>
          </a:p>
          <a:p>
            <a:pPr marL="0" indent="0">
              <a:spcBef>
                <a:spcPts val="2500"/>
              </a:spcBef>
              <a:spcAft>
                <a:spcPts val="600"/>
              </a:spcAft>
              <a:buNone/>
            </a:pPr>
            <a:r>
              <a:rPr lang="en-GB" sz="1400" b="1"/>
              <a:t>Surveys and Analytics</a:t>
            </a:r>
          </a:p>
          <a:p>
            <a:pPr marL="0" lvl="1" indent="0">
              <a:spcBef>
                <a:spcPts val="1000"/>
              </a:spcBef>
              <a:spcAft>
                <a:spcPts val="600"/>
              </a:spcAft>
              <a:buNone/>
            </a:pPr>
            <a:r>
              <a:rPr lang="en-GB" sz="1400"/>
              <a:t>Surveys and data analytics tools collect large-scale customer information for precise validation.</a:t>
            </a:r>
          </a:p>
        </p:txBody>
      </p:sp>
      <p:pic>
        <p:nvPicPr>
          <p:cNvPr id="4" name="Content Placeholder 3" descr="Data charts, surveys and analytics representing customer preferences and behavioural measurement">
            <a:extLst>
              <a:ext uri="{FF2B5EF4-FFF2-40B4-BE49-F238E27FC236}">
                <a16:creationId xmlns:a16="http://schemas.microsoft.com/office/drawing/2014/main" id="{ACB46023-033F-4486-93D1-E083910C329D}"/>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72ADCFF0-7AE1-4CEB-75CD-D3EAC8AE11D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56074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A924-A114-FD0A-FAF3-70FD5322F8B8}"/>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Choosing the Right Validation Method</a:t>
            </a:r>
          </a:p>
        </p:txBody>
      </p:sp>
      <p:pic>
        <p:nvPicPr>
          <p:cNvPr id="4" name="Content Placeholder 3" descr="Decision process with flowchart showing qualitative and quantitative validation methods">
            <a:extLst>
              <a:ext uri="{FF2B5EF4-FFF2-40B4-BE49-F238E27FC236}">
                <a16:creationId xmlns:a16="http://schemas.microsoft.com/office/drawing/2014/main" id="{429184DF-19B0-46CD-A536-73CCE3162F5A}"/>
              </a:ext>
            </a:extLst>
          </p:cNvPr>
          <p:cNvPicPr>
            <a:picLocks noGrp="1" noChangeAspect="1"/>
          </p:cNvPicPr>
          <p:nvPr>
            <p:ph type="pic" sz="quarter" idx="13"/>
          </p:nvPr>
        </p:nvPicPr>
        <p:blipFill>
          <a:blip r:embed="rId3"/>
          <a:srcRect l="1513" r="5334" b="2"/>
          <a:stretch>
            <a:fillRect/>
          </a:stretch>
        </p:blipFill>
        <p:spPr>
          <a:xfrm>
            <a:off x="429768" y="1828800"/>
            <a:ext cx="6176399" cy="4425696"/>
          </a:xfrm>
        </p:spPr>
      </p:pic>
      <p:sp>
        <p:nvSpPr>
          <p:cNvPr id="5" name="TextBox 4">
            <a:extLst>
              <a:ext uri="{FF2B5EF4-FFF2-40B4-BE49-F238E27FC236}">
                <a16:creationId xmlns:a16="http://schemas.microsoft.com/office/drawing/2014/main" id="{C8076008-EC04-4699-9F70-1FFF5D23799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Method Selection Criteria</a:t>
            </a:r>
          </a:p>
          <a:p>
            <a:pPr marL="0" lvl="1" indent="0">
              <a:spcBef>
                <a:spcPts val="1000"/>
              </a:spcBef>
              <a:spcAft>
                <a:spcPts val="600"/>
              </a:spcAft>
              <a:buFont typeface="Arial" panose="020B0604020202020204" pitchFamily="34" charset="0"/>
              <a:buNone/>
            </a:pPr>
            <a:r>
              <a:rPr lang="en-GB" sz="1400"/>
              <a:t>Choose validation methods based on startup stage, objectives, and problem characteristics.</a:t>
            </a:r>
          </a:p>
          <a:p>
            <a:pPr marL="0" indent="0">
              <a:spcBef>
                <a:spcPts val="2500"/>
              </a:spcBef>
              <a:spcAft>
                <a:spcPts val="600"/>
              </a:spcAft>
              <a:buFont typeface="Arial" panose="020B0604020202020204" pitchFamily="34" charset="0"/>
              <a:buNone/>
            </a:pPr>
            <a:r>
              <a:rPr lang="en-GB" sz="1400" b="1"/>
              <a:t>Qualitative Methods Overview</a:t>
            </a:r>
          </a:p>
          <a:p>
            <a:pPr marL="0" lvl="1" indent="0">
              <a:spcBef>
                <a:spcPts val="1000"/>
              </a:spcBef>
              <a:spcAft>
                <a:spcPts val="600"/>
              </a:spcAft>
              <a:buFont typeface="Arial" panose="020B0604020202020204" pitchFamily="34" charset="0"/>
              <a:buNone/>
            </a:pPr>
            <a:r>
              <a:rPr lang="en-GB" sz="1400"/>
              <a:t>Qualitative methods explore insights, opinions, and motivations useful in early startup stages.</a:t>
            </a:r>
          </a:p>
          <a:p>
            <a:pPr marL="0" indent="0">
              <a:spcBef>
                <a:spcPts val="2500"/>
              </a:spcBef>
              <a:spcAft>
                <a:spcPts val="600"/>
              </a:spcAft>
              <a:buFont typeface="Arial" panose="020B0604020202020204" pitchFamily="34" charset="0"/>
              <a:buNone/>
            </a:pPr>
            <a:r>
              <a:rPr lang="en-GB" sz="1400" b="1"/>
              <a:t>Quantitative Methods Overview</a:t>
            </a:r>
          </a:p>
          <a:p>
            <a:pPr marL="0" lvl="1" indent="0">
              <a:spcBef>
                <a:spcPts val="1000"/>
              </a:spcBef>
              <a:spcAft>
                <a:spcPts val="600"/>
              </a:spcAft>
              <a:buFont typeface="Arial" panose="020B0604020202020204" pitchFamily="34" charset="0"/>
              <a:buNone/>
            </a:pPr>
            <a:r>
              <a:rPr lang="en-GB" sz="1400"/>
              <a:t>Quantitative methods provide measurable data and statistical analysis, ideal for testing hypotheses.</a:t>
            </a:r>
          </a:p>
        </p:txBody>
      </p:sp>
      <p:sp>
        <p:nvSpPr>
          <p:cNvPr id="3" name="Footer Placeholder 2">
            <a:extLst>
              <a:ext uri="{FF2B5EF4-FFF2-40B4-BE49-F238E27FC236}">
                <a16:creationId xmlns:a16="http://schemas.microsoft.com/office/drawing/2014/main" id="{8F2C20A6-7619-9FD4-408F-787DCEAE19B2}"/>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974527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56D7-BB57-C9FD-5303-A98A9E49F0B5}"/>
              </a:ext>
            </a:extLst>
          </p:cNvPr>
          <p:cNvSpPr>
            <a:spLocks noGrp="1"/>
          </p:cNvSpPr>
          <p:nvPr>
            <p:ph type="title"/>
          </p:nvPr>
        </p:nvSpPr>
        <p:spPr>
          <a:xfrm>
            <a:off x="429768" y="1810512"/>
            <a:ext cx="7772400" cy="4562856"/>
          </a:xfrm>
        </p:spPr>
        <p:txBody>
          <a:bodyPr anchor="b">
            <a:normAutofit/>
          </a:bodyPr>
          <a:lstStyle/>
          <a:p>
            <a:r>
              <a:rPr lang="en-GB"/>
              <a:t>Preparing for Effective Customer Interviews</a:t>
            </a:r>
          </a:p>
        </p:txBody>
      </p:sp>
      <p:sp>
        <p:nvSpPr>
          <p:cNvPr id="7" name="Text Placeholder 2">
            <a:extLst>
              <a:ext uri="{FF2B5EF4-FFF2-40B4-BE49-F238E27FC236}">
                <a16:creationId xmlns:a16="http://schemas.microsoft.com/office/drawing/2014/main" id="{1CB51E13-4559-7A7B-E45E-76B8A49E7BD3}"/>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0CB7725B-8B4D-4DDD-D79F-2147E8B6DF60}"/>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209454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B7FC-1EA8-B5EC-E46B-9C8E9EC93275}"/>
              </a:ext>
            </a:extLst>
          </p:cNvPr>
          <p:cNvSpPr>
            <a:spLocks noGrp="1"/>
          </p:cNvSpPr>
          <p:nvPr>
            <p:ph type="title"/>
          </p:nvPr>
        </p:nvSpPr>
        <p:spPr>
          <a:xfrm>
            <a:off x="429768" y="411480"/>
            <a:ext cx="11045952" cy="1828800"/>
          </a:xfrm>
        </p:spPr>
        <p:txBody>
          <a:bodyPr anchor="t">
            <a:normAutofit/>
          </a:bodyPr>
          <a:lstStyle/>
          <a:p>
            <a:r>
              <a:rPr lang="en-GB"/>
              <a:t>Agenda Overview</a:t>
            </a:r>
          </a:p>
        </p:txBody>
      </p:sp>
      <p:sp>
        <p:nvSpPr>
          <p:cNvPr id="3" name="Content Placeholder 2">
            <a:extLst>
              <a:ext uri="{FF2B5EF4-FFF2-40B4-BE49-F238E27FC236}">
                <a16:creationId xmlns:a16="http://schemas.microsoft.com/office/drawing/2014/main" id="{E1C8FEA0-2BEC-CF00-1401-ADB6B30EA628}"/>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lnSpc>
                <a:spcPct val="110000"/>
              </a:lnSpc>
              <a:buFont typeface="Arial" panose="020B0604020202020204" pitchFamily="34" charset="0"/>
              <a:buChar char="•"/>
            </a:pPr>
            <a:r>
              <a:rPr lang="en-GB" sz="1400"/>
              <a:t>Understanding the Importance of Customer Discovery</a:t>
            </a:r>
          </a:p>
          <a:p>
            <a:pPr>
              <a:lnSpc>
                <a:spcPct val="110000"/>
              </a:lnSpc>
              <a:buFont typeface="Arial" panose="020B0604020202020204" pitchFamily="34" charset="0"/>
              <a:buChar char="•"/>
            </a:pPr>
            <a:r>
              <a:rPr lang="en-GB" sz="1400"/>
              <a:t>Distinguishing Between Assumptions and Facts</a:t>
            </a:r>
          </a:p>
          <a:p>
            <a:pPr>
              <a:lnSpc>
                <a:spcPct val="110000"/>
              </a:lnSpc>
              <a:buFont typeface="Arial" panose="020B0604020202020204" pitchFamily="34" charset="0"/>
              <a:buChar char="•"/>
            </a:pPr>
            <a:r>
              <a:rPr lang="en-GB" sz="1400"/>
              <a:t>The Meaning and Purpose of Validation</a:t>
            </a:r>
          </a:p>
          <a:p>
            <a:pPr>
              <a:lnSpc>
                <a:spcPct val="110000"/>
              </a:lnSpc>
              <a:buFont typeface="Arial" panose="020B0604020202020204" pitchFamily="34" charset="0"/>
              <a:buChar char="•"/>
            </a:pPr>
            <a:r>
              <a:rPr lang="en-GB" sz="1400"/>
              <a:t>Types of Validation: Qualitative and Quantitative Approaches</a:t>
            </a:r>
          </a:p>
          <a:p>
            <a:pPr>
              <a:lnSpc>
                <a:spcPct val="110000"/>
              </a:lnSpc>
              <a:buFont typeface="Arial" panose="020B0604020202020204" pitchFamily="34" charset="0"/>
              <a:buChar char="•"/>
            </a:pPr>
            <a:r>
              <a:rPr lang="en-GB" sz="1400"/>
              <a:t>Preparing for Effective Customer Interviews</a:t>
            </a:r>
          </a:p>
          <a:p>
            <a:pPr>
              <a:lnSpc>
                <a:spcPct val="110000"/>
              </a:lnSpc>
              <a:buFont typeface="Arial" panose="020B0604020202020204" pitchFamily="34" charset="0"/>
              <a:buChar char="•"/>
            </a:pPr>
            <a:r>
              <a:rPr lang="en-GB" sz="1400"/>
              <a:t>Recruiting Suitable Interview Participants</a:t>
            </a:r>
          </a:p>
          <a:p>
            <a:pPr>
              <a:lnSpc>
                <a:spcPct val="110000"/>
              </a:lnSpc>
              <a:buFont typeface="Arial" panose="020B0604020202020204" pitchFamily="34" charset="0"/>
              <a:buChar char="•"/>
            </a:pPr>
            <a:r>
              <a:rPr lang="en-GB" sz="1400"/>
              <a:t>Crafting Effective Interview Questions</a:t>
            </a:r>
          </a:p>
          <a:p>
            <a:pPr>
              <a:lnSpc>
                <a:spcPct val="110000"/>
              </a:lnSpc>
              <a:buFont typeface="Arial" panose="020B0604020202020204" pitchFamily="34" charset="0"/>
              <a:buChar char="•"/>
            </a:pPr>
            <a:r>
              <a:rPr lang="en-GB" sz="1400"/>
              <a:t>Structuring and Flowing Customer Interviews</a:t>
            </a:r>
          </a:p>
          <a:p>
            <a:pPr>
              <a:lnSpc>
                <a:spcPct val="110000"/>
              </a:lnSpc>
              <a:buFont typeface="Arial" panose="020B0604020202020204" pitchFamily="34" charset="0"/>
              <a:buChar char="•"/>
            </a:pPr>
            <a:r>
              <a:rPr lang="en-GB" sz="1400"/>
              <a:t>Avoiding Bias and Leading Questions in Interviews</a:t>
            </a:r>
          </a:p>
          <a:p>
            <a:pPr>
              <a:lnSpc>
                <a:spcPct val="110000"/>
              </a:lnSpc>
              <a:buFont typeface="Arial" panose="020B0604020202020204" pitchFamily="34" charset="0"/>
              <a:buChar char="•"/>
            </a:pPr>
            <a:r>
              <a:rPr lang="en-GB" sz="1400"/>
              <a:t>Capturing Interview Notes and Key Insights</a:t>
            </a:r>
          </a:p>
        </p:txBody>
      </p:sp>
      <p:sp>
        <p:nvSpPr>
          <p:cNvPr id="4" name="Footer Placeholder 3">
            <a:extLst>
              <a:ext uri="{FF2B5EF4-FFF2-40B4-BE49-F238E27FC236}">
                <a16:creationId xmlns:a16="http://schemas.microsoft.com/office/drawing/2014/main" id="{4DCE5344-2158-3EC4-EA24-A9E16E60F726}"/>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21982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4CEC-824D-98C5-4CEE-3CD18FF7F47A}"/>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Setting Clear Interview Objectives</a:t>
            </a:r>
          </a:p>
        </p:txBody>
      </p:sp>
      <p:sp>
        <p:nvSpPr>
          <p:cNvPr id="5" name="TextBox 4">
            <a:extLst>
              <a:ext uri="{FF2B5EF4-FFF2-40B4-BE49-F238E27FC236}">
                <a16:creationId xmlns:a16="http://schemas.microsoft.com/office/drawing/2014/main" id="{0D2469EF-1667-4895-A339-5A5888D47D4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Define Learning Goals</a:t>
            </a:r>
          </a:p>
          <a:p>
            <a:pPr marL="0" lvl="1" indent="0">
              <a:spcBef>
                <a:spcPts val="1000"/>
              </a:spcBef>
              <a:spcAft>
                <a:spcPts val="600"/>
              </a:spcAft>
              <a:buFont typeface="Arial" panose="020B0604020202020204" pitchFamily="34" charset="0"/>
              <a:buNone/>
            </a:pPr>
            <a:r>
              <a:rPr lang="en-GB" sz="1400"/>
              <a:t>Clearly identify what information you want to obtain from interviews to guide the process.</a:t>
            </a:r>
          </a:p>
          <a:p>
            <a:pPr marL="0" indent="0">
              <a:spcBef>
                <a:spcPts val="2500"/>
              </a:spcBef>
              <a:spcAft>
                <a:spcPts val="600"/>
              </a:spcAft>
              <a:buFont typeface="Arial" panose="020B0604020202020204" pitchFamily="34" charset="0"/>
              <a:buNone/>
            </a:pPr>
            <a:r>
              <a:rPr lang="en-GB" sz="1400" b="1"/>
              <a:t>Focus Interview Questions</a:t>
            </a:r>
          </a:p>
          <a:p>
            <a:pPr marL="0" lvl="1" indent="0">
              <a:spcBef>
                <a:spcPts val="1000"/>
              </a:spcBef>
              <a:spcAft>
                <a:spcPts val="600"/>
              </a:spcAft>
              <a:buFont typeface="Arial" panose="020B0604020202020204" pitchFamily="34" charset="0"/>
              <a:buNone/>
            </a:pPr>
            <a:r>
              <a:rPr lang="en-GB" sz="1400"/>
              <a:t>Develop questions that directly align with the objectives to gather relevant data.</a:t>
            </a:r>
          </a:p>
          <a:p>
            <a:pPr marL="0" indent="0">
              <a:spcBef>
                <a:spcPts val="2500"/>
              </a:spcBef>
              <a:spcAft>
                <a:spcPts val="600"/>
              </a:spcAft>
              <a:buFont typeface="Arial" panose="020B0604020202020204" pitchFamily="34" charset="0"/>
              <a:buNone/>
            </a:pPr>
            <a:r>
              <a:rPr lang="en-GB" sz="1400" b="1"/>
              <a:t>Support Validation Goals</a:t>
            </a:r>
          </a:p>
          <a:p>
            <a:pPr marL="0" lvl="1" indent="0">
              <a:spcBef>
                <a:spcPts val="1000"/>
              </a:spcBef>
              <a:spcAft>
                <a:spcPts val="600"/>
              </a:spcAft>
              <a:buFont typeface="Arial" panose="020B0604020202020204" pitchFamily="34" charset="0"/>
              <a:buNone/>
            </a:pPr>
            <a:r>
              <a:rPr lang="en-GB" sz="1400"/>
              <a:t>Ensure collected data effectively supports the validation of your project's hypotheses or assumptions.</a:t>
            </a:r>
          </a:p>
        </p:txBody>
      </p:sp>
      <p:pic>
        <p:nvPicPr>
          <p:cNvPr id="4" name="Content Placeholder 3" descr="Professional setting with focused interview preparation and note-taking materials">
            <a:extLst>
              <a:ext uri="{FF2B5EF4-FFF2-40B4-BE49-F238E27FC236}">
                <a16:creationId xmlns:a16="http://schemas.microsoft.com/office/drawing/2014/main" id="{29970351-B328-465C-80DD-E254F93FF2CE}"/>
              </a:ext>
            </a:extLst>
          </p:cNvPr>
          <p:cNvPicPr>
            <a:picLocks noGrp="1" noChangeAspect="1"/>
          </p:cNvPicPr>
          <p:nvPr>
            <p:ph type="pic" sz="quarter" idx="13"/>
          </p:nvPr>
        </p:nvPicPr>
        <p:blipFill>
          <a:blip r:embed="rId3"/>
          <a:srcRect l="12127" r="21780" b="-2"/>
          <a:stretch>
            <a:fillRect/>
          </a:stretch>
        </p:blipFill>
        <p:spPr>
          <a:xfrm>
            <a:off x="5737594" y="342900"/>
            <a:ext cx="6111507" cy="6172338"/>
          </a:xfrm>
        </p:spPr>
      </p:pic>
      <p:sp>
        <p:nvSpPr>
          <p:cNvPr id="3" name="Footer Placeholder 2">
            <a:extLst>
              <a:ext uri="{FF2B5EF4-FFF2-40B4-BE49-F238E27FC236}">
                <a16:creationId xmlns:a16="http://schemas.microsoft.com/office/drawing/2014/main" id="{47841EC8-BE40-21F6-44FA-805B5EC9F5B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790023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681B-2070-8E0C-EF38-66967BB19F29}"/>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Researching Your Target Audience</a:t>
            </a:r>
          </a:p>
        </p:txBody>
      </p:sp>
      <p:sp>
        <p:nvSpPr>
          <p:cNvPr id="5" name="TextBox 4">
            <a:extLst>
              <a:ext uri="{FF2B5EF4-FFF2-40B4-BE49-F238E27FC236}">
                <a16:creationId xmlns:a16="http://schemas.microsoft.com/office/drawing/2014/main" id="{29A2B552-204A-4C00-AEEC-E32163EF99B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Know Your Audience</a:t>
            </a:r>
          </a:p>
          <a:p>
            <a:pPr marL="0" lvl="1" indent="0">
              <a:spcBef>
                <a:spcPts val="1000"/>
              </a:spcBef>
              <a:spcAft>
                <a:spcPts val="600"/>
              </a:spcAft>
              <a:buNone/>
            </a:pPr>
            <a:r>
              <a:rPr lang="en-GB" sz="1400"/>
              <a:t>Understanding the audience allows for tailored interviews that resonate with their specific needs and experiences.</a:t>
            </a:r>
          </a:p>
          <a:p>
            <a:pPr marL="0" indent="0">
              <a:spcBef>
                <a:spcPts val="2500"/>
              </a:spcBef>
              <a:spcAft>
                <a:spcPts val="600"/>
              </a:spcAft>
              <a:buNone/>
            </a:pPr>
            <a:r>
              <a:rPr lang="en-GB" sz="1400" b="1"/>
              <a:t>Improve Feedback Relevance</a:t>
            </a:r>
          </a:p>
          <a:p>
            <a:pPr marL="0" lvl="1" indent="0">
              <a:spcBef>
                <a:spcPts val="1000"/>
              </a:spcBef>
              <a:spcAft>
                <a:spcPts val="600"/>
              </a:spcAft>
              <a:buNone/>
            </a:pPr>
            <a:r>
              <a:rPr lang="en-GB" sz="1400"/>
              <a:t>Tailored interviews enhance the quality and usefulness of feedback received from participants.</a:t>
            </a:r>
          </a:p>
        </p:txBody>
      </p:sp>
      <p:pic>
        <p:nvPicPr>
          <p:cNvPr id="4" name="Content Placeholder 3" descr="Person studying demographic data and audience profiles on a digital tablet">
            <a:extLst>
              <a:ext uri="{FF2B5EF4-FFF2-40B4-BE49-F238E27FC236}">
                <a16:creationId xmlns:a16="http://schemas.microsoft.com/office/drawing/2014/main" id="{E2D24AE0-125C-421E-AE21-8B143C745A55}"/>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AD9A5889-E1D8-BF34-9D20-AA42C24D750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489655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4408-7EEE-26D3-99EF-A61C8F19A1C7}"/>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Designing Interview Guides</a:t>
            </a:r>
          </a:p>
        </p:txBody>
      </p:sp>
      <p:sp>
        <p:nvSpPr>
          <p:cNvPr id="5" name="TextBox 4">
            <a:extLst>
              <a:ext uri="{FF2B5EF4-FFF2-40B4-BE49-F238E27FC236}">
                <a16:creationId xmlns:a16="http://schemas.microsoft.com/office/drawing/2014/main" id="{FBA7D380-9DBC-48B9-8FB5-0AF6B77C961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Structured Interview Guides</a:t>
            </a:r>
          </a:p>
          <a:p>
            <a:pPr marL="0" lvl="1" indent="0">
              <a:spcBef>
                <a:spcPts val="1000"/>
              </a:spcBef>
              <a:spcAft>
                <a:spcPts val="600"/>
              </a:spcAft>
              <a:buNone/>
            </a:pPr>
            <a:r>
              <a:rPr lang="en-GB" sz="1400"/>
              <a:t>Design interview guides that are well-organized and focused on key validation topics to ensure comprehensive data collection.</a:t>
            </a:r>
          </a:p>
          <a:p>
            <a:pPr marL="0" indent="0">
              <a:spcBef>
                <a:spcPts val="2500"/>
              </a:spcBef>
              <a:spcAft>
                <a:spcPts val="600"/>
              </a:spcAft>
              <a:buNone/>
            </a:pPr>
            <a:r>
              <a:rPr lang="en-GB" sz="1400" b="1"/>
              <a:t>Open-Ended Questions</a:t>
            </a:r>
          </a:p>
          <a:p>
            <a:pPr marL="0" lvl="1" indent="0">
              <a:spcBef>
                <a:spcPts val="1000"/>
              </a:spcBef>
              <a:spcAft>
                <a:spcPts val="600"/>
              </a:spcAft>
              <a:buNone/>
            </a:pPr>
            <a:r>
              <a:rPr lang="en-GB" sz="1400"/>
              <a:t>Use open-ended questions to encourage detailed and thoughtful responses from interviewees, yielding richer insights.</a:t>
            </a:r>
          </a:p>
        </p:txBody>
      </p:sp>
      <p:pic>
        <p:nvPicPr>
          <p:cNvPr id="4" name="Content Placeholder 3" descr="Professional workspace with structured interview guide and open-ended questions on paper">
            <a:extLst>
              <a:ext uri="{FF2B5EF4-FFF2-40B4-BE49-F238E27FC236}">
                <a16:creationId xmlns:a16="http://schemas.microsoft.com/office/drawing/2014/main" id="{1527CB53-3684-438D-A0EE-1AC88965AE6E}"/>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CB822FD2-9A57-E520-0CEE-7C9711B2CDC4}"/>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88728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4ABE-A324-B1A5-AC11-900DAE078D77}"/>
              </a:ext>
            </a:extLst>
          </p:cNvPr>
          <p:cNvSpPr>
            <a:spLocks noGrp="1"/>
          </p:cNvSpPr>
          <p:nvPr>
            <p:ph type="title"/>
          </p:nvPr>
        </p:nvSpPr>
        <p:spPr>
          <a:xfrm>
            <a:off x="429768" y="1810512"/>
            <a:ext cx="7772400" cy="4562856"/>
          </a:xfrm>
        </p:spPr>
        <p:txBody>
          <a:bodyPr anchor="b">
            <a:normAutofit/>
          </a:bodyPr>
          <a:lstStyle/>
          <a:p>
            <a:r>
              <a:rPr lang="en-GB"/>
              <a:t>Recruiting Suitable Interview Participants</a:t>
            </a:r>
          </a:p>
        </p:txBody>
      </p:sp>
      <p:sp>
        <p:nvSpPr>
          <p:cNvPr id="7" name="Text Placeholder 2">
            <a:extLst>
              <a:ext uri="{FF2B5EF4-FFF2-40B4-BE49-F238E27FC236}">
                <a16:creationId xmlns:a16="http://schemas.microsoft.com/office/drawing/2014/main" id="{5000357A-0D84-1546-C348-4BA28DA512CC}"/>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49CF8716-2C66-76F5-E109-10D56EF6EF2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7964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05819-DF48-B83F-6531-B09A5CF8E20D}"/>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Identifying Ideal Customer Profiles</a:t>
            </a:r>
          </a:p>
        </p:txBody>
      </p:sp>
      <p:pic>
        <p:nvPicPr>
          <p:cNvPr id="4" name="Content Placeholder 3" descr="Diverse group of professionals analysing customer data and profiles on digital screens">
            <a:extLst>
              <a:ext uri="{FF2B5EF4-FFF2-40B4-BE49-F238E27FC236}">
                <a16:creationId xmlns:a16="http://schemas.microsoft.com/office/drawing/2014/main" id="{D65C35F3-C238-43A1-93B3-D1C5523D13E4}"/>
              </a:ext>
            </a:extLst>
          </p:cNvPr>
          <p:cNvPicPr>
            <a:picLocks noGrp="1" noChangeAspect="1"/>
          </p:cNvPicPr>
          <p:nvPr>
            <p:ph type="pic" sz="quarter" idx="13"/>
          </p:nvPr>
        </p:nvPicPr>
        <p:blipFill>
          <a:blip r:embed="rId3"/>
          <a:srcRect l="6845" r="2" b="2"/>
          <a:stretch>
            <a:fillRect/>
          </a:stretch>
        </p:blipFill>
        <p:spPr>
          <a:xfrm>
            <a:off x="429768" y="1828800"/>
            <a:ext cx="6176399" cy="4425696"/>
          </a:xfrm>
        </p:spPr>
      </p:pic>
      <p:sp>
        <p:nvSpPr>
          <p:cNvPr id="5" name="TextBox 4">
            <a:extLst>
              <a:ext uri="{FF2B5EF4-FFF2-40B4-BE49-F238E27FC236}">
                <a16:creationId xmlns:a16="http://schemas.microsoft.com/office/drawing/2014/main" id="{40BAC81A-E1CB-4E40-BE43-C2D08A26295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Define Target Characteristics</a:t>
            </a:r>
          </a:p>
          <a:p>
            <a:pPr marL="0" lvl="1" indent="0">
              <a:spcBef>
                <a:spcPts val="1000"/>
              </a:spcBef>
              <a:spcAft>
                <a:spcPts val="600"/>
              </a:spcAft>
              <a:buFont typeface="Arial" panose="020B0604020202020204" pitchFamily="34" charset="0"/>
              <a:buNone/>
            </a:pPr>
            <a:r>
              <a:rPr lang="en-GB" sz="1400"/>
              <a:t>Identify key traits that best represent your ideal customers for focused marketing and recruitment.</a:t>
            </a:r>
          </a:p>
          <a:p>
            <a:pPr marL="0" indent="0">
              <a:spcBef>
                <a:spcPts val="2500"/>
              </a:spcBef>
              <a:spcAft>
                <a:spcPts val="600"/>
              </a:spcAft>
              <a:buFont typeface="Arial" panose="020B0604020202020204" pitchFamily="34" charset="0"/>
              <a:buNone/>
            </a:pPr>
            <a:r>
              <a:rPr lang="en-GB" sz="1400" b="1"/>
              <a:t>Focus Recruitment Efforts</a:t>
            </a:r>
          </a:p>
          <a:p>
            <a:pPr marL="0" lvl="1" indent="0">
              <a:spcBef>
                <a:spcPts val="1000"/>
              </a:spcBef>
              <a:spcAft>
                <a:spcPts val="600"/>
              </a:spcAft>
              <a:buFont typeface="Arial" panose="020B0604020202020204" pitchFamily="34" charset="0"/>
              <a:buNone/>
            </a:pPr>
            <a:r>
              <a:rPr lang="en-GB" sz="1400"/>
              <a:t>Concentrate efforts on segments that align with your ideal customer profile to improve efficiency.</a:t>
            </a:r>
          </a:p>
        </p:txBody>
      </p:sp>
      <p:sp>
        <p:nvSpPr>
          <p:cNvPr id="3" name="Footer Placeholder 2">
            <a:extLst>
              <a:ext uri="{FF2B5EF4-FFF2-40B4-BE49-F238E27FC236}">
                <a16:creationId xmlns:a16="http://schemas.microsoft.com/office/drawing/2014/main" id="{50C4A4E6-21D1-CE1E-2132-3C363A38E83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941104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B2AE-90A3-CACB-E717-E020B5677078}"/>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Outreach Strategies and Channels</a:t>
            </a:r>
          </a:p>
        </p:txBody>
      </p:sp>
      <p:sp>
        <p:nvSpPr>
          <p:cNvPr id="5" name="TextBox 4">
            <a:extLst>
              <a:ext uri="{FF2B5EF4-FFF2-40B4-BE49-F238E27FC236}">
                <a16:creationId xmlns:a16="http://schemas.microsoft.com/office/drawing/2014/main" id="{24BAA47B-4B18-4582-84C8-6E4E6C6E345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Social Media Outreach</a:t>
            </a:r>
          </a:p>
          <a:p>
            <a:pPr marL="0" lvl="1" indent="0">
              <a:spcBef>
                <a:spcPts val="1000"/>
              </a:spcBef>
              <a:spcAft>
                <a:spcPts val="600"/>
              </a:spcAft>
              <a:buFont typeface="Arial" panose="020B0604020202020204" pitchFamily="34" charset="0"/>
              <a:buNone/>
            </a:pPr>
            <a:r>
              <a:rPr lang="en-GB" sz="1400"/>
              <a:t>Social media platforms are effective channels to engage and reach a wide audience quickly and interactively.</a:t>
            </a:r>
          </a:p>
          <a:p>
            <a:pPr marL="0" indent="0">
              <a:spcBef>
                <a:spcPts val="2500"/>
              </a:spcBef>
              <a:spcAft>
                <a:spcPts val="600"/>
              </a:spcAft>
              <a:buFont typeface="Arial" panose="020B0604020202020204" pitchFamily="34" charset="0"/>
              <a:buNone/>
            </a:pPr>
            <a:r>
              <a:rPr lang="en-GB" sz="1400" b="1"/>
              <a:t>Email Communication</a:t>
            </a:r>
          </a:p>
          <a:p>
            <a:pPr marL="0" lvl="1" indent="0">
              <a:spcBef>
                <a:spcPts val="1000"/>
              </a:spcBef>
              <a:spcAft>
                <a:spcPts val="600"/>
              </a:spcAft>
              <a:buFont typeface="Arial" panose="020B0604020202020204" pitchFamily="34" charset="0"/>
              <a:buNone/>
            </a:pPr>
            <a:r>
              <a:rPr lang="en-GB" sz="1400"/>
              <a:t>Email provides a direct and professional method to contact and follow up with potential participants.</a:t>
            </a:r>
          </a:p>
          <a:p>
            <a:pPr marL="0" indent="0">
              <a:spcBef>
                <a:spcPts val="2500"/>
              </a:spcBef>
              <a:spcAft>
                <a:spcPts val="600"/>
              </a:spcAft>
              <a:buFont typeface="Arial" panose="020B0604020202020204" pitchFamily="34" charset="0"/>
              <a:buNone/>
            </a:pPr>
            <a:r>
              <a:rPr lang="en-GB" sz="1400" b="1"/>
              <a:t>Networking Channels</a:t>
            </a:r>
          </a:p>
          <a:p>
            <a:pPr marL="0" lvl="1" indent="0">
              <a:spcBef>
                <a:spcPts val="1000"/>
              </a:spcBef>
              <a:spcAft>
                <a:spcPts val="600"/>
              </a:spcAft>
              <a:buFont typeface="Arial" panose="020B0604020202020204" pitchFamily="34" charset="0"/>
              <a:buNone/>
            </a:pPr>
            <a:r>
              <a:rPr lang="en-GB" sz="1400"/>
              <a:t>Utilizing networks and professional groups helps efficiently connect with targeted participants and communities.</a:t>
            </a:r>
          </a:p>
        </p:txBody>
      </p:sp>
      <p:pic>
        <p:nvPicPr>
          <p:cNvPr id="4" name="Content Placeholder 3" descr="Various communication devices like smartphone, laptop, and networking icons representing outreach channels">
            <a:extLst>
              <a:ext uri="{FF2B5EF4-FFF2-40B4-BE49-F238E27FC236}">
                <a16:creationId xmlns:a16="http://schemas.microsoft.com/office/drawing/2014/main" id="{4EE3AE5F-C374-480C-BDAA-FD2BD2CDCD0B}"/>
              </a:ext>
            </a:extLst>
          </p:cNvPr>
          <p:cNvPicPr>
            <a:picLocks noGrp="1" noChangeAspect="1"/>
          </p:cNvPicPr>
          <p:nvPr>
            <p:ph type="pic" sz="quarter" idx="13"/>
          </p:nvPr>
        </p:nvPicPr>
        <p:blipFill>
          <a:blip r:embed="rId3"/>
          <a:srcRect l="17217" r="16690" b="-2"/>
          <a:stretch>
            <a:fillRect/>
          </a:stretch>
        </p:blipFill>
        <p:spPr>
          <a:xfrm>
            <a:off x="5737594" y="342900"/>
            <a:ext cx="6111507" cy="6172338"/>
          </a:xfrm>
        </p:spPr>
      </p:pic>
      <p:sp>
        <p:nvSpPr>
          <p:cNvPr id="3" name="Footer Placeholder 2">
            <a:extLst>
              <a:ext uri="{FF2B5EF4-FFF2-40B4-BE49-F238E27FC236}">
                <a16:creationId xmlns:a16="http://schemas.microsoft.com/office/drawing/2014/main" id="{AAC7F018-D45E-6280-8BC6-FFBB95AD576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744013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1398-F928-693C-21EB-209672B2CA2A}"/>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Incentives and Ethics in Recruitment</a:t>
            </a:r>
          </a:p>
        </p:txBody>
      </p:sp>
      <p:pic>
        <p:nvPicPr>
          <p:cNvPr id="4" name="Content Placeholder 3" descr="Ethical recruitment process showing fairness, privacy protection, and transparent communication">
            <a:extLst>
              <a:ext uri="{FF2B5EF4-FFF2-40B4-BE49-F238E27FC236}">
                <a16:creationId xmlns:a16="http://schemas.microsoft.com/office/drawing/2014/main" id="{7EE6E002-4681-48FF-96BD-38346C334CD4}"/>
              </a:ext>
            </a:extLst>
          </p:cNvPr>
          <p:cNvPicPr>
            <a:picLocks noGrp="1" noChangeAspect="1"/>
          </p:cNvPicPr>
          <p:nvPr>
            <p:ph type="pic" sz="quarter" idx="13"/>
          </p:nvPr>
        </p:nvPicPr>
        <p:blipFill>
          <a:blip r:embed="rId3"/>
          <a:srcRect l="11" r="21076" b="3"/>
          <a:stretch>
            <a:fillRect/>
          </a:stretch>
        </p:blipFill>
        <p:spPr>
          <a:xfrm>
            <a:off x="510075" y="2293496"/>
            <a:ext cx="4775158" cy="4039043"/>
          </a:xfrm>
        </p:spPr>
      </p:pic>
      <p:sp>
        <p:nvSpPr>
          <p:cNvPr id="5" name="TextBox 4">
            <a:extLst>
              <a:ext uri="{FF2B5EF4-FFF2-40B4-BE49-F238E27FC236}">
                <a16:creationId xmlns:a16="http://schemas.microsoft.com/office/drawing/2014/main" id="{C4802DD0-0686-4DA8-8544-9961D314D98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Fair Incentives</a:t>
            </a:r>
          </a:p>
          <a:p>
            <a:pPr marL="0" lvl="1" indent="0">
              <a:spcBef>
                <a:spcPts val="1000"/>
              </a:spcBef>
              <a:spcAft>
                <a:spcPts val="600"/>
              </a:spcAft>
              <a:buFont typeface="Arial" panose="020B0604020202020204" pitchFamily="34" charset="0"/>
              <a:buNone/>
            </a:pPr>
            <a:r>
              <a:rPr lang="en-GB" sz="1400"/>
              <a:t>Provide participants with fair and appropriate incentives to encourage participation without coercion.</a:t>
            </a:r>
          </a:p>
          <a:p>
            <a:pPr marL="0" indent="0">
              <a:spcBef>
                <a:spcPts val="2500"/>
              </a:spcBef>
              <a:spcAft>
                <a:spcPts val="600"/>
              </a:spcAft>
              <a:buFont typeface="Arial" panose="020B0604020202020204" pitchFamily="34" charset="0"/>
              <a:buNone/>
            </a:pPr>
            <a:r>
              <a:rPr lang="en-GB" sz="1400" b="1"/>
              <a:t>Transparency in Recruitment</a:t>
            </a:r>
          </a:p>
          <a:p>
            <a:pPr marL="0" lvl="1" indent="0">
              <a:spcBef>
                <a:spcPts val="1000"/>
              </a:spcBef>
              <a:spcAft>
                <a:spcPts val="600"/>
              </a:spcAft>
              <a:buFont typeface="Arial" panose="020B0604020202020204" pitchFamily="34" charset="0"/>
              <a:buNone/>
            </a:pPr>
            <a:r>
              <a:rPr lang="en-GB" sz="1400"/>
              <a:t>Maintain transparent communication about recruitment goals, procedures, and incentives to build trust.</a:t>
            </a:r>
          </a:p>
          <a:p>
            <a:pPr marL="0" indent="0">
              <a:spcBef>
                <a:spcPts val="2500"/>
              </a:spcBef>
              <a:spcAft>
                <a:spcPts val="600"/>
              </a:spcAft>
              <a:buFont typeface="Arial" panose="020B0604020202020204" pitchFamily="34" charset="0"/>
              <a:buNone/>
            </a:pPr>
            <a:r>
              <a:rPr lang="en-GB" sz="1400" b="1"/>
              <a:t>Respecting Privacy and Consent</a:t>
            </a:r>
          </a:p>
          <a:p>
            <a:pPr marL="0" lvl="1" indent="0">
              <a:spcBef>
                <a:spcPts val="1000"/>
              </a:spcBef>
              <a:spcAft>
                <a:spcPts val="600"/>
              </a:spcAft>
              <a:buFont typeface="Arial" panose="020B0604020202020204" pitchFamily="34" charset="0"/>
              <a:buNone/>
            </a:pPr>
            <a:r>
              <a:rPr lang="en-GB" sz="1400"/>
              <a:t>Ensure participants’ privacy is protected and obtain informed consent before recruitment.</a:t>
            </a:r>
          </a:p>
        </p:txBody>
      </p:sp>
      <p:sp>
        <p:nvSpPr>
          <p:cNvPr id="3" name="Footer Placeholder 2">
            <a:extLst>
              <a:ext uri="{FF2B5EF4-FFF2-40B4-BE49-F238E27FC236}">
                <a16:creationId xmlns:a16="http://schemas.microsoft.com/office/drawing/2014/main" id="{B4E81512-13B6-678B-CF54-D9CEA4DC453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154268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DD5C3-0F1A-B44C-2705-F7DB3DFB972C}"/>
              </a:ext>
            </a:extLst>
          </p:cNvPr>
          <p:cNvSpPr>
            <a:spLocks noGrp="1"/>
          </p:cNvSpPr>
          <p:nvPr>
            <p:ph type="title"/>
          </p:nvPr>
        </p:nvSpPr>
        <p:spPr>
          <a:xfrm>
            <a:off x="429768" y="1810512"/>
            <a:ext cx="7772400" cy="4562856"/>
          </a:xfrm>
        </p:spPr>
        <p:txBody>
          <a:bodyPr anchor="b">
            <a:normAutofit/>
          </a:bodyPr>
          <a:lstStyle/>
          <a:p>
            <a:r>
              <a:rPr lang="en-GB"/>
              <a:t>Crafting Effective Interview Questions</a:t>
            </a:r>
          </a:p>
        </p:txBody>
      </p:sp>
      <p:sp>
        <p:nvSpPr>
          <p:cNvPr id="7" name="Text Placeholder 2">
            <a:extLst>
              <a:ext uri="{FF2B5EF4-FFF2-40B4-BE49-F238E27FC236}">
                <a16:creationId xmlns:a16="http://schemas.microsoft.com/office/drawing/2014/main" id="{A8C241F7-0C42-372B-DD42-7E6FBD5E9E9D}"/>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8B19AD22-9664-8055-8A22-56FF98B9D2E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955899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11C5-6DE0-1D61-9265-1CEEAEC2C03A}"/>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Characteristics of Good vs Bad Interview Questions</a:t>
            </a:r>
          </a:p>
        </p:txBody>
      </p:sp>
      <p:pic>
        <p:nvPicPr>
          <p:cNvPr id="4" name="Content Placeholder 3" descr="Professional interview setting showing clear and confusing questions concept">
            <a:extLst>
              <a:ext uri="{FF2B5EF4-FFF2-40B4-BE49-F238E27FC236}">
                <a16:creationId xmlns:a16="http://schemas.microsoft.com/office/drawing/2014/main" id="{44C90D21-427D-46C9-9945-DE0CB9078B18}"/>
              </a:ext>
            </a:extLst>
          </p:cNvPr>
          <p:cNvPicPr>
            <a:picLocks noGrp="1" noChangeAspect="1"/>
          </p:cNvPicPr>
          <p:nvPr>
            <p:ph type="pic" sz="quarter" idx="13"/>
          </p:nvPr>
        </p:nvPicPr>
        <p:blipFill>
          <a:blip r:embed="rId3"/>
          <a:srcRect l="12417" r="8671" b="3"/>
          <a:stretch>
            <a:fillRect/>
          </a:stretch>
        </p:blipFill>
        <p:spPr>
          <a:xfrm>
            <a:off x="510075" y="2293496"/>
            <a:ext cx="4775158" cy="4039043"/>
          </a:xfrm>
        </p:spPr>
      </p:pic>
      <p:sp>
        <p:nvSpPr>
          <p:cNvPr id="5" name="TextBox 4">
            <a:extLst>
              <a:ext uri="{FF2B5EF4-FFF2-40B4-BE49-F238E27FC236}">
                <a16:creationId xmlns:a16="http://schemas.microsoft.com/office/drawing/2014/main" id="{4888B5F0-4BA7-43F9-9ACA-7E9F11DED30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Good Interview Questions</a:t>
            </a:r>
          </a:p>
          <a:p>
            <a:pPr marL="0" lvl="1" indent="0">
              <a:spcBef>
                <a:spcPts val="1000"/>
              </a:spcBef>
              <a:spcAft>
                <a:spcPts val="600"/>
              </a:spcAft>
              <a:buFont typeface="Arial" panose="020B0604020202020204" pitchFamily="34" charset="0"/>
              <a:buNone/>
            </a:pPr>
            <a:r>
              <a:rPr lang="en-GB" sz="1400"/>
              <a:t>Good questions are clear, open-ended, and unbiased, facilitating detailed and honest responses from interviewees.</a:t>
            </a:r>
          </a:p>
          <a:p>
            <a:pPr marL="0" indent="0">
              <a:spcBef>
                <a:spcPts val="2500"/>
              </a:spcBef>
              <a:spcAft>
                <a:spcPts val="600"/>
              </a:spcAft>
              <a:buFont typeface="Arial" panose="020B0604020202020204" pitchFamily="34" charset="0"/>
              <a:buNone/>
            </a:pPr>
            <a:r>
              <a:rPr lang="en-GB" sz="1400" b="1"/>
              <a:t>Bad Interview Questions</a:t>
            </a:r>
          </a:p>
          <a:p>
            <a:pPr marL="0" lvl="1" indent="0">
              <a:spcBef>
                <a:spcPts val="1000"/>
              </a:spcBef>
              <a:spcAft>
                <a:spcPts val="600"/>
              </a:spcAft>
              <a:buFont typeface="Arial" panose="020B0604020202020204" pitchFamily="34" charset="0"/>
              <a:buNone/>
            </a:pPr>
            <a:r>
              <a:rPr lang="en-GB" sz="1400"/>
              <a:t>Bad questions are leading, confusing, or restrictive, potentially biasing answers or limiting information gathered.</a:t>
            </a:r>
          </a:p>
        </p:txBody>
      </p:sp>
      <p:sp>
        <p:nvSpPr>
          <p:cNvPr id="3" name="Footer Placeholder 2">
            <a:extLst>
              <a:ext uri="{FF2B5EF4-FFF2-40B4-BE49-F238E27FC236}">
                <a16:creationId xmlns:a16="http://schemas.microsoft.com/office/drawing/2014/main" id="{95629B09-C862-6FC8-5ABE-AB53A7522FA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030090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B2B65-760A-0CD6-CDF8-2D792467368B}"/>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Examples and Pitfalls to Avoid</a:t>
            </a:r>
          </a:p>
        </p:txBody>
      </p:sp>
      <p:pic>
        <p:nvPicPr>
          <p:cNvPr id="4" name="Content Placeholder 3" descr="Person giving feedback through conversation, illustrating effective questioning techniques">
            <a:extLst>
              <a:ext uri="{FF2B5EF4-FFF2-40B4-BE49-F238E27FC236}">
                <a16:creationId xmlns:a16="http://schemas.microsoft.com/office/drawing/2014/main" id="{C5621F88-322C-49EB-A53E-E954E647E67E}"/>
              </a:ext>
            </a:extLst>
          </p:cNvPr>
          <p:cNvPicPr>
            <a:picLocks noGrp="1" noChangeAspect="1"/>
          </p:cNvPicPr>
          <p:nvPr>
            <p:ph type="pic" sz="quarter" idx="13"/>
          </p:nvPr>
        </p:nvPicPr>
        <p:blipFill>
          <a:blip r:embed="rId3"/>
          <a:srcRect l="15542" r="5546" b="3"/>
          <a:stretch>
            <a:fillRect/>
          </a:stretch>
        </p:blipFill>
        <p:spPr>
          <a:xfrm>
            <a:off x="510075" y="2293496"/>
            <a:ext cx="4775158" cy="4039043"/>
          </a:xfrm>
        </p:spPr>
      </p:pic>
      <p:sp>
        <p:nvSpPr>
          <p:cNvPr id="5" name="TextBox 4">
            <a:extLst>
              <a:ext uri="{FF2B5EF4-FFF2-40B4-BE49-F238E27FC236}">
                <a16:creationId xmlns:a16="http://schemas.microsoft.com/office/drawing/2014/main" id="{AF8AC8F4-945C-4E12-A605-DA4F809BEC9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Avoid Yes/No Questions</a:t>
            </a:r>
          </a:p>
          <a:p>
            <a:pPr marL="0" lvl="1" indent="0">
              <a:spcBef>
                <a:spcPts val="1000"/>
              </a:spcBef>
              <a:spcAft>
                <a:spcPts val="600"/>
              </a:spcAft>
              <a:buFont typeface="Arial" panose="020B0604020202020204" pitchFamily="34" charset="0"/>
              <a:buNone/>
            </a:pPr>
            <a:r>
              <a:rPr lang="en-GB" sz="1400"/>
              <a:t>Yes/no questions limit responses and reduce the depth of feedback or discussion.</a:t>
            </a:r>
          </a:p>
          <a:p>
            <a:pPr marL="0" indent="0">
              <a:spcBef>
                <a:spcPts val="2500"/>
              </a:spcBef>
              <a:spcAft>
                <a:spcPts val="600"/>
              </a:spcAft>
              <a:buFont typeface="Arial" panose="020B0604020202020204" pitchFamily="34" charset="0"/>
              <a:buNone/>
            </a:pPr>
            <a:r>
              <a:rPr lang="en-GB" sz="1400" b="1"/>
              <a:t>Avoid Leading Questions</a:t>
            </a:r>
          </a:p>
          <a:p>
            <a:pPr marL="0" lvl="1" indent="0">
              <a:spcBef>
                <a:spcPts val="1000"/>
              </a:spcBef>
              <a:spcAft>
                <a:spcPts val="600"/>
              </a:spcAft>
              <a:buFont typeface="Arial" panose="020B0604020202020204" pitchFamily="34" charset="0"/>
              <a:buNone/>
            </a:pPr>
            <a:r>
              <a:rPr lang="en-GB" sz="1400"/>
              <a:t>Questions suggesting answers hinder honest and detailed feedback from participants.</a:t>
            </a:r>
          </a:p>
          <a:p>
            <a:pPr marL="0" indent="0">
              <a:spcBef>
                <a:spcPts val="2500"/>
              </a:spcBef>
              <a:spcAft>
                <a:spcPts val="600"/>
              </a:spcAft>
              <a:buFont typeface="Arial" panose="020B0604020202020204" pitchFamily="34" charset="0"/>
              <a:buNone/>
            </a:pPr>
            <a:r>
              <a:rPr lang="en-GB" sz="1400" b="1"/>
              <a:t>Encourage Storytelling</a:t>
            </a:r>
          </a:p>
          <a:p>
            <a:pPr marL="0" lvl="1" indent="0">
              <a:spcBef>
                <a:spcPts val="1000"/>
              </a:spcBef>
              <a:spcAft>
                <a:spcPts val="600"/>
              </a:spcAft>
              <a:buFont typeface="Arial" panose="020B0604020202020204" pitchFamily="34" charset="0"/>
              <a:buNone/>
            </a:pPr>
            <a:r>
              <a:rPr lang="en-GB" sz="1400"/>
              <a:t>Use open-ended questions that promote storytelling and rich, detailed feedback.</a:t>
            </a:r>
          </a:p>
        </p:txBody>
      </p:sp>
      <p:sp>
        <p:nvSpPr>
          <p:cNvPr id="3" name="Footer Placeholder 2">
            <a:extLst>
              <a:ext uri="{FF2B5EF4-FFF2-40B4-BE49-F238E27FC236}">
                <a16:creationId xmlns:a16="http://schemas.microsoft.com/office/drawing/2014/main" id="{77819E67-9BC2-03BA-4D21-3AE44616582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75517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50F9-D81C-5A9E-6D98-1F708205A52B}"/>
              </a:ext>
            </a:extLst>
          </p:cNvPr>
          <p:cNvSpPr>
            <a:spLocks noGrp="1"/>
          </p:cNvSpPr>
          <p:nvPr>
            <p:ph type="title"/>
          </p:nvPr>
        </p:nvSpPr>
        <p:spPr>
          <a:xfrm>
            <a:off x="429768" y="1810512"/>
            <a:ext cx="7772400" cy="4562856"/>
          </a:xfrm>
        </p:spPr>
        <p:txBody>
          <a:bodyPr anchor="b">
            <a:normAutofit/>
          </a:bodyPr>
          <a:lstStyle/>
          <a:p>
            <a:r>
              <a:rPr lang="en-GB"/>
              <a:t>Understanding the Importance of Customer Discovery</a:t>
            </a:r>
          </a:p>
        </p:txBody>
      </p:sp>
      <p:sp>
        <p:nvSpPr>
          <p:cNvPr id="7" name="Text Placeholder 2">
            <a:extLst>
              <a:ext uri="{FF2B5EF4-FFF2-40B4-BE49-F238E27FC236}">
                <a16:creationId xmlns:a16="http://schemas.microsoft.com/office/drawing/2014/main" id="{2B25477C-20B8-F0E6-72B2-5368335A5106}"/>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D424A29A-EC47-3C4E-B69A-8879F1ABABE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147521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3381-6657-786A-D3CE-BAC30121D8FE}"/>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Aligning Questions with Validation Goals</a:t>
            </a:r>
          </a:p>
        </p:txBody>
      </p:sp>
      <p:sp>
        <p:nvSpPr>
          <p:cNvPr id="5" name="TextBox 4">
            <a:extLst>
              <a:ext uri="{FF2B5EF4-FFF2-40B4-BE49-F238E27FC236}">
                <a16:creationId xmlns:a16="http://schemas.microsoft.com/office/drawing/2014/main" id="{B0C08FA0-EDCA-435B-ACF8-27733C756F5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Purposeful Question Design</a:t>
            </a:r>
          </a:p>
          <a:p>
            <a:pPr marL="0" lvl="1" indent="0">
              <a:spcBef>
                <a:spcPts val="1000"/>
              </a:spcBef>
              <a:spcAft>
                <a:spcPts val="600"/>
              </a:spcAft>
              <a:buNone/>
            </a:pPr>
            <a:r>
              <a:rPr lang="en-GB" sz="1400"/>
              <a:t>Design questions that have a clear purpose related to the specific hypothesis being tested.</a:t>
            </a:r>
          </a:p>
          <a:p>
            <a:pPr marL="0" indent="0">
              <a:spcBef>
                <a:spcPts val="2500"/>
              </a:spcBef>
              <a:spcAft>
                <a:spcPts val="600"/>
              </a:spcAft>
              <a:buNone/>
            </a:pPr>
            <a:r>
              <a:rPr lang="en-GB" sz="1400" b="1"/>
              <a:t>Link to Validation Goals</a:t>
            </a:r>
          </a:p>
          <a:p>
            <a:pPr marL="0" lvl="1" indent="0">
              <a:spcBef>
                <a:spcPts val="1000"/>
              </a:spcBef>
              <a:spcAft>
                <a:spcPts val="600"/>
              </a:spcAft>
              <a:buNone/>
            </a:pPr>
            <a:r>
              <a:rPr lang="en-GB" sz="1400"/>
              <a:t>Ensure each question directly supports validation of assumptions or hypotheses for accurate results.</a:t>
            </a:r>
          </a:p>
        </p:txBody>
      </p:sp>
      <p:pic>
        <p:nvPicPr>
          <p:cNvPr id="4" name="Content Placeholder 3" descr="Checklist with questions aligned to validation goals and hypothesis testing process">
            <a:extLst>
              <a:ext uri="{FF2B5EF4-FFF2-40B4-BE49-F238E27FC236}">
                <a16:creationId xmlns:a16="http://schemas.microsoft.com/office/drawing/2014/main" id="{A58AF28F-9C1E-4040-89D8-9FF0AF298602}"/>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7F5857CB-2413-A1CC-A639-E4D0BBBB83A6}"/>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772800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1689-9AC7-E3CB-4BB7-95B5AE1986BC}"/>
              </a:ext>
            </a:extLst>
          </p:cNvPr>
          <p:cNvSpPr>
            <a:spLocks noGrp="1"/>
          </p:cNvSpPr>
          <p:nvPr>
            <p:ph type="title"/>
          </p:nvPr>
        </p:nvSpPr>
        <p:spPr>
          <a:xfrm>
            <a:off x="429768" y="1810512"/>
            <a:ext cx="7772400" cy="4562856"/>
          </a:xfrm>
        </p:spPr>
        <p:txBody>
          <a:bodyPr anchor="b">
            <a:normAutofit/>
          </a:bodyPr>
          <a:lstStyle/>
          <a:p>
            <a:r>
              <a:rPr lang="en-GB"/>
              <a:t>Structuring and Flowing Customer Interviews</a:t>
            </a:r>
          </a:p>
        </p:txBody>
      </p:sp>
      <p:sp>
        <p:nvSpPr>
          <p:cNvPr id="7" name="Text Placeholder 2">
            <a:extLst>
              <a:ext uri="{FF2B5EF4-FFF2-40B4-BE49-F238E27FC236}">
                <a16:creationId xmlns:a16="http://schemas.microsoft.com/office/drawing/2014/main" id="{DC1CB402-7FA7-BF10-E9B8-B4EC017DC6C5}"/>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6BCF33CE-E5CD-2A8F-84E0-D8CFD938184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642462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A46D-7AE5-F798-9C2A-BEC37D369B3F}"/>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Recommended Interview Structure</a:t>
            </a:r>
          </a:p>
        </p:txBody>
      </p:sp>
      <p:sp>
        <p:nvSpPr>
          <p:cNvPr id="5" name="TextBox 4">
            <a:extLst>
              <a:ext uri="{FF2B5EF4-FFF2-40B4-BE49-F238E27FC236}">
                <a16:creationId xmlns:a16="http://schemas.microsoft.com/office/drawing/2014/main" id="{68E262C7-4A54-4EC3-B2A2-D0F1B3BA007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Start with Introductions</a:t>
            </a:r>
          </a:p>
          <a:p>
            <a:pPr marL="0" lvl="1" indent="0">
              <a:spcBef>
                <a:spcPts val="1000"/>
              </a:spcBef>
              <a:spcAft>
                <a:spcPts val="600"/>
              </a:spcAft>
              <a:buFont typeface="Arial" panose="020B0604020202020204" pitchFamily="34" charset="0"/>
              <a:buNone/>
            </a:pPr>
            <a:r>
              <a:rPr lang="en-GB" sz="1400"/>
              <a:t>Begin the interview by introducing participants to build rapport and set a comfortable tone.</a:t>
            </a:r>
          </a:p>
          <a:p>
            <a:pPr marL="0" indent="0">
              <a:spcBef>
                <a:spcPts val="2500"/>
              </a:spcBef>
              <a:spcAft>
                <a:spcPts val="600"/>
              </a:spcAft>
              <a:buFont typeface="Arial" panose="020B0604020202020204" pitchFamily="34" charset="0"/>
              <a:buNone/>
            </a:pPr>
            <a:r>
              <a:rPr lang="en-GB" sz="1400" b="1"/>
              <a:t>Core Questions</a:t>
            </a:r>
          </a:p>
          <a:p>
            <a:pPr marL="0" lvl="1" indent="0">
              <a:spcBef>
                <a:spcPts val="1000"/>
              </a:spcBef>
              <a:spcAft>
                <a:spcPts val="600"/>
              </a:spcAft>
              <a:buFont typeface="Arial" panose="020B0604020202020204" pitchFamily="34" charset="0"/>
              <a:buNone/>
            </a:pPr>
            <a:r>
              <a:rPr lang="en-GB" sz="1400"/>
              <a:t>Focus on essential questions that gather detailed and relevant information from the interviewee.</a:t>
            </a:r>
          </a:p>
          <a:p>
            <a:pPr marL="0" indent="0">
              <a:spcBef>
                <a:spcPts val="2500"/>
              </a:spcBef>
              <a:spcAft>
                <a:spcPts val="600"/>
              </a:spcAft>
              <a:buFont typeface="Arial" panose="020B0604020202020204" pitchFamily="34" charset="0"/>
              <a:buNone/>
            </a:pPr>
            <a:r>
              <a:rPr lang="en-GB" sz="1400" b="1"/>
              <a:t>Closing Remarks</a:t>
            </a:r>
          </a:p>
          <a:p>
            <a:pPr marL="0" lvl="1" indent="0">
              <a:spcBef>
                <a:spcPts val="1000"/>
              </a:spcBef>
              <a:spcAft>
                <a:spcPts val="600"/>
              </a:spcAft>
              <a:buFont typeface="Arial" panose="020B0604020202020204" pitchFamily="34" charset="0"/>
              <a:buNone/>
            </a:pPr>
            <a:r>
              <a:rPr lang="en-GB" sz="1400"/>
              <a:t>End the interview with closing remarks to summarise and ensure all points are covered.</a:t>
            </a:r>
          </a:p>
        </p:txBody>
      </p:sp>
      <p:pic>
        <p:nvPicPr>
          <p:cNvPr id="4" name="Content Placeholder 3" descr="Professional interview setting showing structured conversation flow with introductions, questions, and closing">
            <a:extLst>
              <a:ext uri="{FF2B5EF4-FFF2-40B4-BE49-F238E27FC236}">
                <a16:creationId xmlns:a16="http://schemas.microsoft.com/office/drawing/2014/main" id="{81B0F71B-8D0B-4093-884F-C4BD6BDEF363}"/>
              </a:ext>
            </a:extLst>
          </p:cNvPr>
          <p:cNvPicPr>
            <a:picLocks noGrp="1" noChangeAspect="1"/>
          </p:cNvPicPr>
          <p:nvPr>
            <p:ph type="pic" sz="quarter" idx="13"/>
          </p:nvPr>
        </p:nvPicPr>
        <p:blipFill>
          <a:blip r:embed="rId3"/>
          <a:srcRect l="767" r="33140" b="-2"/>
          <a:stretch>
            <a:fillRect/>
          </a:stretch>
        </p:blipFill>
        <p:spPr>
          <a:xfrm>
            <a:off x="5737594" y="342900"/>
            <a:ext cx="6111507" cy="6172338"/>
          </a:xfrm>
        </p:spPr>
      </p:pic>
      <p:sp>
        <p:nvSpPr>
          <p:cNvPr id="3" name="Footer Placeholder 2">
            <a:extLst>
              <a:ext uri="{FF2B5EF4-FFF2-40B4-BE49-F238E27FC236}">
                <a16:creationId xmlns:a16="http://schemas.microsoft.com/office/drawing/2014/main" id="{50D921BE-B5CC-D2DF-35A2-74545C3D586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185013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F662F-A096-E795-401C-5951523082A0}"/>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Building Rapport and Trust</a:t>
            </a:r>
          </a:p>
        </p:txBody>
      </p:sp>
      <p:sp>
        <p:nvSpPr>
          <p:cNvPr id="5" name="TextBox 4">
            <a:extLst>
              <a:ext uri="{FF2B5EF4-FFF2-40B4-BE49-F238E27FC236}">
                <a16:creationId xmlns:a16="http://schemas.microsoft.com/office/drawing/2014/main" id="{B4DEF6A9-1797-4CBA-9D4D-097612239B3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Create Comfortable Environment</a:t>
            </a:r>
          </a:p>
          <a:p>
            <a:pPr marL="0" lvl="1" indent="0">
              <a:spcBef>
                <a:spcPts val="1000"/>
              </a:spcBef>
              <a:spcAft>
                <a:spcPts val="600"/>
              </a:spcAft>
              <a:buFont typeface="Arial" panose="020B0604020202020204" pitchFamily="34" charset="0"/>
              <a:buNone/>
            </a:pPr>
            <a:r>
              <a:rPr lang="en-GB" sz="1400"/>
              <a:t>Establish a welcoming space that fosters ease and openness in conversations.</a:t>
            </a:r>
          </a:p>
          <a:p>
            <a:pPr marL="0" indent="0">
              <a:spcBef>
                <a:spcPts val="2500"/>
              </a:spcBef>
              <a:spcAft>
                <a:spcPts val="600"/>
              </a:spcAft>
              <a:buFont typeface="Arial" panose="020B0604020202020204" pitchFamily="34" charset="0"/>
              <a:buNone/>
            </a:pPr>
            <a:r>
              <a:rPr lang="en-GB" sz="1400" b="1"/>
              <a:t>Show Empathy</a:t>
            </a:r>
          </a:p>
          <a:p>
            <a:pPr marL="0" lvl="1" indent="0">
              <a:spcBef>
                <a:spcPts val="1000"/>
              </a:spcBef>
              <a:spcAft>
                <a:spcPts val="600"/>
              </a:spcAft>
              <a:buFont typeface="Arial" panose="020B0604020202020204" pitchFamily="34" charset="0"/>
              <a:buNone/>
            </a:pPr>
            <a:r>
              <a:rPr lang="en-GB" sz="1400"/>
              <a:t>Demonstrate understanding and compassion to make others feel valued and heard.</a:t>
            </a:r>
          </a:p>
          <a:p>
            <a:pPr marL="0" indent="0">
              <a:spcBef>
                <a:spcPts val="2500"/>
              </a:spcBef>
              <a:spcAft>
                <a:spcPts val="600"/>
              </a:spcAft>
              <a:buFont typeface="Arial" panose="020B0604020202020204" pitchFamily="34" charset="0"/>
              <a:buNone/>
            </a:pPr>
            <a:r>
              <a:rPr lang="en-GB" sz="1400" b="1"/>
              <a:t>Active Listening</a:t>
            </a:r>
          </a:p>
          <a:p>
            <a:pPr marL="0" lvl="1" indent="0">
              <a:spcBef>
                <a:spcPts val="1000"/>
              </a:spcBef>
              <a:spcAft>
                <a:spcPts val="600"/>
              </a:spcAft>
              <a:buFont typeface="Arial" panose="020B0604020202020204" pitchFamily="34" charset="0"/>
              <a:buNone/>
            </a:pPr>
            <a:r>
              <a:rPr lang="en-GB" sz="1400"/>
              <a:t>Listen carefully and attentively to encourage honest and open responses.</a:t>
            </a:r>
          </a:p>
        </p:txBody>
      </p:sp>
      <p:pic>
        <p:nvPicPr>
          <p:cNvPr id="4" name="Content Placeholder 3" descr="People engaging in empathetic conversation with active listening in a comfortable setting">
            <a:extLst>
              <a:ext uri="{FF2B5EF4-FFF2-40B4-BE49-F238E27FC236}">
                <a16:creationId xmlns:a16="http://schemas.microsoft.com/office/drawing/2014/main" id="{6AA97CCA-F000-4784-9481-B0B384A62C81}"/>
              </a:ext>
            </a:extLst>
          </p:cNvPr>
          <p:cNvPicPr>
            <a:picLocks noGrp="1" noChangeAspect="1"/>
          </p:cNvPicPr>
          <p:nvPr>
            <p:ph type="pic" sz="quarter" idx="13"/>
          </p:nvPr>
        </p:nvPicPr>
        <p:blipFill>
          <a:blip r:embed="rId3"/>
          <a:srcRect l="31952" r="1955" b="-2"/>
          <a:stretch>
            <a:fillRect/>
          </a:stretch>
        </p:blipFill>
        <p:spPr>
          <a:xfrm>
            <a:off x="5737594" y="342900"/>
            <a:ext cx="6111507" cy="6172338"/>
          </a:xfrm>
        </p:spPr>
      </p:pic>
      <p:sp>
        <p:nvSpPr>
          <p:cNvPr id="3" name="Footer Placeholder 2">
            <a:extLst>
              <a:ext uri="{FF2B5EF4-FFF2-40B4-BE49-F238E27FC236}">
                <a16:creationId xmlns:a16="http://schemas.microsoft.com/office/drawing/2014/main" id="{1E87C4B9-0607-45E2-71CC-8B893B3A55A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092252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1009-4456-419E-C38A-46CF5778DE5C}"/>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Managing Interview Flow and Time</a:t>
            </a:r>
          </a:p>
        </p:txBody>
      </p:sp>
      <p:sp>
        <p:nvSpPr>
          <p:cNvPr id="5" name="TextBox 4">
            <a:extLst>
              <a:ext uri="{FF2B5EF4-FFF2-40B4-BE49-F238E27FC236}">
                <a16:creationId xmlns:a16="http://schemas.microsoft.com/office/drawing/2014/main" id="{A72C964A-E666-441E-9288-97DFC40F929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Maintain Interview Focus</a:t>
            </a:r>
          </a:p>
          <a:p>
            <a:pPr marL="0" lvl="1" indent="0">
              <a:spcBef>
                <a:spcPts val="1000"/>
              </a:spcBef>
              <a:spcAft>
                <a:spcPts val="600"/>
              </a:spcAft>
              <a:buFont typeface="Arial" panose="020B0604020202020204" pitchFamily="34" charset="0"/>
              <a:buNone/>
            </a:pPr>
            <a:r>
              <a:rPr lang="en-GB" sz="1400"/>
              <a:t>Ensure the interview stays on topic to cover essential subjects efficiently.</a:t>
            </a:r>
          </a:p>
          <a:p>
            <a:pPr marL="0" indent="0">
              <a:spcBef>
                <a:spcPts val="2500"/>
              </a:spcBef>
              <a:spcAft>
                <a:spcPts val="600"/>
              </a:spcAft>
              <a:buFont typeface="Arial" panose="020B0604020202020204" pitchFamily="34" charset="0"/>
              <a:buNone/>
            </a:pPr>
            <a:r>
              <a:rPr lang="en-GB" sz="1400" b="1"/>
              <a:t>Allow Flexibility</a:t>
            </a:r>
          </a:p>
          <a:p>
            <a:pPr marL="0" lvl="1" indent="0">
              <a:spcBef>
                <a:spcPts val="1000"/>
              </a:spcBef>
              <a:spcAft>
                <a:spcPts val="600"/>
              </a:spcAft>
              <a:buFont typeface="Arial" panose="020B0604020202020204" pitchFamily="34" charset="0"/>
              <a:buNone/>
            </a:pPr>
            <a:r>
              <a:rPr lang="en-GB" sz="1400"/>
              <a:t>Adapt the flow to participant responses while guiding the discussion purposefully.</a:t>
            </a:r>
          </a:p>
          <a:p>
            <a:pPr marL="0" indent="0">
              <a:spcBef>
                <a:spcPts val="2500"/>
              </a:spcBef>
              <a:spcAft>
                <a:spcPts val="600"/>
              </a:spcAft>
              <a:buFont typeface="Arial" panose="020B0604020202020204" pitchFamily="34" charset="0"/>
              <a:buNone/>
            </a:pPr>
            <a:r>
              <a:rPr lang="en-GB" sz="1400" b="1"/>
              <a:t>Respect Time</a:t>
            </a:r>
          </a:p>
          <a:p>
            <a:pPr marL="0" lvl="1" indent="0">
              <a:spcBef>
                <a:spcPts val="1000"/>
              </a:spcBef>
              <a:spcAft>
                <a:spcPts val="600"/>
              </a:spcAft>
              <a:buFont typeface="Arial" panose="020B0604020202020204" pitchFamily="34" charset="0"/>
              <a:buNone/>
            </a:pPr>
            <a:r>
              <a:rPr lang="en-GB" sz="1400"/>
              <a:t>Manage interview duration carefully to value the participant’s schedule.</a:t>
            </a:r>
          </a:p>
        </p:txBody>
      </p:sp>
      <p:pic>
        <p:nvPicPr>
          <p:cNvPr id="4" name="Content Placeholder 3" descr="Professional interview setting with interviewer and participant managing conversation and time">
            <a:extLst>
              <a:ext uri="{FF2B5EF4-FFF2-40B4-BE49-F238E27FC236}">
                <a16:creationId xmlns:a16="http://schemas.microsoft.com/office/drawing/2014/main" id="{AB0C1780-1C8E-4899-B504-EFE420D3F48B}"/>
              </a:ext>
            </a:extLst>
          </p:cNvPr>
          <p:cNvPicPr>
            <a:picLocks noGrp="1" noChangeAspect="1"/>
          </p:cNvPicPr>
          <p:nvPr>
            <p:ph type="pic" sz="quarter" idx="13"/>
          </p:nvPr>
        </p:nvPicPr>
        <p:blipFill>
          <a:blip r:embed="rId3"/>
          <a:srcRect l="27579" r="6328" b="-2"/>
          <a:stretch>
            <a:fillRect/>
          </a:stretch>
        </p:blipFill>
        <p:spPr>
          <a:xfrm>
            <a:off x="5737594" y="342900"/>
            <a:ext cx="6111507" cy="6172338"/>
          </a:xfrm>
        </p:spPr>
      </p:pic>
      <p:sp>
        <p:nvSpPr>
          <p:cNvPr id="3" name="Footer Placeholder 2">
            <a:extLst>
              <a:ext uri="{FF2B5EF4-FFF2-40B4-BE49-F238E27FC236}">
                <a16:creationId xmlns:a16="http://schemas.microsoft.com/office/drawing/2014/main" id="{333A5253-994D-476F-77F8-D7DF8D2CB896}"/>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9149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AA65C-58E2-7EBD-B7E5-E856F261D033}"/>
              </a:ext>
            </a:extLst>
          </p:cNvPr>
          <p:cNvSpPr>
            <a:spLocks noGrp="1"/>
          </p:cNvSpPr>
          <p:nvPr>
            <p:ph type="title"/>
          </p:nvPr>
        </p:nvSpPr>
        <p:spPr>
          <a:xfrm>
            <a:off x="429768" y="1810512"/>
            <a:ext cx="7772400" cy="4562856"/>
          </a:xfrm>
        </p:spPr>
        <p:txBody>
          <a:bodyPr anchor="b">
            <a:normAutofit/>
          </a:bodyPr>
          <a:lstStyle/>
          <a:p>
            <a:r>
              <a:rPr lang="en-GB"/>
              <a:t>Avoiding Bias and Leading Questions in Interviews</a:t>
            </a:r>
          </a:p>
        </p:txBody>
      </p:sp>
      <p:sp>
        <p:nvSpPr>
          <p:cNvPr id="7" name="Text Placeholder 2">
            <a:extLst>
              <a:ext uri="{FF2B5EF4-FFF2-40B4-BE49-F238E27FC236}">
                <a16:creationId xmlns:a16="http://schemas.microsoft.com/office/drawing/2014/main" id="{7DA9728A-FCC1-9B24-A532-1583B394ECF9}"/>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C5A5AF60-13CE-012F-A7F6-6AFEEF65A8B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889100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5D48-E3F7-0D80-8FA5-FC77438909FC}"/>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Types of Bias in Customer Interviews</a:t>
            </a:r>
          </a:p>
        </p:txBody>
      </p:sp>
      <p:sp>
        <p:nvSpPr>
          <p:cNvPr id="5" name="TextBox 4">
            <a:extLst>
              <a:ext uri="{FF2B5EF4-FFF2-40B4-BE49-F238E27FC236}">
                <a16:creationId xmlns:a16="http://schemas.microsoft.com/office/drawing/2014/main" id="{000CE260-DDDE-43D9-AF46-1DFE2730C1E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Confirmation Bias</a:t>
            </a:r>
          </a:p>
          <a:p>
            <a:pPr marL="0" lvl="1" indent="0">
              <a:spcBef>
                <a:spcPts val="1000"/>
              </a:spcBef>
              <a:spcAft>
                <a:spcPts val="600"/>
              </a:spcAft>
              <a:buFont typeface="Arial" panose="020B0604020202020204" pitchFamily="34" charset="0"/>
              <a:buNone/>
            </a:pPr>
            <a:r>
              <a:rPr lang="en-GB" sz="1400"/>
              <a:t>Occurs when interviewers seek information that confirms their existing beliefs, leading to skewed results.</a:t>
            </a:r>
          </a:p>
          <a:p>
            <a:pPr marL="0" indent="0">
              <a:spcBef>
                <a:spcPts val="2500"/>
              </a:spcBef>
              <a:spcAft>
                <a:spcPts val="600"/>
              </a:spcAft>
              <a:buFont typeface="Arial" panose="020B0604020202020204" pitchFamily="34" charset="0"/>
              <a:buNone/>
            </a:pPr>
            <a:r>
              <a:rPr lang="en-GB" sz="1400" b="1"/>
              <a:t>Social Desirability Bias</a:t>
            </a:r>
          </a:p>
          <a:p>
            <a:pPr marL="0" lvl="1" indent="0">
              <a:spcBef>
                <a:spcPts val="1000"/>
              </a:spcBef>
              <a:spcAft>
                <a:spcPts val="600"/>
              </a:spcAft>
              <a:buFont typeface="Arial" panose="020B0604020202020204" pitchFamily="34" charset="0"/>
              <a:buNone/>
            </a:pPr>
            <a:r>
              <a:rPr lang="en-GB" sz="1400"/>
              <a:t>Respondents answer questions in a manner that will be viewed favourably by others, affecting honesty.</a:t>
            </a:r>
          </a:p>
          <a:p>
            <a:pPr marL="0" indent="0">
              <a:spcBef>
                <a:spcPts val="2500"/>
              </a:spcBef>
              <a:spcAft>
                <a:spcPts val="600"/>
              </a:spcAft>
              <a:buFont typeface="Arial" panose="020B0604020202020204" pitchFamily="34" charset="0"/>
              <a:buNone/>
            </a:pPr>
            <a:r>
              <a:rPr lang="en-GB" sz="1400" b="1"/>
              <a:t>Interviewer Bias</a:t>
            </a:r>
          </a:p>
          <a:p>
            <a:pPr marL="0" lvl="1" indent="0">
              <a:spcBef>
                <a:spcPts val="1000"/>
              </a:spcBef>
              <a:spcAft>
                <a:spcPts val="600"/>
              </a:spcAft>
              <a:buFont typeface="Arial" panose="020B0604020202020204" pitchFamily="34" charset="0"/>
              <a:buNone/>
            </a:pPr>
            <a:r>
              <a:rPr lang="en-GB" sz="1400"/>
              <a:t>Interviewer’s behaviour or tone influences respondent’s answers, impacting data validity.</a:t>
            </a:r>
          </a:p>
        </p:txBody>
      </p:sp>
      <p:pic>
        <p:nvPicPr>
          <p:cNvPr id="4" name="Content Placeholder 3" descr="Illustration showing diverse people in an interview setting with thought bubbles showing biases">
            <a:extLst>
              <a:ext uri="{FF2B5EF4-FFF2-40B4-BE49-F238E27FC236}">
                <a16:creationId xmlns:a16="http://schemas.microsoft.com/office/drawing/2014/main" id="{1B5AB013-776B-4136-BFF2-87DFD4B11F17}"/>
              </a:ext>
            </a:extLst>
          </p:cNvPr>
          <p:cNvPicPr>
            <a:picLocks noGrp="1" noChangeAspect="1"/>
          </p:cNvPicPr>
          <p:nvPr>
            <p:ph type="pic" sz="quarter" idx="13"/>
          </p:nvPr>
        </p:nvPicPr>
        <p:blipFill>
          <a:blip r:embed="rId3"/>
          <a:srcRect l="25143" r="8764" b="-2"/>
          <a:stretch>
            <a:fillRect/>
          </a:stretch>
        </p:blipFill>
        <p:spPr>
          <a:xfrm>
            <a:off x="5737594" y="342900"/>
            <a:ext cx="6111507" cy="6172338"/>
          </a:xfrm>
        </p:spPr>
      </p:pic>
      <p:sp>
        <p:nvSpPr>
          <p:cNvPr id="3" name="Footer Placeholder 2">
            <a:extLst>
              <a:ext uri="{FF2B5EF4-FFF2-40B4-BE49-F238E27FC236}">
                <a16:creationId xmlns:a16="http://schemas.microsoft.com/office/drawing/2014/main" id="{8A4E234A-ADD5-A3F0-A4C9-C0055099951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265311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1DA99-4C03-A411-49C2-13500D6F55C8}"/>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Strategies to Avoid Leading Questions</a:t>
            </a:r>
          </a:p>
        </p:txBody>
      </p:sp>
      <p:sp>
        <p:nvSpPr>
          <p:cNvPr id="5" name="TextBox 4">
            <a:extLst>
              <a:ext uri="{FF2B5EF4-FFF2-40B4-BE49-F238E27FC236}">
                <a16:creationId xmlns:a16="http://schemas.microsoft.com/office/drawing/2014/main" id="{5372965B-E7E1-43E4-9BDF-CE1878FBBF4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Use Neutral Language</a:t>
            </a:r>
          </a:p>
          <a:p>
            <a:pPr marL="0" lvl="1" indent="0">
              <a:spcBef>
                <a:spcPts val="1000"/>
              </a:spcBef>
              <a:spcAft>
                <a:spcPts val="600"/>
              </a:spcAft>
              <a:buFont typeface="Arial" panose="020B0604020202020204" pitchFamily="34" charset="0"/>
              <a:buNone/>
            </a:pPr>
            <a:r>
              <a:rPr lang="en-GB" sz="1400"/>
              <a:t>Employ neutral and unbiased language to avoid influencing participant answers during questioning.</a:t>
            </a:r>
          </a:p>
          <a:p>
            <a:pPr marL="0" indent="0">
              <a:spcBef>
                <a:spcPts val="2500"/>
              </a:spcBef>
              <a:spcAft>
                <a:spcPts val="600"/>
              </a:spcAft>
              <a:buFont typeface="Arial" panose="020B0604020202020204" pitchFamily="34" charset="0"/>
              <a:buNone/>
            </a:pPr>
            <a:r>
              <a:rPr lang="en-GB" sz="1400" b="1"/>
              <a:t>Ask Open-ended Questions</a:t>
            </a:r>
          </a:p>
          <a:p>
            <a:pPr marL="0" lvl="1" indent="0">
              <a:spcBef>
                <a:spcPts val="1000"/>
              </a:spcBef>
              <a:spcAft>
                <a:spcPts val="600"/>
              </a:spcAft>
              <a:buFont typeface="Arial" panose="020B0604020202020204" pitchFamily="34" charset="0"/>
              <a:buNone/>
            </a:pPr>
            <a:r>
              <a:rPr lang="en-GB" sz="1400"/>
              <a:t>Use open-ended questions to encourage authentic, detailed responses without leading the participant.</a:t>
            </a:r>
          </a:p>
        </p:txBody>
      </p:sp>
      <p:pic>
        <p:nvPicPr>
          <p:cNvPr id="4" name="Content Placeholder 3" descr="Illustration of neutral conversation with open-ended questions promoting unbiased feedback">
            <a:extLst>
              <a:ext uri="{FF2B5EF4-FFF2-40B4-BE49-F238E27FC236}">
                <a16:creationId xmlns:a16="http://schemas.microsoft.com/office/drawing/2014/main" id="{DD7694EB-2DD7-4CF7-B153-D3EBDA72A730}"/>
              </a:ext>
            </a:extLst>
          </p:cNvPr>
          <p:cNvPicPr>
            <a:picLocks noGrp="1" noChangeAspect="1"/>
          </p:cNvPicPr>
          <p:nvPr>
            <p:ph type="pic" sz="quarter" idx="13"/>
          </p:nvPr>
        </p:nvPicPr>
        <p:blipFill>
          <a:blip r:embed="rId3"/>
          <a:srcRect l="31454" r="2452" b="-2"/>
          <a:stretch>
            <a:fillRect/>
          </a:stretch>
        </p:blipFill>
        <p:spPr>
          <a:xfrm>
            <a:off x="5737594" y="342900"/>
            <a:ext cx="6111507" cy="6172338"/>
          </a:xfrm>
        </p:spPr>
      </p:pic>
      <p:sp>
        <p:nvSpPr>
          <p:cNvPr id="3" name="Footer Placeholder 2">
            <a:extLst>
              <a:ext uri="{FF2B5EF4-FFF2-40B4-BE49-F238E27FC236}">
                <a16:creationId xmlns:a16="http://schemas.microsoft.com/office/drawing/2014/main" id="{08056493-4A3B-476F-82C8-887FC01D6D7D}"/>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824600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C4E2-1C1D-012F-AC94-2CE945694323}"/>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Ensuring Objective Data Collection</a:t>
            </a:r>
          </a:p>
        </p:txBody>
      </p:sp>
      <p:pic>
        <p:nvPicPr>
          <p:cNvPr id="4" name="Content Placeholder 3" descr="Professional data collection process with neutral interviewer recording and reviewing data critically">
            <a:extLst>
              <a:ext uri="{FF2B5EF4-FFF2-40B4-BE49-F238E27FC236}">
                <a16:creationId xmlns:a16="http://schemas.microsoft.com/office/drawing/2014/main" id="{1358627D-7A3C-4535-ACBE-EA143945A6D4}"/>
              </a:ext>
            </a:extLst>
          </p:cNvPr>
          <p:cNvPicPr>
            <a:picLocks noGrp="1" noChangeAspect="1"/>
          </p:cNvPicPr>
          <p:nvPr>
            <p:ph type="pic" sz="quarter" idx="13"/>
          </p:nvPr>
        </p:nvPicPr>
        <p:blipFill>
          <a:blip r:embed="rId3"/>
          <a:srcRect l="19582" r="12830" b="-2"/>
          <a:stretch>
            <a:fillRect/>
          </a:stretch>
        </p:blipFill>
        <p:spPr>
          <a:xfrm>
            <a:off x="341522" y="342902"/>
            <a:ext cx="6249778" cy="6172343"/>
          </a:xfrm>
        </p:spPr>
      </p:pic>
      <p:sp>
        <p:nvSpPr>
          <p:cNvPr id="5" name="TextBox 4">
            <a:extLst>
              <a:ext uri="{FF2B5EF4-FFF2-40B4-BE49-F238E27FC236}">
                <a16:creationId xmlns:a16="http://schemas.microsoft.com/office/drawing/2014/main" id="{635D5B88-7C99-43F8-B189-22A191E0F05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Accurate Interview Recording</a:t>
            </a:r>
          </a:p>
          <a:p>
            <a:pPr marL="0" lvl="1" indent="0">
              <a:spcBef>
                <a:spcPts val="1000"/>
              </a:spcBef>
              <a:spcAft>
                <a:spcPts val="600"/>
              </a:spcAft>
              <a:buFont typeface="Arial" panose="020B0604020202020204" pitchFamily="34" charset="0"/>
              <a:buNone/>
            </a:pPr>
            <a:r>
              <a:rPr lang="en-GB" sz="1400"/>
              <a:t>Ensure all interviews are recorded precisely to capture complete and reliable data.</a:t>
            </a:r>
          </a:p>
          <a:p>
            <a:pPr marL="0" indent="0">
              <a:spcBef>
                <a:spcPts val="2500"/>
              </a:spcBef>
              <a:spcAft>
                <a:spcPts val="600"/>
              </a:spcAft>
              <a:buFont typeface="Arial" panose="020B0604020202020204" pitchFamily="34" charset="0"/>
              <a:buNone/>
            </a:pPr>
            <a:r>
              <a:rPr lang="en-GB" sz="1400" b="1"/>
              <a:t>Maintaining Neutrality</a:t>
            </a:r>
          </a:p>
          <a:p>
            <a:pPr marL="0" lvl="1" indent="0">
              <a:spcBef>
                <a:spcPts val="1000"/>
              </a:spcBef>
              <a:spcAft>
                <a:spcPts val="600"/>
              </a:spcAft>
              <a:buFont typeface="Arial" panose="020B0604020202020204" pitchFamily="34" charset="0"/>
              <a:buNone/>
            </a:pPr>
            <a:r>
              <a:rPr lang="en-GB" sz="1400"/>
              <a:t>Remain neutral during data collection to avoid influencing responses or outcomes.</a:t>
            </a:r>
          </a:p>
          <a:p>
            <a:pPr marL="0" indent="0">
              <a:spcBef>
                <a:spcPts val="2500"/>
              </a:spcBef>
              <a:spcAft>
                <a:spcPts val="600"/>
              </a:spcAft>
              <a:buFont typeface="Arial" panose="020B0604020202020204" pitchFamily="34" charset="0"/>
              <a:buNone/>
            </a:pPr>
            <a:r>
              <a:rPr lang="en-GB" sz="1400" b="1"/>
              <a:t>Critical Data Review</a:t>
            </a:r>
          </a:p>
          <a:p>
            <a:pPr marL="0" lvl="1" indent="0">
              <a:spcBef>
                <a:spcPts val="1000"/>
              </a:spcBef>
              <a:spcAft>
                <a:spcPts val="600"/>
              </a:spcAft>
              <a:buFont typeface="Arial" panose="020B0604020202020204" pitchFamily="34" charset="0"/>
              <a:buNone/>
            </a:pPr>
            <a:r>
              <a:rPr lang="en-GB" sz="1400"/>
              <a:t>Review collected data critically to identify biases and ensure findings are valid.</a:t>
            </a:r>
          </a:p>
        </p:txBody>
      </p:sp>
      <p:sp>
        <p:nvSpPr>
          <p:cNvPr id="3" name="Footer Placeholder 2">
            <a:extLst>
              <a:ext uri="{FF2B5EF4-FFF2-40B4-BE49-F238E27FC236}">
                <a16:creationId xmlns:a16="http://schemas.microsoft.com/office/drawing/2014/main" id="{A12944B8-FC2C-EE7A-FD9D-7EAE15A1B927}"/>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1008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A307-7FDB-9798-92F8-5CD373E0940E}"/>
              </a:ext>
            </a:extLst>
          </p:cNvPr>
          <p:cNvSpPr>
            <a:spLocks noGrp="1"/>
          </p:cNvSpPr>
          <p:nvPr>
            <p:ph type="title"/>
          </p:nvPr>
        </p:nvSpPr>
        <p:spPr>
          <a:xfrm>
            <a:off x="429768" y="1810512"/>
            <a:ext cx="7772400" cy="4562856"/>
          </a:xfrm>
        </p:spPr>
        <p:txBody>
          <a:bodyPr anchor="b">
            <a:normAutofit/>
          </a:bodyPr>
          <a:lstStyle/>
          <a:p>
            <a:r>
              <a:rPr lang="en-GB"/>
              <a:t>Capturing Interview Notes and Key Insights</a:t>
            </a:r>
          </a:p>
        </p:txBody>
      </p:sp>
      <p:sp>
        <p:nvSpPr>
          <p:cNvPr id="7" name="Text Placeholder 2">
            <a:extLst>
              <a:ext uri="{FF2B5EF4-FFF2-40B4-BE49-F238E27FC236}">
                <a16:creationId xmlns:a16="http://schemas.microsoft.com/office/drawing/2014/main" id="{9100DFEF-5573-13A4-77B1-048E4CCED765}"/>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8A3A3DB2-2169-D395-9115-024204FF63A0}"/>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22918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ACCE-722C-F0A5-49F0-A4B9FE978791}"/>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Why Customer Discovery Matters to Investors</a:t>
            </a:r>
          </a:p>
        </p:txBody>
      </p:sp>
      <p:pic>
        <p:nvPicPr>
          <p:cNvPr id="4" name="Content Placeholder 3" descr="Investors reviewing startup data and customer insights in a professional setting">
            <a:extLst>
              <a:ext uri="{FF2B5EF4-FFF2-40B4-BE49-F238E27FC236}">
                <a16:creationId xmlns:a16="http://schemas.microsoft.com/office/drawing/2014/main" id="{B801B3C0-F828-4439-A2FC-82D34F3C2D50}"/>
              </a:ext>
            </a:extLst>
          </p:cNvPr>
          <p:cNvPicPr>
            <a:picLocks noGrp="1" noChangeAspect="1"/>
          </p:cNvPicPr>
          <p:nvPr>
            <p:ph type="pic" sz="quarter" idx="13"/>
          </p:nvPr>
        </p:nvPicPr>
        <p:blipFill>
          <a:blip r:embed="rId3"/>
          <a:srcRect l="9833" r="11254" b="3"/>
          <a:stretch>
            <a:fillRect/>
          </a:stretch>
        </p:blipFill>
        <p:spPr>
          <a:xfrm>
            <a:off x="510075" y="2293496"/>
            <a:ext cx="4775158" cy="4039043"/>
          </a:xfrm>
        </p:spPr>
      </p:pic>
      <p:sp>
        <p:nvSpPr>
          <p:cNvPr id="5" name="TextBox 4">
            <a:extLst>
              <a:ext uri="{FF2B5EF4-FFF2-40B4-BE49-F238E27FC236}">
                <a16:creationId xmlns:a16="http://schemas.microsoft.com/office/drawing/2014/main" id="{D26554A6-D059-46B3-BF48-5E929471CDE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Risk Reduction</a:t>
            </a:r>
          </a:p>
          <a:p>
            <a:pPr marL="0" lvl="1" indent="0">
              <a:spcBef>
                <a:spcPts val="1000"/>
              </a:spcBef>
              <a:spcAft>
                <a:spcPts val="600"/>
              </a:spcAft>
              <a:buFont typeface="Arial" panose="020B0604020202020204" pitchFamily="34" charset="0"/>
              <a:buNone/>
            </a:pPr>
            <a:r>
              <a:rPr lang="en-GB" sz="1400"/>
              <a:t>Validated customer needs help investors minimize investment risks by ensuring product-market fit.</a:t>
            </a:r>
          </a:p>
          <a:p>
            <a:pPr marL="0" indent="0">
              <a:spcBef>
                <a:spcPts val="2500"/>
              </a:spcBef>
              <a:spcAft>
                <a:spcPts val="600"/>
              </a:spcAft>
              <a:buFont typeface="Arial" panose="020B0604020202020204" pitchFamily="34" charset="0"/>
              <a:buNone/>
            </a:pPr>
            <a:r>
              <a:rPr lang="en-GB" sz="1400" b="1"/>
              <a:t>Market Understanding</a:t>
            </a:r>
          </a:p>
          <a:p>
            <a:pPr marL="0" lvl="1" indent="0">
              <a:spcBef>
                <a:spcPts val="1000"/>
              </a:spcBef>
              <a:spcAft>
                <a:spcPts val="600"/>
              </a:spcAft>
              <a:buFont typeface="Arial" panose="020B0604020202020204" pitchFamily="34" charset="0"/>
              <a:buNone/>
            </a:pPr>
            <a:r>
              <a:rPr lang="en-GB" sz="1400"/>
              <a:t>Thorough customer discovery demonstrates deep insight into the target market and customer challenges.</a:t>
            </a:r>
          </a:p>
          <a:p>
            <a:pPr marL="0" indent="0">
              <a:spcBef>
                <a:spcPts val="2500"/>
              </a:spcBef>
              <a:spcAft>
                <a:spcPts val="600"/>
              </a:spcAft>
              <a:buFont typeface="Arial" panose="020B0604020202020204" pitchFamily="34" charset="0"/>
              <a:buNone/>
            </a:pPr>
            <a:r>
              <a:rPr lang="en-GB" sz="1400" b="1"/>
              <a:t>Investment Likelihood</a:t>
            </a:r>
          </a:p>
          <a:p>
            <a:pPr marL="0" lvl="1" indent="0">
              <a:spcBef>
                <a:spcPts val="1000"/>
              </a:spcBef>
              <a:spcAft>
                <a:spcPts val="600"/>
              </a:spcAft>
              <a:buFont typeface="Arial" panose="020B0604020202020204" pitchFamily="34" charset="0"/>
              <a:buNone/>
            </a:pPr>
            <a:r>
              <a:rPr lang="en-GB" sz="1400"/>
              <a:t>Startups showing evidence of customer discovery increase their chances of securing funding from investors.</a:t>
            </a:r>
          </a:p>
        </p:txBody>
      </p:sp>
      <p:sp>
        <p:nvSpPr>
          <p:cNvPr id="3" name="Footer Placeholder 2">
            <a:extLst>
              <a:ext uri="{FF2B5EF4-FFF2-40B4-BE49-F238E27FC236}">
                <a16:creationId xmlns:a16="http://schemas.microsoft.com/office/drawing/2014/main" id="{F6DCE873-CF11-6E39-93AE-0F948AB58F3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552329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258D-3A7F-6B99-3C3F-16FDA7D6E96E}"/>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Methods for Accurate Note-Taking</a:t>
            </a:r>
          </a:p>
        </p:txBody>
      </p:sp>
      <p:sp>
        <p:nvSpPr>
          <p:cNvPr id="5" name="TextBox 4">
            <a:extLst>
              <a:ext uri="{FF2B5EF4-FFF2-40B4-BE49-F238E27FC236}">
                <a16:creationId xmlns:a16="http://schemas.microsoft.com/office/drawing/2014/main" id="{320F9108-1E75-4487-AAC8-D830B66B1D3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Use of Recordings</a:t>
            </a:r>
          </a:p>
          <a:p>
            <a:pPr marL="0" lvl="1" indent="0">
              <a:lnSpc>
                <a:spcPct val="90000"/>
              </a:lnSpc>
              <a:spcBef>
                <a:spcPts val="1000"/>
              </a:spcBef>
              <a:spcAft>
                <a:spcPts val="600"/>
              </a:spcAft>
              <a:buNone/>
            </a:pPr>
            <a:r>
              <a:rPr lang="en-GB" sz="1400"/>
              <a:t>Record interviews to ensure accurate and complete capture of information for later review.</a:t>
            </a:r>
          </a:p>
          <a:p>
            <a:pPr marL="0" indent="0">
              <a:lnSpc>
                <a:spcPct val="90000"/>
              </a:lnSpc>
              <a:spcBef>
                <a:spcPts val="2500"/>
              </a:spcBef>
              <a:spcAft>
                <a:spcPts val="600"/>
              </a:spcAft>
              <a:buNone/>
            </a:pPr>
            <a:r>
              <a:rPr lang="en-GB" sz="1400" b="1"/>
              <a:t>Transcripts for Accuracy</a:t>
            </a:r>
          </a:p>
          <a:p>
            <a:pPr marL="0" lvl="1" indent="0">
              <a:lnSpc>
                <a:spcPct val="90000"/>
              </a:lnSpc>
              <a:spcBef>
                <a:spcPts val="1000"/>
              </a:spcBef>
              <a:spcAft>
                <a:spcPts val="600"/>
              </a:spcAft>
              <a:buNone/>
            </a:pPr>
            <a:r>
              <a:rPr lang="en-GB" sz="1400"/>
              <a:t>Transcripts provide a reliable written record that helps verify and analyze interview data thoroughly.</a:t>
            </a:r>
          </a:p>
          <a:p>
            <a:pPr marL="0" indent="0">
              <a:lnSpc>
                <a:spcPct val="90000"/>
              </a:lnSpc>
              <a:spcBef>
                <a:spcPts val="2500"/>
              </a:spcBef>
              <a:spcAft>
                <a:spcPts val="600"/>
              </a:spcAft>
              <a:buNone/>
            </a:pPr>
            <a:r>
              <a:rPr lang="en-GB" sz="1400" b="1"/>
              <a:t>Structured Templates</a:t>
            </a:r>
          </a:p>
          <a:p>
            <a:pPr marL="0" lvl="1" indent="0">
              <a:lnSpc>
                <a:spcPct val="90000"/>
              </a:lnSpc>
              <a:spcBef>
                <a:spcPts val="1000"/>
              </a:spcBef>
              <a:spcAft>
                <a:spcPts val="600"/>
              </a:spcAft>
              <a:buNone/>
            </a:pPr>
            <a:r>
              <a:rPr lang="en-GB" sz="1400"/>
              <a:t>Templates guide note-taking, helping organise key information systematically and consistently.</a:t>
            </a:r>
          </a:p>
        </p:txBody>
      </p:sp>
      <p:pic>
        <p:nvPicPr>
          <p:cNvPr id="4" name="Content Placeholder 3" descr="Recording devices, transcripts, and structured templates for effective note-taking">
            <a:extLst>
              <a:ext uri="{FF2B5EF4-FFF2-40B4-BE49-F238E27FC236}">
                <a16:creationId xmlns:a16="http://schemas.microsoft.com/office/drawing/2014/main" id="{3D783269-B379-4732-9D7A-30CB7E980333}"/>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D624A602-AF61-8214-3387-FAC1C4E6EB2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617947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488-BF8D-B6AA-C22E-FD584F9B66DE}"/>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Highlighting Critical Feedback</a:t>
            </a:r>
          </a:p>
        </p:txBody>
      </p:sp>
      <p:sp>
        <p:nvSpPr>
          <p:cNvPr id="5" name="TextBox 4">
            <a:extLst>
              <a:ext uri="{FF2B5EF4-FFF2-40B4-BE49-F238E27FC236}">
                <a16:creationId xmlns:a16="http://schemas.microsoft.com/office/drawing/2014/main" id="{0719D8B3-AB31-4CA8-94FA-425A838DF1D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Important Quotes Identification</a:t>
            </a:r>
          </a:p>
          <a:p>
            <a:pPr marL="0" lvl="1" indent="0">
              <a:lnSpc>
                <a:spcPct val="90000"/>
              </a:lnSpc>
              <a:spcBef>
                <a:spcPts val="1000"/>
              </a:spcBef>
              <a:spcAft>
                <a:spcPts val="600"/>
              </a:spcAft>
              <a:buNone/>
            </a:pPr>
            <a:r>
              <a:rPr lang="en-GB" sz="1400"/>
              <a:t>Spot and highlight significant quotes that provide valuable feedback during validation.</a:t>
            </a:r>
          </a:p>
          <a:p>
            <a:pPr marL="0" indent="0">
              <a:lnSpc>
                <a:spcPct val="90000"/>
              </a:lnSpc>
              <a:spcBef>
                <a:spcPts val="2500"/>
              </a:spcBef>
              <a:spcAft>
                <a:spcPts val="600"/>
              </a:spcAft>
              <a:buNone/>
            </a:pPr>
            <a:r>
              <a:rPr lang="en-GB" sz="1400" b="1"/>
              <a:t>Recurring Themes Recognition</a:t>
            </a:r>
          </a:p>
          <a:p>
            <a:pPr marL="0" lvl="1" indent="0">
              <a:lnSpc>
                <a:spcPct val="90000"/>
              </a:lnSpc>
              <a:spcBef>
                <a:spcPts val="1000"/>
              </a:spcBef>
              <a:spcAft>
                <a:spcPts val="600"/>
              </a:spcAft>
              <a:buNone/>
            </a:pPr>
            <a:r>
              <a:rPr lang="en-GB" sz="1400"/>
              <a:t>Detect patterns and recurring themes within the feedback to guide further improvements.</a:t>
            </a:r>
          </a:p>
          <a:p>
            <a:pPr marL="0" indent="0">
              <a:lnSpc>
                <a:spcPct val="90000"/>
              </a:lnSpc>
              <a:spcBef>
                <a:spcPts val="2500"/>
              </a:spcBef>
              <a:spcAft>
                <a:spcPts val="600"/>
              </a:spcAft>
              <a:buNone/>
            </a:pPr>
            <a:r>
              <a:rPr lang="en-GB" sz="1400" b="1"/>
              <a:t>Surprising Insights Discovery</a:t>
            </a:r>
          </a:p>
          <a:p>
            <a:pPr marL="0" lvl="1" indent="0">
              <a:lnSpc>
                <a:spcPct val="90000"/>
              </a:lnSpc>
              <a:spcBef>
                <a:spcPts val="1000"/>
              </a:spcBef>
              <a:spcAft>
                <a:spcPts val="600"/>
              </a:spcAft>
              <a:buNone/>
            </a:pPr>
            <a:r>
              <a:rPr lang="en-GB" sz="1400"/>
              <a:t>Identify unexpected insights that can critically influence validation decisions.</a:t>
            </a:r>
          </a:p>
        </p:txBody>
      </p:sp>
      <p:pic>
        <p:nvPicPr>
          <p:cNvPr id="4" name="Content Placeholder 3" descr="Highlighted text on documents with notes and insights markings for feedback analysis">
            <a:extLst>
              <a:ext uri="{FF2B5EF4-FFF2-40B4-BE49-F238E27FC236}">
                <a16:creationId xmlns:a16="http://schemas.microsoft.com/office/drawing/2014/main" id="{6E7C9352-5D50-4CA6-9143-16A9B8AAA2E7}"/>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17EEA0F0-A35B-8149-431B-AF3D217B88DE}"/>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366312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35F8-FDD8-E5B3-4E4A-6955A4035463}"/>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Organising Insights for Analysis</a:t>
            </a:r>
          </a:p>
        </p:txBody>
      </p:sp>
      <p:sp>
        <p:nvSpPr>
          <p:cNvPr id="5" name="TextBox 4">
            <a:extLst>
              <a:ext uri="{FF2B5EF4-FFF2-40B4-BE49-F238E27FC236}">
                <a16:creationId xmlns:a16="http://schemas.microsoft.com/office/drawing/2014/main" id="{1579E688-C06B-4D1A-827E-146B1C913B2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Systematic Note Collation</a:t>
            </a:r>
          </a:p>
          <a:p>
            <a:pPr marL="0" lvl="1" indent="0">
              <a:lnSpc>
                <a:spcPct val="90000"/>
              </a:lnSpc>
              <a:spcBef>
                <a:spcPts val="1000"/>
              </a:spcBef>
              <a:spcAft>
                <a:spcPts val="600"/>
              </a:spcAft>
              <a:buNone/>
            </a:pPr>
            <a:r>
              <a:rPr lang="en-GB" sz="1400"/>
              <a:t>Gather all relevant notes systematically to ensure comprehensive data collection for analysis.</a:t>
            </a:r>
          </a:p>
          <a:p>
            <a:pPr marL="0" indent="0">
              <a:lnSpc>
                <a:spcPct val="90000"/>
              </a:lnSpc>
              <a:spcBef>
                <a:spcPts val="2500"/>
              </a:spcBef>
              <a:spcAft>
                <a:spcPts val="600"/>
              </a:spcAft>
              <a:buNone/>
            </a:pPr>
            <a:r>
              <a:rPr lang="en-GB" sz="1400" b="1"/>
              <a:t>Categorisation for Patterns</a:t>
            </a:r>
          </a:p>
          <a:p>
            <a:pPr marL="0" lvl="1" indent="0">
              <a:lnSpc>
                <a:spcPct val="90000"/>
              </a:lnSpc>
              <a:spcBef>
                <a:spcPts val="1000"/>
              </a:spcBef>
              <a:spcAft>
                <a:spcPts val="600"/>
              </a:spcAft>
              <a:buNone/>
            </a:pPr>
            <a:r>
              <a:rPr lang="en-GB" sz="1400"/>
              <a:t>Categorise notes effectively to identify patterns and insights that guide strategic decisions.</a:t>
            </a:r>
          </a:p>
          <a:p>
            <a:pPr marL="0" indent="0">
              <a:lnSpc>
                <a:spcPct val="90000"/>
              </a:lnSpc>
              <a:spcBef>
                <a:spcPts val="2500"/>
              </a:spcBef>
              <a:spcAft>
                <a:spcPts val="600"/>
              </a:spcAft>
              <a:buNone/>
            </a:pPr>
            <a:r>
              <a:rPr lang="en-GB" sz="1400" b="1"/>
              <a:t>Data-Driven Decisions</a:t>
            </a:r>
          </a:p>
          <a:p>
            <a:pPr marL="0" lvl="1" indent="0">
              <a:lnSpc>
                <a:spcPct val="90000"/>
              </a:lnSpc>
              <a:spcBef>
                <a:spcPts val="1000"/>
              </a:spcBef>
              <a:spcAft>
                <a:spcPts val="600"/>
              </a:spcAft>
              <a:buNone/>
            </a:pPr>
            <a:r>
              <a:rPr lang="en-GB" sz="1400"/>
              <a:t>Use the identified patterns to make informed and data-driven decisions for startup growth.</a:t>
            </a:r>
          </a:p>
        </p:txBody>
      </p:sp>
      <p:pic>
        <p:nvPicPr>
          <p:cNvPr id="4" name="Content Placeholder 3" descr="Organised notes, charts, and data visualisation representing startup analysis and decision-making">
            <a:extLst>
              <a:ext uri="{FF2B5EF4-FFF2-40B4-BE49-F238E27FC236}">
                <a16:creationId xmlns:a16="http://schemas.microsoft.com/office/drawing/2014/main" id="{4311DCB0-F993-4F0F-81C1-D88D8557D14C}"/>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2E1401E7-2B86-EAFD-8C98-2B5D53628060}"/>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602553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18E6-0763-3E58-12F0-0F87B8AA7690}"/>
              </a:ext>
            </a:extLst>
          </p:cNvPr>
          <p:cNvSpPr>
            <a:spLocks noGrp="1"/>
          </p:cNvSpPr>
          <p:nvPr>
            <p:ph type="title"/>
          </p:nvPr>
        </p:nvSpPr>
        <p:spPr>
          <a:xfrm>
            <a:off x="429768" y="1627318"/>
            <a:ext cx="7370064" cy="1842020"/>
          </a:xfrm>
        </p:spPr>
        <p:txBody>
          <a:bodyPr anchor="b">
            <a:normAutofit/>
          </a:bodyPr>
          <a:lstStyle/>
          <a:p>
            <a:r>
              <a:rPr lang="en-GB" sz="4200"/>
              <a:t>Conclusion: Mastering Customer Discovery and Validation</a:t>
            </a:r>
          </a:p>
        </p:txBody>
      </p:sp>
      <p:graphicFrame>
        <p:nvGraphicFramePr>
          <p:cNvPr id="7" name="Content Placeholder 2">
            <a:extLst>
              <a:ext uri="{FF2B5EF4-FFF2-40B4-BE49-F238E27FC236}">
                <a16:creationId xmlns:a16="http://schemas.microsoft.com/office/drawing/2014/main" id="{EC156B27-0782-2E37-E8EC-10992F745BC0}"/>
              </a:ext>
            </a:extLst>
          </p:cNvPr>
          <p:cNvGraphicFramePr>
            <a:graphicFrameLocks noGrp="1"/>
          </p:cNvGraphicFrame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622673"/>
          <a:ext cx="7370064" cy="22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Footer Placeholder 18">
            <a:extLst>
              <a:ext uri="{FF2B5EF4-FFF2-40B4-BE49-F238E27FC236}">
                <a16:creationId xmlns:a16="http://schemas.microsoft.com/office/drawing/2014/main" id="{F6F18FCC-8D4E-9B68-D7BA-CE74CD7478F6}"/>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15101473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D13D-FD21-B483-2673-613E2CBE113E}"/>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Investor Expectations for Validated Ideas</a:t>
            </a:r>
          </a:p>
        </p:txBody>
      </p:sp>
      <p:sp>
        <p:nvSpPr>
          <p:cNvPr id="5" name="TextBox 4">
            <a:extLst>
              <a:ext uri="{FF2B5EF4-FFF2-40B4-BE49-F238E27FC236}">
                <a16:creationId xmlns:a16="http://schemas.microsoft.com/office/drawing/2014/main" id="{C4AFC601-95D1-4870-9D47-131F08EAC88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Customer Insights Importance</a:t>
            </a:r>
          </a:p>
          <a:p>
            <a:pPr marL="0" lvl="1" indent="0">
              <a:spcBef>
                <a:spcPts val="1000"/>
              </a:spcBef>
              <a:spcAft>
                <a:spcPts val="600"/>
              </a:spcAft>
              <a:buNone/>
            </a:pPr>
            <a:r>
              <a:rPr lang="en-GB" sz="1400"/>
              <a:t>Investors require authentic customer feedback to validate business ideas and reduce risk.</a:t>
            </a:r>
          </a:p>
          <a:p>
            <a:pPr marL="0" indent="0">
              <a:spcBef>
                <a:spcPts val="2500"/>
              </a:spcBef>
              <a:spcAft>
                <a:spcPts val="600"/>
              </a:spcAft>
              <a:buNone/>
            </a:pPr>
            <a:r>
              <a:rPr lang="en-GB" sz="1400" b="1"/>
              <a:t>Evidence Over Assumptions</a:t>
            </a:r>
          </a:p>
          <a:p>
            <a:pPr marL="0" lvl="1" indent="0">
              <a:spcBef>
                <a:spcPts val="1000"/>
              </a:spcBef>
              <a:spcAft>
                <a:spcPts val="600"/>
              </a:spcAft>
              <a:buNone/>
            </a:pPr>
            <a:r>
              <a:rPr lang="en-GB" sz="1400"/>
              <a:t>Backing ideas with evidence helps prove product-market fit and supports scalability.</a:t>
            </a:r>
          </a:p>
        </p:txBody>
      </p:sp>
      <p:pic>
        <p:nvPicPr>
          <p:cNvPr id="4" name="Content Placeholder 3" descr="business meeting with data charts and customer research evidence on table">
            <a:extLst>
              <a:ext uri="{FF2B5EF4-FFF2-40B4-BE49-F238E27FC236}">
                <a16:creationId xmlns:a16="http://schemas.microsoft.com/office/drawing/2014/main" id="{92E02806-FC28-46DB-84FE-7C47AF562673}"/>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0C3DBD9B-53CF-380E-D2FB-F50F7EB31D8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28771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695F-E34B-2505-354D-0B27D87F0634}"/>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Impact on Startup Success and Funding</a:t>
            </a:r>
          </a:p>
        </p:txBody>
      </p:sp>
      <p:pic>
        <p:nvPicPr>
          <p:cNvPr id="4" name="Content Placeholder 3" descr="Startup team discussing customer feedback and product development in modern office">
            <a:extLst>
              <a:ext uri="{FF2B5EF4-FFF2-40B4-BE49-F238E27FC236}">
                <a16:creationId xmlns:a16="http://schemas.microsoft.com/office/drawing/2014/main" id="{79CC7CAF-F337-4174-968C-027E0F4D7E3F}"/>
              </a:ext>
            </a:extLst>
          </p:cNvPr>
          <p:cNvPicPr>
            <a:picLocks noGrp="1" noChangeAspect="1"/>
          </p:cNvPicPr>
          <p:nvPr>
            <p:ph type="pic" sz="quarter" idx="13"/>
          </p:nvPr>
        </p:nvPicPr>
        <p:blipFill>
          <a:blip r:embed="rId3"/>
          <a:srcRect l="13542" r="7545" b="3"/>
          <a:stretch>
            <a:fillRect/>
          </a:stretch>
        </p:blipFill>
        <p:spPr>
          <a:xfrm>
            <a:off x="510075" y="2293496"/>
            <a:ext cx="4775158" cy="4039043"/>
          </a:xfrm>
        </p:spPr>
      </p:pic>
      <p:sp>
        <p:nvSpPr>
          <p:cNvPr id="5" name="TextBox 4">
            <a:extLst>
              <a:ext uri="{FF2B5EF4-FFF2-40B4-BE49-F238E27FC236}">
                <a16:creationId xmlns:a16="http://schemas.microsoft.com/office/drawing/2014/main" id="{048B053C-D4C3-4012-844F-4D3D1D2259F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Customer Discovery Importance</a:t>
            </a:r>
          </a:p>
          <a:p>
            <a:pPr marL="0" lvl="1" indent="0">
              <a:spcBef>
                <a:spcPts val="1000"/>
              </a:spcBef>
              <a:spcAft>
                <a:spcPts val="600"/>
              </a:spcAft>
              <a:buFont typeface="Arial" panose="020B0604020202020204" pitchFamily="34" charset="0"/>
              <a:buNone/>
            </a:pPr>
            <a:r>
              <a:rPr lang="en-GB" sz="1400"/>
              <a:t>Understanding customer needs helps startups refine products and improve market fit effectively.</a:t>
            </a:r>
          </a:p>
          <a:p>
            <a:pPr marL="0" indent="0">
              <a:spcBef>
                <a:spcPts val="2500"/>
              </a:spcBef>
              <a:spcAft>
                <a:spcPts val="600"/>
              </a:spcAft>
              <a:buFont typeface="Arial" panose="020B0604020202020204" pitchFamily="34" charset="0"/>
              <a:buNone/>
            </a:pPr>
            <a:r>
              <a:rPr lang="en-GB" sz="1400" b="1"/>
              <a:t>Product Refinement Benefits</a:t>
            </a:r>
          </a:p>
          <a:p>
            <a:pPr marL="0" lvl="1" indent="0">
              <a:spcBef>
                <a:spcPts val="1000"/>
              </a:spcBef>
              <a:spcAft>
                <a:spcPts val="600"/>
              </a:spcAft>
              <a:buFont typeface="Arial" panose="020B0604020202020204" pitchFamily="34" charset="0"/>
              <a:buNone/>
            </a:pPr>
            <a:r>
              <a:rPr lang="en-GB" sz="1400"/>
              <a:t>Refining products based on discovery leads to better market acceptance and user satisfaction.</a:t>
            </a:r>
          </a:p>
          <a:p>
            <a:pPr marL="0" indent="0">
              <a:spcBef>
                <a:spcPts val="2500"/>
              </a:spcBef>
              <a:spcAft>
                <a:spcPts val="600"/>
              </a:spcAft>
              <a:buFont typeface="Arial" panose="020B0604020202020204" pitchFamily="34" charset="0"/>
              <a:buNone/>
            </a:pPr>
            <a:r>
              <a:rPr lang="en-GB" sz="1400" b="1"/>
              <a:t>Enhanced Funding Opportunities</a:t>
            </a:r>
          </a:p>
          <a:p>
            <a:pPr marL="0" lvl="1" indent="0">
              <a:spcBef>
                <a:spcPts val="1000"/>
              </a:spcBef>
              <a:spcAft>
                <a:spcPts val="600"/>
              </a:spcAft>
              <a:buFont typeface="Arial" panose="020B0604020202020204" pitchFamily="34" charset="0"/>
              <a:buNone/>
            </a:pPr>
            <a:r>
              <a:rPr lang="en-GB" sz="1400"/>
              <a:t>Successful discovery and product-market fit improve chances of attracting investor funding.</a:t>
            </a:r>
          </a:p>
          <a:p>
            <a:pPr marL="0" indent="0">
              <a:spcBef>
                <a:spcPts val="2500"/>
              </a:spcBef>
              <a:spcAft>
                <a:spcPts val="600"/>
              </a:spcAft>
              <a:buFont typeface="Arial" panose="020B0604020202020204" pitchFamily="34" charset="0"/>
              <a:buNone/>
            </a:pPr>
            <a:r>
              <a:rPr lang="en-GB" sz="1400" b="1"/>
              <a:t>Startup Growth and Sustainability</a:t>
            </a:r>
          </a:p>
          <a:p>
            <a:pPr marL="0" lvl="1" indent="0">
              <a:spcBef>
                <a:spcPts val="1000"/>
              </a:spcBef>
              <a:spcAft>
                <a:spcPts val="600"/>
              </a:spcAft>
              <a:buFont typeface="Arial" panose="020B0604020202020204" pitchFamily="34" charset="0"/>
              <a:buNone/>
            </a:pPr>
            <a:r>
              <a:rPr lang="en-GB" sz="1400"/>
              <a:t>Well-aligned products and funding contribute to long-term startup growth and sustainability.</a:t>
            </a:r>
          </a:p>
        </p:txBody>
      </p:sp>
      <p:sp>
        <p:nvSpPr>
          <p:cNvPr id="3" name="Footer Placeholder 2">
            <a:extLst>
              <a:ext uri="{FF2B5EF4-FFF2-40B4-BE49-F238E27FC236}">
                <a16:creationId xmlns:a16="http://schemas.microsoft.com/office/drawing/2014/main" id="{99777255-EDCA-68EA-ACB2-9D7493981E76}"/>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921481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FA960-2423-6329-17E5-8E40D8E1850B}"/>
              </a:ext>
            </a:extLst>
          </p:cNvPr>
          <p:cNvSpPr>
            <a:spLocks noGrp="1"/>
          </p:cNvSpPr>
          <p:nvPr>
            <p:ph type="title"/>
          </p:nvPr>
        </p:nvSpPr>
        <p:spPr>
          <a:xfrm>
            <a:off x="429768" y="1810512"/>
            <a:ext cx="7772400" cy="4562856"/>
          </a:xfrm>
        </p:spPr>
        <p:txBody>
          <a:bodyPr anchor="b">
            <a:normAutofit/>
          </a:bodyPr>
          <a:lstStyle/>
          <a:p>
            <a:r>
              <a:rPr lang="en-GB"/>
              <a:t>Distinguishing Between Assumptions and Facts</a:t>
            </a:r>
          </a:p>
        </p:txBody>
      </p:sp>
      <p:sp>
        <p:nvSpPr>
          <p:cNvPr id="7" name="Text Placeholder 2">
            <a:extLst>
              <a:ext uri="{FF2B5EF4-FFF2-40B4-BE49-F238E27FC236}">
                <a16:creationId xmlns:a16="http://schemas.microsoft.com/office/drawing/2014/main" id="{DBB79448-F09C-0AF9-32F0-5374D7F84F46}"/>
              </a:ext>
            </a:extLst>
          </p:cNvPr>
          <p:cNvSpPr>
            <a:spLocks noGrp="1"/>
          </p:cNvSpPr>
          <p:nvPr>
            <p:ph type="body" idx="1"/>
          </p:nvPr>
        </p:nvSpPr>
        <p:spPr>
          <a:xfrm>
            <a:off x="429768" y="429768"/>
            <a:ext cx="7772400" cy="786384"/>
          </a:xfrm>
        </p:spPr>
        <p:txBody>
          <a:bodyPr/>
          <a:lstStyle/>
          <a:p>
            <a:endParaRPr lang="en-US"/>
          </a:p>
        </p:txBody>
      </p:sp>
      <p:sp>
        <p:nvSpPr>
          <p:cNvPr id="3" name="Footer Placeholder 2">
            <a:extLst>
              <a:ext uri="{FF2B5EF4-FFF2-40B4-BE49-F238E27FC236}">
                <a16:creationId xmlns:a16="http://schemas.microsoft.com/office/drawing/2014/main" id="{963D3696-7D07-C5BD-A0D9-9CBA15BA96E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024834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480F-D639-AEDD-AAC5-6040ED192FA6}"/>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Defining Assumptions in Startup Ideation</a:t>
            </a:r>
          </a:p>
        </p:txBody>
      </p:sp>
      <p:sp>
        <p:nvSpPr>
          <p:cNvPr id="5" name="TextBox 4">
            <a:extLst>
              <a:ext uri="{FF2B5EF4-FFF2-40B4-BE49-F238E27FC236}">
                <a16:creationId xmlns:a16="http://schemas.microsoft.com/office/drawing/2014/main" id="{50F7E4B2-E08A-4FDC-ABC3-2B248DD0A5A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Understanding Assumptions</a:t>
            </a:r>
          </a:p>
          <a:p>
            <a:pPr marL="0" lvl="1" indent="0">
              <a:spcBef>
                <a:spcPts val="1000"/>
              </a:spcBef>
              <a:spcAft>
                <a:spcPts val="600"/>
              </a:spcAft>
              <a:buNone/>
            </a:pPr>
            <a:r>
              <a:rPr lang="en-GB" sz="1400"/>
              <a:t>Assumptions are unproven beliefs about customers or market conditions during startup ideation.</a:t>
            </a:r>
          </a:p>
          <a:p>
            <a:pPr marL="0" indent="0">
              <a:spcBef>
                <a:spcPts val="2500"/>
              </a:spcBef>
              <a:spcAft>
                <a:spcPts val="600"/>
              </a:spcAft>
              <a:buNone/>
            </a:pPr>
            <a:r>
              <a:rPr lang="en-GB" sz="1400" b="1"/>
              <a:t>Importance of Recognition</a:t>
            </a:r>
          </a:p>
          <a:p>
            <a:pPr marL="0" lvl="1" indent="0">
              <a:spcBef>
                <a:spcPts val="1000"/>
              </a:spcBef>
              <a:spcAft>
                <a:spcPts val="600"/>
              </a:spcAft>
              <a:buNone/>
            </a:pPr>
            <a:r>
              <a:rPr lang="en-GB" sz="1400"/>
              <a:t>Identifying assumptions directs validation efforts towards critical aspects of the business model.</a:t>
            </a:r>
          </a:p>
        </p:txBody>
      </p:sp>
      <p:pic>
        <p:nvPicPr>
          <p:cNvPr id="4" name="Content Placeholder 3" descr="conceptual illustration of startup ideas, assumptions, and market validation with focused spotlight">
            <a:extLst>
              <a:ext uri="{FF2B5EF4-FFF2-40B4-BE49-F238E27FC236}">
                <a16:creationId xmlns:a16="http://schemas.microsoft.com/office/drawing/2014/main" id="{8F211806-0F70-4FDE-BEC1-FCA8EA0CBA79}"/>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F40CA223-A821-9461-DF96-6E702F60EB14}"/>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047271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507D-A8A8-65C2-F4E7-7157212DFA32}"/>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How to Identify Factual Evidence</a:t>
            </a:r>
          </a:p>
        </p:txBody>
      </p:sp>
      <p:sp>
        <p:nvSpPr>
          <p:cNvPr id="5" name="TextBox 4">
            <a:extLst>
              <a:ext uri="{FF2B5EF4-FFF2-40B4-BE49-F238E27FC236}">
                <a16:creationId xmlns:a16="http://schemas.microsoft.com/office/drawing/2014/main" id="{618D44B2-F4DD-40FF-8239-E81B7813F2E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Definition of Factual Evidence</a:t>
            </a:r>
          </a:p>
          <a:p>
            <a:pPr marL="0" lvl="1" indent="0">
              <a:spcBef>
                <a:spcPts val="1000"/>
              </a:spcBef>
              <a:spcAft>
                <a:spcPts val="600"/>
              </a:spcAft>
              <a:buNone/>
            </a:pPr>
            <a:r>
              <a:rPr lang="en-GB" sz="1400"/>
              <a:t>Factual evidence originates from data and validated insights collected directly from real customers.</a:t>
            </a:r>
          </a:p>
          <a:p>
            <a:pPr marL="0" indent="0">
              <a:spcBef>
                <a:spcPts val="2500"/>
              </a:spcBef>
              <a:spcAft>
                <a:spcPts val="600"/>
              </a:spcAft>
              <a:buNone/>
            </a:pPr>
            <a:r>
              <a:rPr lang="en-GB" sz="1400" b="1"/>
              <a:t>Purpose of Factual Evidence</a:t>
            </a:r>
          </a:p>
          <a:p>
            <a:pPr marL="0" lvl="1" indent="0">
              <a:spcBef>
                <a:spcPts val="1000"/>
              </a:spcBef>
              <a:spcAft>
                <a:spcPts val="600"/>
              </a:spcAft>
              <a:buNone/>
            </a:pPr>
            <a:r>
              <a:rPr lang="en-GB" sz="1400"/>
              <a:t>It confirms or refutes assumptions based on objective and verifiable information.</a:t>
            </a:r>
          </a:p>
        </p:txBody>
      </p:sp>
      <p:pic>
        <p:nvPicPr>
          <p:cNvPr id="4" name="Content Placeholder 3" descr="Data analysis with charts and customer feedback illustrating factual evidence gathering">
            <a:extLst>
              <a:ext uri="{FF2B5EF4-FFF2-40B4-BE49-F238E27FC236}">
                <a16:creationId xmlns:a16="http://schemas.microsoft.com/office/drawing/2014/main" id="{03DE8A59-C67F-4E9F-85F6-40CBC90D5B5D}"/>
              </a:ext>
            </a:extLst>
          </p:cNvPr>
          <p:cNvPicPr>
            <a:picLocks noGrp="1" noChangeAspect="1"/>
          </p:cNvPicPr>
          <p:nvPr>
            <p:ph idx="1"/>
          </p:nvPr>
        </p:nvPicPr>
        <p:blipFill>
          <a:blip r:embed="rId3"/>
          <a:stretch>
            <a:fillRect/>
          </a:stretch>
        </p:blipFill>
        <p:spPr>
          <a:xfrm>
            <a:off x="5136995" y="1271624"/>
            <a:ext cx="6466741" cy="4316549"/>
          </a:xfrm>
        </p:spPr>
      </p:pic>
      <p:sp>
        <p:nvSpPr>
          <p:cNvPr id="3" name="Footer Placeholder 2">
            <a:extLst>
              <a:ext uri="{FF2B5EF4-FFF2-40B4-BE49-F238E27FC236}">
                <a16:creationId xmlns:a16="http://schemas.microsoft.com/office/drawing/2014/main" id="{B139F872-4E4F-F069-8D3E-C7343C4672EE}"/>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97458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DuneVTI</vt:lpstr>
      <vt:lpstr>Customer Discovery and Problem Validation for Startups: A Practical Guide for Bachelor-Level Students</vt:lpstr>
      <vt:lpstr>Agenda Overview</vt:lpstr>
      <vt:lpstr>Understanding the Importance of Customer Discovery</vt:lpstr>
      <vt:lpstr>Why Customer Discovery Matters to Investors</vt:lpstr>
      <vt:lpstr>Investor Expectations for Validated Ideas</vt:lpstr>
      <vt:lpstr>Impact on Startup Success and Funding</vt:lpstr>
      <vt:lpstr>Distinguishing Between Assumptions and Facts</vt:lpstr>
      <vt:lpstr>Defining Assumptions in Startup Ideation</vt:lpstr>
      <vt:lpstr>How to Identify Factual Evidence</vt:lpstr>
      <vt:lpstr>Risks of Building on Assumptions</vt:lpstr>
      <vt:lpstr>The Meaning and Purpose of Validation</vt:lpstr>
      <vt:lpstr>What Validation Really Means</vt:lpstr>
      <vt:lpstr>Validation in the Startup Context</vt:lpstr>
      <vt:lpstr>Benefits of Robust Validation</vt:lpstr>
      <vt:lpstr>Types of Validation: Qualitative and Quantitative Approaches</vt:lpstr>
      <vt:lpstr>Overview of Qualitative Validation</vt:lpstr>
      <vt:lpstr>Quantitative Validation Techniques</vt:lpstr>
      <vt:lpstr>Choosing the Right Validation Method</vt:lpstr>
      <vt:lpstr>Preparing for Effective Customer Interviews</vt:lpstr>
      <vt:lpstr>Setting Clear Interview Objectives</vt:lpstr>
      <vt:lpstr>Researching Your Target Audience</vt:lpstr>
      <vt:lpstr>Designing Interview Guides</vt:lpstr>
      <vt:lpstr>Recruiting Suitable Interview Participants</vt:lpstr>
      <vt:lpstr>Identifying Ideal Customer Profiles</vt:lpstr>
      <vt:lpstr>Outreach Strategies and Channels</vt:lpstr>
      <vt:lpstr>Incentives and Ethics in Recruitment</vt:lpstr>
      <vt:lpstr>Crafting Effective Interview Questions</vt:lpstr>
      <vt:lpstr>Characteristics of Good vs Bad Interview Questions</vt:lpstr>
      <vt:lpstr>Examples and Pitfalls to Avoid</vt:lpstr>
      <vt:lpstr>Aligning Questions with Validation Goals</vt:lpstr>
      <vt:lpstr>Structuring and Flowing Customer Interviews</vt:lpstr>
      <vt:lpstr>Recommended Interview Structure</vt:lpstr>
      <vt:lpstr>Building Rapport and Trust</vt:lpstr>
      <vt:lpstr>Managing Interview Flow and Time</vt:lpstr>
      <vt:lpstr>Avoiding Bias and Leading Questions in Interviews</vt:lpstr>
      <vt:lpstr>Types of Bias in Customer Interviews</vt:lpstr>
      <vt:lpstr>Strategies to Avoid Leading Questions</vt:lpstr>
      <vt:lpstr>Ensuring Objective Data Collection</vt:lpstr>
      <vt:lpstr>Capturing Interview Notes and Key Insights</vt:lpstr>
      <vt:lpstr>Methods for Accurate Note-Taking</vt:lpstr>
      <vt:lpstr>Highlighting Critical Feedback</vt:lpstr>
      <vt:lpstr>Organising Insights for Analysis</vt:lpstr>
      <vt:lpstr>Conclusion: Mastering Customer Discovery and Validation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12</cp:revision>
  <dcterms:created xsi:type="dcterms:W3CDTF">2026-02-01T11:20:05Z</dcterms:created>
  <dcterms:modified xsi:type="dcterms:W3CDTF">2026-02-01T11:26:58Z</dcterms:modified>
</cp:coreProperties>
</file>