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 id="2600" r:id="rId41"/>
    <p:sldId id="2601" r:id="rId42"/>
    <p:sldId id="2602" r:id="rId43"/>
    <p:sldId id="2603" r:id="rId4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igning the Value Proposition and Business Model: A Practical Guide for Startup Students" id="{132B8A97-02D1-4CD1-BA17-659042CBF045}">
          <p14:sldIdLst>
            <p14:sldId id="2561"/>
            <p14:sldId id="2562"/>
          </p14:sldIdLst>
        </p14:section>
        <p14:section name="Understanding the Value Proposition" id="{6BE4C63F-F4AE-4EF1-BAAC-0A443A3CCD1A}">
          <p14:sldIdLst>
            <p14:sldId id="2563"/>
            <p14:sldId id="2564"/>
            <p14:sldId id="2565"/>
            <p14:sldId id="2566"/>
          </p14:sldIdLst>
        </p14:section>
        <p14:section name="Applying Jobs-to-Be-Done Thinking" id="{6CBE9F90-5413-4C39-A220-83F9AE26A947}">
          <p14:sldIdLst>
            <p14:sldId id="2567"/>
            <p14:sldId id="2568"/>
            <p14:sldId id="2569"/>
            <p14:sldId id="2570"/>
          </p14:sldIdLst>
        </p14:section>
        <p14:section name="Exploring Pains, Gains, and Solutions" id="{E2B1EDFF-8A6B-4300-9B81-CB361F260BC0}">
          <p14:sldIdLst>
            <p14:sldId id="2571"/>
            <p14:sldId id="2572"/>
            <p14:sldId id="2573"/>
            <p14:sldId id="2574"/>
          </p14:sldIdLst>
        </p14:section>
        <p14:section name="Value Proposition Canvas: A Step-by-Step Guide" id="{094FD55A-104B-4407-9F78-AF4E39AB9133}">
          <p14:sldIdLst>
            <p14:sldId id="2575"/>
            <p14:sldId id="2576"/>
            <p14:sldId id="2577"/>
            <p14:sldId id="2578"/>
          </p14:sldIdLst>
        </p14:section>
        <p14:section name="Translating Insights into Clear Value" id="{E8319836-696E-4E3E-B545-7878831468CD}">
          <p14:sldIdLst>
            <p14:sldId id="2579"/>
            <p14:sldId id="2580"/>
            <p14:sldId id="2581"/>
            <p14:sldId id="2582"/>
          </p14:sldIdLst>
        </p14:section>
        <p14:section name="Analysing the Competitive Landscape" id="{4A70A8DD-3F5D-478F-B226-EE2DC1B81F61}">
          <p14:sldIdLst>
            <p14:sldId id="2583"/>
            <p14:sldId id="2584"/>
            <p14:sldId id="2585"/>
            <p14:sldId id="2586"/>
          </p14:sldIdLst>
        </p14:section>
        <p14:section name="Substitutes, Status Quo, and Customer Choice" id="{1CD370AF-6E3C-4680-B115-FBB91A3D0480}">
          <p14:sldIdLst>
            <p14:sldId id="2587"/>
            <p14:sldId id="2588"/>
            <p14:sldId id="2589"/>
            <p14:sldId id="2590"/>
          </p14:sldIdLst>
        </p14:section>
        <p14:section name="Differentiation and Strategic Positioning" id="{7F33A0E1-C4AF-4E19-9CC6-BA8C36B604C9}">
          <p14:sldIdLst>
            <p14:sldId id="2591"/>
            <p14:sldId id="2592"/>
            <p14:sldId id="2593"/>
            <p14:sldId id="2594"/>
          </p14:sldIdLst>
        </p14:section>
        <p14:section name="Why Customers Would Choose Your Solution" id="{211A1ED0-8BD6-4AC2-9B97-F83B7A3C29F1}">
          <p14:sldIdLst>
            <p14:sldId id="2595"/>
            <p14:sldId id="2596"/>
            <p14:sldId id="2597"/>
            <p14:sldId id="2598"/>
          </p14:sldIdLst>
        </p14:section>
        <p14:section name="Lean Canvas and Business Model Canvas Overview" id="{442A6FA4-46E1-4C55-B825-EA7141DE3ADE}">
          <p14:sldIdLst>
            <p14:sldId id="2599"/>
            <p14:sldId id="2600"/>
            <p14:sldId id="2601"/>
            <p14:sldId id="2602"/>
          </p14:sldIdLst>
        </p14:section>
        <p14:section name="Conclusion" id="{E2B157B8-406F-41FD-8DB9-84CBA62BEFBF}">
          <p14:sldIdLst>
            <p14:sldId id="2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D7C3C-51FE-A7A4-D44E-1E594D2EF511}" v="100" dt="2026-02-01T11:43:5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F67C6-5815-41DD-8924-4C632DD475D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6149D040-9829-45DF-BF8B-C6296CE1AA46}">
      <dgm:prSet/>
      <dgm:spPr/>
      <dgm:t>
        <a:bodyPr/>
        <a:lstStyle/>
        <a:p>
          <a:pPr>
            <a:lnSpc>
              <a:spcPct val="100000"/>
            </a:lnSpc>
            <a:defRPr b="1"/>
          </a:pPr>
          <a:r>
            <a:rPr lang="en-US"/>
            <a:t>Value Proposition Importance</a:t>
          </a:r>
        </a:p>
      </dgm:t>
    </dgm:pt>
    <dgm:pt modelId="{8CEE11F6-7A8E-4212-93DA-2B119D4A23FC}" type="parTrans" cxnId="{69CD545B-DB25-4D6F-90AE-9EF498ABCF1C}">
      <dgm:prSet/>
      <dgm:spPr/>
      <dgm:t>
        <a:bodyPr/>
        <a:lstStyle/>
        <a:p>
          <a:endParaRPr lang="en-US"/>
        </a:p>
      </dgm:t>
    </dgm:pt>
    <dgm:pt modelId="{246098DB-F86C-45F4-89D9-05287D9214F9}" type="sibTrans" cxnId="{69CD545B-DB25-4D6F-90AE-9EF498ABCF1C}">
      <dgm:prSet/>
      <dgm:spPr/>
      <dgm:t>
        <a:bodyPr/>
        <a:lstStyle/>
        <a:p>
          <a:pPr>
            <a:lnSpc>
              <a:spcPct val="100000"/>
            </a:lnSpc>
            <a:defRPr b="1"/>
          </a:pPr>
          <a:endParaRPr lang="en-US"/>
        </a:p>
      </dgm:t>
    </dgm:pt>
    <dgm:pt modelId="{EA6BC13F-09FD-4B0A-A836-3EF9EA4488AB}">
      <dgm:prSet/>
      <dgm:spPr/>
      <dgm:t>
        <a:bodyPr/>
        <a:lstStyle/>
        <a:p>
          <a:pPr>
            <a:lnSpc>
              <a:spcPct val="100000"/>
            </a:lnSpc>
          </a:pPr>
          <a:r>
            <a:rPr lang="en-US"/>
            <a:t>A compelling value proposition is crucial for attracting and retaining customers in startups.</a:t>
          </a:r>
        </a:p>
      </dgm:t>
    </dgm:pt>
    <dgm:pt modelId="{BA3E7894-6876-408C-92D1-1C095DEA468F}" type="parTrans" cxnId="{D070764F-D115-4E52-985B-D50EEF4D2856}">
      <dgm:prSet/>
      <dgm:spPr/>
      <dgm:t>
        <a:bodyPr/>
        <a:lstStyle/>
        <a:p>
          <a:endParaRPr lang="en-US"/>
        </a:p>
      </dgm:t>
    </dgm:pt>
    <dgm:pt modelId="{AF55328F-19F5-47E4-A5AE-3C1372CB8F2B}" type="sibTrans" cxnId="{D070764F-D115-4E52-985B-D50EEF4D2856}">
      <dgm:prSet/>
      <dgm:spPr/>
      <dgm:t>
        <a:bodyPr/>
        <a:lstStyle/>
        <a:p>
          <a:endParaRPr lang="en-US"/>
        </a:p>
      </dgm:t>
    </dgm:pt>
    <dgm:pt modelId="{CF462611-66E2-47F1-96D4-A477934D1532}">
      <dgm:prSet/>
      <dgm:spPr/>
      <dgm:t>
        <a:bodyPr/>
        <a:lstStyle/>
        <a:p>
          <a:pPr>
            <a:lnSpc>
              <a:spcPct val="100000"/>
            </a:lnSpc>
            <a:defRPr b="1"/>
          </a:pPr>
          <a:r>
            <a:rPr lang="en-US"/>
            <a:t>Understanding Customer Needs</a:t>
          </a:r>
        </a:p>
      </dgm:t>
    </dgm:pt>
    <dgm:pt modelId="{3EB54308-D380-4110-943E-D0FF3D2830EA}" type="parTrans" cxnId="{A84595E6-DB4C-4323-B128-DDB484E77B44}">
      <dgm:prSet/>
      <dgm:spPr/>
      <dgm:t>
        <a:bodyPr/>
        <a:lstStyle/>
        <a:p>
          <a:endParaRPr lang="en-US"/>
        </a:p>
      </dgm:t>
    </dgm:pt>
    <dgm:pt modelId="{5B184827-6B3A-47FA-9B69-560F67CB1519}" type="sibTrans" cxnId="{A84595E6-DB4C-4323-B128-DDB484E77B44}">
      <dgm:prSet/>
      <dgm:spPr/>
      <dgm:t>
        <a:bodyPr/>
        <a:lstStyle/>
        <a:p>
          <a:pPr>
            <a:lnSpc>
              <a:spcPct val="100000"/>
            </a:lnSpc>
            <a:defRPr b="1"/>
          </a:pPr>
          <a:endParaRPr lang="en-US"/>
        </a:p>
      </dgm:t>
    </dgm:pt>
    <dgm:pt modelId="{AEB07C3D-4869-4728-9085-E5654FAED0CA}">
      <dgm:prSet/>
      <dgm:spPr/>
      <dgm:t>
        <a:bodyPr/>
        <a:lstStyle/>
        <a:p>
          <a:pPr>
            <a:lnSpc>
              <a:spcPct val="100000"/>
            </a:lnSpc>
          </a:pPr>
          <a:r>
            <a:rPr lang="en-US"/>
            <a:t>Deep customer insight guides effective product design and market fit strategies.</a:t>
          </a:r>
        </a:p>
      </dgm:t>
    </dgm:pt>
    <dgm:pt modelId="{42518DA6-633E-44F4-9619-E7A9971D3C04}" type="parTrans" cxnId="{1D8C18A4-D15E-429F-84B4-8574ACFB2834}">
      <dgm:prSet/>
      <dgm:spPr/>
      <dgm:t>
        <a:bodyPr/>
        <a:lstStyle/>
        <a:p>
          <a:endParaRPr lang="en-US"/>
        </a:p>
      </dgm:t>
    </dgm:pt>
    <dgm:pt modelId="{7C416EB4-D4C8-4B70-9612-34CB7AB0C30B}" type="sibTrans" cxnId="{1D8C18A4-D15E-429F-84B4-8574ACFB2834}">
      <dgm:prSet/>
      <dgm:spPr/>
      <dgm:t>
        <a:bodyPr/>
        <a:lstStyle/>
        <a:p>
          <a:endParaRPr lang="en-US"/>
        </a:p>
      </dgm:t>
    </dgm:pt>
    <dgm:pt modelId="{6C7FB0B4-A0CD-43A1-98FA-BDA786A0FD0D}">
      <dgm:prSet/>
      <dgm:spPr/>
      <dgm:t>
        <a:bodyPr/>
        <a:lstStyle/>
        <a:p>
          <a:pPr>
            <a:lnSpc>
              <a:spcPct val="100000"/>
            </a:lnSpc>
            <a:defRPr b="1"/>
          </a:pPr>
          <a:r>
            <a:rPr lang="en-US"/>
            <a:t>Applying Practical Frameworks</a:t>
          </a:r>
        </a:p>
      </dgm:t>
    </dgm:pt>
    <dgm:pt modelId="{BF4A18EE-ECCB-454F-AEB3-E1968B33A5EF}" type="parTrans" cxnId="{3546A133-DCCF-4F6C-A891-51EC676F7BD0}">
      <dgm:prSet/>
      <dgm:spPr/>
      <dgm:t>
        <a:bodyPr/>
        <a:lstStyle/>
        <a:p>
          <a:endParaRPr lang="en-US"/>
        </a:p>
      </dgm:t>
    </dgm:pt>
    <dgm:pt modelId="{8AACA17D-13D5-40E7-9DF1-4B494F211842}" type="sibTrans" cxnId="{3546A133-DCCF-4F6C-A891-51EC676F7BD0}">
      <dgm:prSet/>
      <dgm:spPr/>
      <dgm:t>
        <a:bodyPr/>
        <a:lstStyle/>
        <a:p>
          <a:pPr>
            <a:lnSpc>
              <a:spcPct val="100000"/>
            </a:lnSpc>
            <a:defRPr b="1"/>
          </a:pPr>
          <a:endParaRPr lang="en-US"/>
        </a:p>
      </dgm:t>
    </dgm:pt>
    <dgm:pt modelId="{62597AA1-79B3-497C-9D7F-11A9618147A2}">
      <dgm:prSet/>
      <dgm:spPr/>
      <dgm:t>
        <a:bodyPr/>
        <a:lstStyle/>
        <a:p>
          <a:pPr>
            <a:lnSpc>
              <a:spcPct val="100000"/>
            </a:lnSpc>
          </a:pPr>
          <a:r>
            <a:rPr lang="en-US"/>
            <a:t>Using structured business models and frameworks supports clear strategic planning.</a:t>
          </a:r>
        </a:p>
      </dgm:t>
    </dgm:pt>
    <dgm:pt modelId="{76176F86-D47B-463F-A300-B53E9113138F}" type="parTrans" cxnId="{F3D55AF8-15B9-4045-A86A-0716559293BA}">
      <dgm:prSet/>
      <dgm:spPr/>
      <dgm:t>
        <a:bodyPr/>
        <a:lstStyle/>
        <a:p>
          <a:endParaRPr lang="en-US"/>
        </a:p>
      </dgm:t>
    </dgm:pt>
    <dgm:pt modelId="{A42D1792-7B14-4DB4-A948-73C55BF6D7C8}" type="sibTrans" cxnId="{F3D55AF8-15B9-4045-A86A-0716559293BA}">
      <dgm:prSet/>
      <dgm:spPr/>
      <dgm:t>
        <a:bodyPr/>
        <a:lstStyle/>
        <a:p>
          <a:endParaRPr lang="en-US"/>
        </a:p>
      </dgm:t>
    </dgm:pt>
    <dgm:pt modelId="{B0675996-A4E5-4C63-842E-02FBE1BA0470}">
      <dgm:prSet/>
      <dgm:spPr/>
      <dgm:t>
        <a:bodyPr/>
        <a:lstStyle/>
        <a:p>
          <a:pPr>
            <a:lnSpc>
              <a:spcPct val="100000"/>
            </a:lnSpc>
            <a:defRPr b="1"/>
          </a:pPr>
          <a:r>
            <a:rPr lang="en-US"/>
            <a:t>Competitive Analysis &amp; Communication</a:t>
          </a:r>
        </a:p>
      </dgm:t>
    </dgm:pt>
    <dgm:pt modelId="{79C5A1A4-566C-46B8-AB73-CC6897005623}" type="parTrans" cxnId="{C25A478A-2BE3-49B4-92CE-472038747B6F}">
      <dgm:prSet/>
      <dgm:spPr/>
      <dgm:t>
        <a:bodyPr/>
        <a:lstStyle/>
        <a:p>
          <a:endParaRPr lang="en-US"/>
        </a:p>
      </dgm:t>
    </dgm:pt>
    <dgm:pt modelId="{5F31AB33-95F7-4751-8425-FEBB51DBD5D0}" type="sibTrans" cxnId="{C25A478A-2BE3-49B4-92CE-472038747B6F}">
      <dgm:prSet/>
      <dgm:spPr/>
      <dgm:t>
        <a:bodyPr/>
        <a:lstStyle/>
        <a:p>
          <a:endParaRPr lang="en-US"/>
        </a:p>
      </dgm:t>
    </dgm:pt>
    <dgm:pt modelId="{9C1B9DA6-22ED-499C-93CE-C348F65C77A8}">
      <dgm:prSet/>
      <dgm:spPr/>
      <dgm:t>
        <a:bodyPr/>
        <a:lstStyle/>
        <a:p>
          <a:pPr>
            <a:lnSpc>
              <a:spcPct val="100000"/>
            </a:lnSpc>
          </a:pPr>
          <a:r>
            <a:rPr lang="en-US"/>
            <a:t>Analysing competitors and clearly communicating value strengthens market position.</a:t>
          </a:r>
        </a:p>
      </dgm:t>
    </dgm:pt>
    <dgm:pt modelId="{992D1F31-22E0-4BB5-A122-EC314FFD1B61}" type="parTrans" cxnId="{00C32058-A95A-4DA8-9742-5A3FFA404ADD}">
      <dgm:prSet/>
      <dgm:spPr/>
      <dgm:t>
        <a:bodyPr/>
        <a:lstStyle/>
        <a:p>
          <a:endParaRPr lang="en-US"/>
        </a:p>
      </dgm:t>
    </dgm:pt>
    <dgm:pt modelId="{CBBA7D4F-5820-4ACC-A116-774321783035}" type="sibTrans" cxnId="{00C32058-A95A-4DA8-9742-5A3FFA404ADD}">
      <dgm:prSet/>
      <dgm:spPr/>
      <dgm:t>
        <a:bodyPr/>
        <a:lstStyle/>
        <a:p>
          <a:endParaRPr lang="en-US"/>
        </a:p>
      </dgm:t>
    </dgm:pt>
    <dgm:pt modelId="{39010BC6-FA82-4908-BAC3-069AFD0D40CB}" type="pres">
      <dgm:prSet presAssocID="{504F67C6-5815-41DD-8924-4C632DD475D2}" presName="Name0" presStyleCnt="0">
        <dgm:presLayoutVars>
          <dgm:dir/>
          <dgm:resizeHandles val="exact"/>
        </dgm:presLayoutVars>
      </dgm:prSet>
      <dgm:spPr/>
    </dgm:pt>
    <dgm:pt modelId="{38C30DFA-909E-4825-85E2-DC0B784DCE5E}" type="pres">
      <dgm:prSet presAssocID="{6149D040-9829-45DF-BF8B-C6296CE1AA46}" presName="compNode" presStyleCnt="0"/>
      <dgm:spPr/>
    </dgm:pt>
    <dgm:pt modelId="{14EDCFA6-F9E0-460C-A00E-F85FCD975D15}" type="pres">
      <dgm:prSet presAssocID="{6149D040-9829-45DF-BF8B-C6296CE1AA46}" presName="pictRect" presStyleLbl="revTx" presStyleIdx="0" presStyleCnt="8">
        <dgm:presLayoutVars>
          <dgm:chMax val="0"/>
          <dgm:bulletEnabled/>
        </dgm:presLayoutVars>
      </dgm:prSet>
      <dgm:spPr/>
    </dgm:pt>
    <dgm:pt modelId="{3614730F-0C16-4FCD-8C62-56CE7E7BD943}" type="pres">
      <dgm:prSet presAssocID="{6149D040-9829-45DF-BF8B-C6296CE1AA46}" presName="textRect" presStyleLbl="revTx" presStyleIdx="1" presStyleCnt="8">
        <dgm:presLayoutVars>
          <dgm:bulletEnabled/>
        </dgm:presLayoutVars>
      </dgm:prSet>
      <dgm:spPr/>
    </dgm:pt>
    <dgm:pt modelId="{6A3FC3A4-5A40-4C6F-A6CF-855D1229AC42}" type="pres">
      <dgm:prSet presAssocID="{246098DB-F86C-45F4-89D9-05287D9214F9}" presName="sibTrans" presStyleLbl="sibTrans2D1" presStyleIdx="0" presStyleCnt="0"/>
      <dgm:spPr/>
    </dgm:pt>
    <dgm:pt modelId="{AD79DA5E-5448-4361-85FD-DA8746970E49}" type="pres">
      <dgm:prSet presAssocID="{CF462611-66E2-47F1-96D4-A477934D1532}" presName="compNode" presStyleCnt="0"/>
      <dgm:spPr/>
    </dgm:pt>
    <dgm:pt modelId="{35459EC7-DEE4-4C49-8AF2-5E232CDAA8A3}" type="pres">
      <dgm:prSet presAssocID="{CF462611-66E2-47F1-96D4-A477934D1532}" presName="pictRect" presStyleLbl="revTx" presStyleIdx="2" presStyleCnt="8">
        <dgm:presLayoutVars>
          <dgm:chMax val="0"/>
          <dgm:bulletEnabled/>
        </dgm:presLayoutVars>
      </dgm:prSet>
      <dgm:spPr/>
    </dgm:pt>
    <dgm:pt modelId="{41888D7A-30AD-4CBB-A08F-181244325455}" type="pres">
      <dgm:prSet presAssocID="{CF462611-66E2-47F1-96D4-A477934D1532}" presName="textRect" presStyleLbl="revTx" presStyleIdx="3" presStyleCnt="8">
        <dgm:presLayoutVars>
          <dgm:bulletEnabled/>
        </dgm:presLayoutVars>
      </dgm:prSet>
      <dgm:spPr/>
    </dgm:pt>
    <dgm:pt modelId="{D08B3876-B851-47A2-BE94-D2741E04EFE9}" type="pres">
      <dgm:prSet presAssocID="{5B184827-6B3A-47FA-9B69-560F67CB1519}" presName="sibTrans" presStyleLbl="sibTrans2D1" presStyleIdx="0" presStyleCnt="0"/>
      <dgm:spPr/>
    </dgm:pt>
    <dgm:pt modelId="{3684C47F-3911-4BEB-8BAE-2BE189FA2334}" type="pres">
      <dgm:prSet presAssocID="{6C7FB0B4-A0CD-43A1-98FA-BDA786A0FD0D}" presName="compNode" presStyleCnt="0"/>
      <dgm:spPr/>
    </dgm:pt>
    <dgm:pt modelId="{03CBF6EF-C120-48E4-A371-65DBAA5696E3}" type="pres">
      <dgm:prSet presAssocID="{6C7FB0B4-A0CD-43A1-98FA-BDA786A0FD0D}" presName="pictRect" presStyleLbl="revTx" presStyleIdx="4" presStyleCnt="8">
        <dgm:presLayoutVars>
          <dgm:chMax val="0"/>
          <dgm:bulletEnabled/>
        </dgm:presLayoutVars>
      </dgm:prSet>
      <dgm:spPr/>
    </dgm:pt>
    <dgm:pt modelId="{E2BD4FDB-CE10-41CA-82DD-8EBA7178B7E6}" type="pres">
      <dgm:prSet presAssocID="{6C7FB0B4-A0CD-43A1-98FA-BDA786A0FD0D}" presName="textRect" presStyleLbl="revTx" presStyleIdx="5" presStyleCnt="8">
        <dgm:presLayoutVars>
          <dgm:bulletEnabled/>
        </dgm:presLayoutVars>
      </dgm:prSet>
      <dgm:spPr/>
    </dgm:pt>
    <dgm:pt modelId="{4602365C-731C-4A4A-AA18-65EC8837F347}" type="pres">
      <dgm:prSet presAssocID="{8AACA17D-13D5-40E7-9DF1-4B494F211842}" presName="sibTrans" presStyleLbl="sibTrans2D1" presStyleIdx="0" presStyleCnt="0"/>
      <dgm:spPr/>
    </dgm:pt>
    <dgm:pt modelId="{9D3CEF04-10BC-4969-B5BC-D3B729CAD17C}" type="pres">
      <dgm:prSet presAssocID="{B0675996-A4E5-4C63-842E-02FBE1BA0470}" presName="compNode" presStyleCnt="0"/>
      <dgm:spPr/>
    </dgm:pt>
    <dgm:pt modelId="{A7FF1095-443A-4B26-9FF8-1CBE8C24EB0F}" type="pres">
      <dgm:prSet presAssocID="{B0675996-A4E5-4C63-842E-02FBE1BA0470}" presName="pictRect" presStyleLbl="revTx" presStyleIdx="6" presStyleCnt="8">
        <dgm:presLayoutVars>
          <dgm:chMax val="0"/>
          <dgm:bulletEnabled/>
        </dgm:presLayoutVars>
      </dgm:prSet>
      <dgm:spPr/>
    </dgm:pt>
    <dgm:pt modelId="{DCC5C07E-6D9B-4332-947C-E8BB45C3E334}" type="pres">
      <dgm:prSet presAssocID="{B0675996-A4E5-4C63-842E-02FBE1BA0470}" presName="textRect" presStyleLbl="revTx" presStyleIdx="7" presStyleCnt="8">
        <dgm:presLayoutVars>
          <dgm:bulletEnabled/>
        </dgm:presLayoutVars>
      </dgm:prSet>
      <dgm:spPr/>
    </dgm:pt>
  </dgm:ptLst>
  <dgm:cxnLst>
    <dgm:cxn modelId="{5FBEB622-2A47-42D1-B665-51C5256D307B}" type="presOf" srcId="{5B184827-6B3A-47FA-9B69-560F67CB1519}" destId="{D08B3876-B851-47A2-BE94-D2741E04EFE9}" srcOrd="0" destOrd="0" presId="urn:microsoft.com/office/officeart/2024/3/layout/hArchList1"/>
    <dgm:cxn modelId="{8D9CB32C-9B24-4320-BC9C-454C09E70F63}" type="presOf" srcId="{CF462611-66E2-47F1-96D4-A477934D1532}" destId="{35459EC7-DEE4-4C49-8AF2-5E232CDAA8A3}" srcOrd="0" destOrd="0" presId="urn:microsoft.com/office/officeart/2024/3/layout/hArchList1"/>
    <dgm:cxn modelId="{3BF8232E-8EAE-489D-B1AD-8BB3AA287F83}" type="presOf" srcId="{6C7FB0B4-A0CD-43A1-98FA-BDA786A0FD0D}" destId="{03CBF6EF-C120-48E4-A371-65DBAA5696E3}" srcOrd="0" destOrd="0" presId="urn:microsoft.com/office/officeart/2024/3/layout/hArchList1"/>
    <dgm:cxn modelId="{3546A133-DCCF-4F6C-A891-51EC676F7BD0}" srcId="{504F67C6-5815-41DD-8924-4C632DD475D2}" destId="{6C7FB0B4-A0CD-43A1-98FA-BDA786A0FD0D}" srcOrd="2" destOrd="0" parTransId="{BF4A18EE-ECCB-454F-AEB3-E1968B33A5EF}" sibTransId="{8AACA17D-13D5-40E7-9DF1-4B494F211842}"/>
    <dgm:cxn modelId="{43A03738-AD1F-4144-8DC4-9429FF77C326}" type="presOf" srcId="{AEB07C3D-4869-4728-9085-E5654FAED0CA}" destId="{41888D7A-30AD-4CBB-A08F-181244325455}" srcOrd="0" destOrd="0" presId="urn:microsoft.com/office/officeart/2024/3/layout/hArchList1"/>
    <dgm:cxn modelId="{69CD545B-DB25-4D6F-90AE-9EF498ABCF1C}" srcId="{504F67C6-5815-41DD-8924-4C632DD475D2}" destId="{6149D040-9829-45DF-BF8B-C6296CE1AA46}" srcOrd="0" destOrd="0" parTransId="{8CEE11F6-7A8E-4212-93DA-2B119D4A23FC}" sibTransId="{246098DB-F86C-45F4-89D9-05287D9214F9}"/>
    <dgm:cxn modelId="{7E9F8C46-80C6-4A6C-BE71-116B4AEB4008}" type="presOf" srcId="{504F67C6-5815-41DD-8924-4C632DD475D2}" destId="{39010BC6-FA82-4908-BAC3-069AFD0D40CB}" srcOrd="0" destOrd="0" presId="urn:microsoft.com/office/officeart/2024/3/layout/hArchList1"/>
    <dgm:cxn modelId="{D070764F-D115-4E52-985B-D50EEF4D2856}" srcId="{6149D040-9829-45DF-BF8B-C6296CE1AA46}" destId="{EA6BC13F-09FD-4B0A-A836-3EF9EA4488AB}" srcOrd="0" destOrd="0" parTransId="{BA3E7894-6876-408C-92D1-1C095DEA468F}" sibTransId="{AF55328F-19F5-47E4-A5AE-3C1372CB8F2B}"/>
    <dgm:cxn modelId="{00C32058-A95A-4DA8-9742-5A3FFA404ADD}" srcId="{B0675996-A4E5-4C63-842E-02FBE1BA0470}" destId="{9C1B9DA6-22ED-499C-93CE-C348F65C77A8}" srcOrd="0" destOrd="0" parTransId="{992D1F31-22E0-4BB5-A122-EC314FFD1B61}" sibTransId="{CBBA7D4F-5820-4ACC-A116-774321783035}"/>
    <dgm:cxn modelId="{74CCAE78-E56A-4D09-B1E9-C8B30C8595E6}" type="presOf" srcId="{6149D040-9829-45DF-BF8B-C6296CE1AA46}" destId="{14EDCFA6-F9E0-460C-A00E-F85FCD975D15}" srcOrd="0" destOrd="0" presId="urn:microsoft.com/office/officeart/2024/3/layout/hArchList1"/>
    <dgm:cxn modelId="{937CC079-D170-4451-9744-228BA26116D5}" type="presOf" srcId="{246098DB-F86C-45F4-89D9-05287D9214F9}" destId="{6A3FC3A4-5A40-4C6F-A6CF-855D1229AC42}" srcOrd="0" destOrd="0" presId="urn:microsoft.com/office/officeart/2024/3/layout/hArchList1"/>
    <dgm:cxn modelId="{C25A478A-2BE3-49B4-92CE-472038747B6F}" srcId="{504F67C6-5815-41DD-8924-4C632DD475D2}" destId="{B0675996-A4E5-4C63-842E-02FBE1BA0470}" srcOrd="3" destOrd="0" parTransId="{79C5A1A4-566C-46B8-AB73-CC6897005623}" sibTransId="{5F31AB33-95F7-4751-8425-FEBB51DBD5D0}"/>
    <dgm:cxn modelId="{8D4CA59E-D8F6-4E42-A2CA-FB6F94B775CB}" type="presOf" srcId="{EA6BC13F-09FD-4B0A-A836-3EF9EA4488AB}" destId="{3614730F-0C16-4FCD-8C62-56CE7E7BD943}" srcOrd="0" destOrd="0" presId="urn:microsoft.com/office/officeart/2024/3/layout/hArchList1"/>
    <dgm:cxn modelId="{1D8C18A4-D15E-429F-84B4-8574ACFB2834}" srcId="{CF462611-66E2-47F1-96D4-A477934D1532}" destId="{AEB07C3D-4869-4728-9085-E5654FAED0CA}" srcOrd="0" destOrd="0" parTransId="{42518DA6-633E-44F4-9619-E7A9971D3C04}" sibTransId="{7C416EB4-D4C8-4B70-9612-34CB7AB0C30B}"/>
    <dgm:cxn modelId="{B6E471C3-CDC7-42B0-9A21-5DD10B285348}" type="presOf" srcId="{B0675996-A4E5-4C63-842E-02FBE1BA0470}" destId="{A7FF1095-443A-4B26-9FF8-1CBE8C24EB0F}" srcOrd="0" destOrd="0" presId="urn:microsoft.com/office/officeart/2024/3/layout/hArchList1"/>
    <dgm:cxn modelId="{09F4BBC3-9596-4A41-AE1E-A2AD12DEF387}" type="presOf" srcId="{62597AA1-79B3-497C-9D7F-11A9618147A2}" destId="{E2BD4FDB-CE10-41CA-82DD-8EBA7178B7E6}" srcOrd="0" destOrd="0" presId="urn:microsoft.com/office/officeart/2024/3/layout/hArchList1"/>
    <dgm:cxn modelId="{FD3FAAD4-1CC6-4441-B55B-3BF3C450ED8C}" type="presOf" srcId="{8AACA17D-13D5-40E7-9DF1-4B494F211842}" destId="{4602365C-731C-4A4A-AA18-65EC8837F347}" srcOrd="0" destOrd="0" presId="urn:microsoft.com/office/officeart/2024/3/layout/hArchList1"/>
    <dgm:cxn modelId="{F5A416DC-865F-44FF-AAB9-E551EF197085}" type="presOf" srcId="{9C1B9DA6-22ED-499C-93CE-C348F65C77A8}" destId="{DCC5C07E-6D9B-4332-947C-E8BB45C3E334}" srcOrd="0" destOrd="0" presId="urn:microsoft.com/office/officeart/2024/3/layout/hArchList1"/>
    <dgm:cxn modelId="{A84595E6-DB4C-4323-B128-DDB484E77B44}" srcId="{504F67C6-5815-41DD-8924-4C632DD475D2}" destId="{CF462611-66E2-47F1-96D4-A477934D1532}" srcOrd="1" destOrd="0" parTransId="{3EB54308-D380-4110-943E-D0FF3D2830EA}" sibTransId="{5B184827-6B3A-47FA-9B69-560F67CB1519}"/>
    <dgm:cxn modelId="{F3D55AF8-15B9-4045-A86A-0716559293BA}" srcId="{6C7FB0B4-A0CD-43A1-98FA-BDA786A0FD0D}" destId="{62597AA1-79B3-497C-9D7F-11A9618147A2}" srcOrd="0" destOrd="0" parTransId="{76176F86-D47B-463F-A300-B53E9113138F}" sibTransId="{A42D1792-7B14-4DB4-A948-73C55BF6D7C8}"/>
    <dgm:cxn modelId="{2836CB79-778D-4CAB-A1AE-50401CD795EE}" type="presParOf" srcId="{39010BC6-FA82-4908-BAC3-069AFD0D40CB}" destId="{38C30DFA-909E-4825-85E2-DC0B784DCE5E}" srcOrd="0" destOrd="0" presId="urn:microsoft.com/office/officeart/2024/3/layout/hArchList1"/>
    <dgm:cxn modelId="{6A86CCFD-0D95-47A7-95C2-B7E769DBD25D}" type="presParOf" srcId="{38C30DFA-909E-4825-85E2-DC0B784DCE5E}" destId="{14EDCFA6-F9E0-460C-A00E-F85FCD975D15}" srcOrd="0" destOrd="0" presId="urn:microsoft.com/office/officeart/2024/3/layout/hArchList1"/>
    <dgm:cxn modelId="{5E90E099-D223-4139-BFFB-4CBF56306EAA}" type="presParOf" srcId="{38C30DFA-909E-4825-85E2-DC0B784DCE5E}" destId="{3614730F-0C16-4FCD-8C62-56CE7E7BD943}" srcOrd="1" destOrd="0" presId="urn:microsoft.com/office/officeart/2024/3/layout/hArchList1"/>
    <dgm:cxn modelId="{DE905730-3543-4917-9628-E445B4313189}" type="presParOf" srcId="{39010BC6-FA82-4908-BAC3-069AFD0D40CB}" destId="{6A3FC3A4-5A40-4C6F-A6CF-855D1229AC42}" srcOrd="1" destOrd="0" presId="urn:microsoft.com/office/officeart/2024/3/layout/hArchList1"/>
    <dgm:cxn modelId="{4554CCA9-7D19-469E-AB62-47669E459911}" type="presParOf" srcId="{39010BC6-FA82-4908-BAC3-069AFD0D40CB}" destId="{AD79DA5E-5448-4361-85FD-DA8746970E49}" srcOrd="2" destOrd="0" presId="urn:microsoft.com/office/officeart/2024/3/layout/hArchList1"/>
    <dgm:cxn modelId="{C33C1B13-59EF-4C9C-B49F-BF79B99E6634}" type="presParOf" srcId="{AD79DA5E-5448-4361-85FD-DA8746970E49}" destId="{35459EC7-DEE4-4C49-8AF2-5E232CDAA8A3}" srcOrd="0" destOrd="0" presId="urn:microsoft.com/office/officeart/2024/3/layout/hArchList1"/>
    <dgm:cxn modelId="{1AB66CE1-D26A-43E6-BFC9-9D5F7CC5A0F2}" type="presParOf" srcId="{AD79DA5E-5448-4361-85FD-DA8746970E49}" destId="{41888D7A-30AD-4CBB-A08F-181244325455}" srcOrd="1" destOrd="0" presId="urn:microsoft.com/office/officeart/2024/3/layout/hArchList1"/>
    <dgm:cxn modelId="{9FFFD8FF-F67A-4875-BAA0-44540C61F3CF}" type="presParOf" srcId="{39010BC6-FA82-4908-BAC3-069AFD0D40CB}" destId="{D08B3876-B851-47A2-BE94-D2741E04EFE9}" srcOrd="3" destOrd="0" presId="urn:microsoft.com/office/officeart/2024/3/layout/hArchList1"/>
    <dgm:cxn modelId="{54E2474D-F807-44C1-81EE-972475AFE874}" type="presParOf" srcId="{39010BC6-FA82-4908-BAC3-069AFD0D40CB}" destId="{3684C47F-3911-4BEB-8BAE-2BE189FA2334}" srcOrd="4" destOrd="0" presId="urn:microsoft.com/office/officeart/2024/3/layout/hArchList1"/>
    <dgm:cxn modelId="{7B24C3EF-856F-4F80-82A6-5F869477DE34}" type="presParOf" srcId="{3684C47F-3911-4BEB-8BAE-2BE189FA2334}" destId="{03CBF6EF-C120-48E4-A371-65DBAA5696E3}" srcOrd="0" destOrd="0" presId="urn:microsoft.com/office/officeart/2024/3/layout/hArchList1"/>
    <dgm:cxn modelId="{36BF3BF5-5623-40CF-AD1D-1A3DE4DA64E4}" type="presParOf" srcId="{3684C47F-3911-4BEB-8BAE-2BE189FA2334}" destId="{E2BD4FDB-CE10-41CA-82DD-8EBA7178B7E6}" srcOrd="1" destOrd="0" presId="urn:microsoft.com/office/officeart/2024/3/layout/hArchList1"/>
    <dgm:cxn modelId="{B372F432-E3A8-4F81-A108-B30F8CE425EA}" type="presParOf" srcId="{39010BC6-FA82-4908-BAC3-069AFD0D40CB}" destId="{4602365C-731C-4A4A-AA18-65EC8837F347}" srcOrd="5" destOrd="0" presId="urn:microsoft.com/office/officeart/2024/3/layout/hArchList1"/>
    <dgm:cxn modelId="{04C5C8CC-B16A-45F2-8E26-69F8C332D1F1}" type="presParOf" srcId="{39010BC6-FA82-4908-BAC3-069AFD0D40CB}" destId="{9D3CEF04-10BC-4969-B5BC-D3B729CAD17C}" srcOrd="6" destOrd="0" presId="urn:microsoft.com/office/officeart/2024/3/layout/hArchList1"/>
    <dgm:cxn modelId="{90DEDB62-F146-4DB2-B7A0-68ACF1C2E39A}" type="presParOf" srcId="{9D3CEF04-10BC-4969-B5BC-D3B729CAD17C}" destId="{A7FF1095-443A-4B26-9FF8-1CBE8C24EB0F}" srcOrd="0" destOrd="0" presId="urn:microsoft.com/office/officeart/2024/3/layout/hArchList1"/>
    <dgm:cxn modelId="{A33C63D3-535D-46C0-994D-69B4C456D785}" type="presParOf" srcId="{9D3CEF04-10BC-4969-B5BC-D3B729CAD17C}" destId="{DCC5C07E-6D9B-4332-947C-E8BB45C3E33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DCFA6-F9E0-460C-A00E-F85FCD975D15}">
      <dsp:nvSpPr>
        <dsp:cNvPr id="0" name=""/>
        <dsp:cNvSpPr/>
      </dsp:nvSpPr>
      <dsp:spPr>
        <a:xfrm>
          <a:off x="0"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Value Proposition Importance</a:t>
          </a:r>
        </a:p>
      </dsp:txBody>
      <dsp:txXfrm>
        <a:off x="0" y="0"/>
        <a:ext cx="2531161" cy="625182"/>
      </dsp:txXfrm>
    </dsp:sp>
    <dsp:sp modelId="{3614730F-0C16-4FCD-8C62-56CE7E7BD943}">
      <dsp:nvSpPr>
        <dsp:cNvPr id="0" name=""/>
        <dsp:cNvSpPr/>
      </dsp:nvSpPr>
      <dsp:spPr>
        <a:xfrm>
          <a:off x="0"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 compelling value proposition is crucial for attracting and retaining customers in startups.</a:t>
          </a:r>
        </a:p>
      </dsp:txBody>
      <dsp:txXfrm>
        <a:off x="0" y="625182"/>
        <a:ext cx="2531161" cy="2198256"/>
      </dsp:txXfrm>
    </dsp:sp>
    <dsp:sp modelId="{35459EC7-DEE4-4C49-8AF2-5E232CDAA8A3}">
      <dsp:nvSpPr>
        <dsp:cNvPr id="0" name=""/>
        <dsp:cNvSpPr/>
      </dsp:nvSpPr>
      <dsp:spPr>
        <a:xfrm>
          <a:off x="2784277"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Understanding Customer Needs</a:t>
          </a:r>
        </a:p>
      </dsp:txBody>
      <dsp:txXfrm>
        <a:off x="2784277" y="0"/>
        <a:ext cx="2531161" cy="625182"/>
      </dsp:txXfrm>
    </dsp:sp>
    <dsp:sp modelId="{41888D7A-30AD-4CBB-A08F-181244325455}">
      <dsp:nvSpPr>
        <dsp:cNvPr id="0" name=""/>
        <dsp:cNvSpPr/>
      </dsp:nvSpPr>
      <dsp:spPr>
        <a:xfrm>
          <a:off x="2784277"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Deep customer insight guides effective product design and market fit strategies.</a:t>
          </a:r>
        </a:p>
      </dsp:txBody>
      <dsp:txXfrm>
        <a:off x="2784277" y="625182"/>
        <a:ext cx="2531161" cy="2198256"/>
      </dsp:txXfrm>
    </dsp:sp>
    <dsp:sp modelId="{03CBF6EF-C120-48E4-A371-65DBAA5696E3}">
      <dsp:nvSpPr>
        <dsp:cNvPr id="0" name=""/>
        <dsp:cNvSpPr/>
      </dsp:nvSpPr>
      <dsp:spPr>
        <a:xfrm>
          <a:off x="5568554"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Applying Practical Frameworks</a:t>
          </a:r>
        </a:p>
      </dsp:txBody>
      <dsp:txXfrm>
        <a:off x="5568554" y="0"/>
        <a:ext cx="2531161" cy="625182"/>
      </dsp:txXfrm>
    </dsp:sp>
    <dsp:sp modelId="{E2BD4FDB-CE10-41CA-82DD-8EBA7178B7E6}">
      <dsp:nvSpPr>
        <dsp:cNvPr id="0" name=""/>
        <dsp:cNvSpPr/>
      </dsp:nvSpPr>
      <dsp:spPr>
        <a:xfrm>
          <a:off x="5568554"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Using structured business models and frameworks supports clear strategic planning.</a:t>
          </a:r>
        </a:p>
      </dsp:txBody>
      <dsp:txXfrm>
        <a:off x="5568554" y="625182"/>
        <a:ext cx="2531161" cy="2198256"/>
      </dsp:txXfrm>
    </dsp:sp>
    <dsp:sp modelId="{A7FF1095-443A-4B26-9FF8-1CBE8C24EB0F}">
      <dsp:nvSpPr>
        <dsp:cNvPr id="0" name=""/>
        <dsp:cNvSpPr/>
      </dsp:nvSpPr>
      <dsp:spPr>
        <a:xfrm>
          <a:off x="8352831" y="0"/>
          <a:ext cx="2531161" cy="62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Competitive Analysis &amp; Communication</a:t>
          </a:r>
        </a:p>
      </dsp:txBody>
      <dsp:txXfrm>
        <a:off x="8352831" y="0"/>
        <a:ext cx="2531161" cy="625182"/>
      </dsp:txXfrm>
    </dsp:sp>
    <dsp:sp modelId="{DCC5C07E-6D9B-4332-947C-E8BB45C3E334}">
      <dsp:nvSpPr>
        <dsp:cNvPr id="0" name=""/>
        <dsp:cNvSpPr/>
      </dsp:nvSpPr>
      <dsp:spPr>
        <a:xfrm>
          <a:off x="8352831" y="625182"/>
          <a:ext cx="2531161" cy="219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Analysing competitors and clearly communicating value strengthens market position.</a:t>
          </a:r>
        </a:p>
      </dsp:txBody>
      <dsp:txXfrm>
        <a:off x="8352831" y="625182"/>
        <a:ext cx="2531161" cy="2198256"/>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DE694-103A-41D2-AB45-0BEB9C866C1F}" type="datetimeFigureOut">
              <a:t>01/02/2026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41C0B-5C12-46FA-A5D6-E65A30B87048}" type="slidenum">
              <a:t>‹#›</a:t>
            </a:fld>
            <a:endParaRPr lang="en-GB"/>
          </a:p>
        </p:txBody>
      </p:sp>
    </p:spTree>
    <p:extLst>
      <p:ext uri="{BB962C8B-B14F-4D97-AF65-F5344CB8AC3E}">
        <p14:creationId xmlns:p14="http://schemas.microsoft.com/office/powerpoint/2010/main" val="348409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AI-generated content may be incorrect.
---
This presentation provides a comprehensive guide for startup students on designing effective value propositions and business models. We will explore key concepts, frameworks, and practical steps to help you develop compelling offerings that resonate with customers and stand out in the competitive landscape.
</a:t>
            </a:r>
          </a:p>
        </p:txBody>
      </p:sp>
      <p:sp>
        <p:nvSpPr>
          <p:cNvPr id="4" name="Slide Number Placeholder 3"/>
          <p:cNvSpPr>
            <a:spLocks noGrp="1"/>
          </p:cNvSpPr>
          <p:nvPr>
            <p:ph type="sldNum" sz="quarter" idx="5"/>
          </p:nvPr>
        </p:nvSpPr>
        <p:spPr/>
        <p:txBody>
          <a:bodyPr/>
          <a:lstStyle/>
          <a:p>
            <a:fld id="{C61FA53D-72FF-4CFC-A614-1BE308C63052}" type="slidenum">
              <a:t>1</a:t>
            </a:fld>
            <a:endParaRPr lang="en-GB"/>
          </a:p>
        </p:txBody>
      </p:sp>
    </p:spTree>
    <p:extLst>
      <p:ext uri="{BB962C8B-B14F-4D97-AF65-F5344CB8AC3E}">
        <p14:creationId xmlns:p14="http://schemas.microsoft.com/office/powerpoint/2010/main" val="190182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Align your offerings with the specific jobs customers need done, ensuring your solutions address pains and enhance gains.
Image source: AI-generated
</a:t>
            </a:r>
          </a:p>
        </p:txBody>
      </p:sp>
      <p:sp>
        <p:nvSpPr>
          <p:cNvPr id="4" name="Slide Number Placeholder 3"/>
          <p:cNvSpPr>
            <a:spLocks noGrp="1"/>
          </p:cNvSpPr>
          <p:nvPr>
            <p:ph type="sldNum" sz="quarter" idx="5"/>
          </p:nvPr>
        </p:nvSpPr>
        <p:spPr/>
        <p:txBody>
          <a:bodyPr/>
          <a:lstStyle/>
          <a:p>
            <a:fld id="{C61FA53D-72FF-4CFC-A614-1BE308C63052}" type="slidenum">
              <a:t>10</a:t>
            </a:fld>
            <a:endParaRPr lang="en-GB"/>
          </a:p>
        </p:txBody>
      </p:sp>
    </p:spTree>
    <p:extLst>
      <p:ext uri="{BB962C8B-B14F-4D97-AF65-F5344CB8AC3E}">
        <p14:creationId xmlns:p14="http://schemas.microsoft.com/office/powerpoint/2010/main" val="357113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Deeply understanding customer pains and desired gains is vital to designing solutions that truly matter and resonate with your target market.</a:t>
            </a:r>
          </a:p>
        </p:txBody>
      </p:sp>
      <p:sp>
        <p:nvSpPr>
          <p:cNvPr id="4" name="Slide Number Placeholder 3"/>
          <p:cNvSpPr>
            <a:spLocks noGrp="1"/>
          </p:cNvSpPr>
          <p:nvPr>
            <p:ph type="sldNum" sz="quarter" idx="5"/>
          </p:nvPr>
        </p:nvSpPr>
        <p:spPr/>
        <p:txBody>
          <a:bodyPr/>
          <a:lstStyle/>
          <a:p>
            <a:fld id="{C61FA53D-72FF-4CFC-A614-1BE308C63052}" type="slidenum">
              <a:t>11</a:t>
            </a:fld>
            <a:endParaRPr lang="en-GB"/>
          </a:p>
        </p:txBody>
      </p:sp>
    </p:spTree>
    <p:extLst>
      <p:ext uri="{BB962C8B-B14F-4D97-AF65-F5344CB8AC3E}">
        <p14:creationId xmlns:p14="http://schemas.microsoft.com/office/powerpoint/2010/main" val="385407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Identify the emotional, functional, and financial challenges customers face which your startup can alleviate.
Image source: AI-generated
</a:t>
            </a:r>
          </a:p>
        </p:txBody>
      </p:sp>
      <p:sp>
        <p:nvSpPr>
          <p:cNvPr id="4" name="Slide Number Placeholder 3"/>
          <p:cNvSpPr>
            <a:spLocks noGrp="1"/>
          </p:cNvSpPr>
          <p:nvPr>
            <p:ph type="sldNum" sz="quarter" idx="5"/>
          </p:nvPr>
        </p:nvSpPr>
        <p:spPr/>
        <p:txBody>
          <a:bodyPr/>
          <a:lstStyle/>
          <a:p>
            <a:fld id="{C61FA53D-72FF-4CFC-A614-1BE308C63052}" type="slidenum">
              <a:t>12</a:t>
            </a:fld>
            <a:endParaRPr lang="en-GB"/>
          </a:p>
        </p:txBody>
      </p:sp>
    </p:spTree>
    <p:extLst>
      <p:ext uri="{BB962C8B-B14F-4D97-AF65-F5344CB8AC3E}">
        <p14:creationId xmlns:p14="http://schemas.microsoft.com/office/powerpoint/2010/main" val="135354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Determine the outcomes or benefits customers seek to gain, such as convenience, cost savings, or enhanced experience.
Image source: AI-generated
</a:t>
            </a:r>
          </a:p>
        </p:txBody>
      </p:sp>
      <p:sp>
        <p:nvSpPr>
          <p:cNvPr id="4" name="Slide Number Placeholder 3"/>
          <p:cNvSpPr>
            <a:spLocks noGrp="1"/>
          </p:cNvSpPr>
          <p:nvPr>
            <p:ph type="sldNum" sz="quarter" idx="5"/>
          </p:nvPr>
        </p:nvSpPr>
        <p:spPr/>
        <p:txBody>
          <a:bodyPr/>
          <a:lstStyle/>
          <a:p>
            <a:fld id="{C61FA53D-72FF-4CFC-A614-1BE308C63052}" type="slidenum">
              <a:t>13</a:t>
            </a:fld>
            <a:endParaRPr lang="en-GB"/>
          </a:p>
        </p:txBody>
      </p:sp>
    </p:spTree>
    <p:extLst>
      <p:ext uri="{BB962C8B-B14F-4D97-AF65-F5344CB8AC3E}">
        <p14:creationId xmlns:p14="http://schemas.microsoft.com/office/powerpoint/2010/main" val="159120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Develop products or services that effectively reduce pains and deliver valued gains to differentiate your value proposition.
Image source: AI-generated
</a:t>
            </a:r>
          </a:p>
        </p:txBody>
      </p:sp>
      <p:sp>
        <p:nvSpPr>
          <p:cNvPr id="4" name="Slide Number Placeholder 3"/>
          <p:cNvSpPr>
            <a:spLocks noGrp="1"/>
          </p:cNvSpPr>
          <p:nvPr>
            <p:ph type="sldNum" sz="quarter" idx="5"/>
          </p:nvPr>
        </p:nvSpPr>
        <p:spPr/>
        <p:txBody>
          <a:bodyPr/>
          <a:lstStyle/>
          <a:p>
            <a:fld id="{C61FA53D-72FF-4CFC-A614-1BE308C63052}" type="slidenum">
              <a:t>14</a:t>
            </a:fld>
            <a:endParaRPr lang="en-GB"/>
          </a:p>
        </p:txBody>
      </p:sp>
    </p:spTree>
    <p:extLst>
      <p:ext uri="{BB962C8B-B14F-4D97-AF65-F5344CB8AC3E}">
        <p14:creationId xmlns:p14="http://schemas.microsoft.com/office/powerpoint/2010/main" val="224174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Value Proposition Canvas is a practical tool that helps startups design, test, and iterate their value propositions by focusing on customer profiles and offerings.</a:t>
            </a:r>
          </a:p>
        </p:txBody>
      </p:sp>
      <p:sp>
        <p:nvSpPr>
          <p:cNvPr id="4" name="Slide Number Placeholder 3"/>
          <p:cNvSpPr>
            <a:spLocks noGrp="1"/>
          </p:cNvSpPr>
          <p:nvPr>
            <p:ph type="sldNum" sz="quarter" idx="5"/>
          </p:nvPr>
        </p:nvSpPr>
        <p:spPr/>
        <p:txBody>
          <a:bodyPr/>
          <a:lstStyle/>
          <a:p>
            <a:fld id="{C61FA53D-72FF-4CFC-A614-1BE308C63052}" type="slidenum">
              <a:t>15</a:t>
            </a:fld>
            <a:endParaRPr lang="en-GB"/>
          </a:p>
        </p:txBody>
      </p:sp>
    </p:spTree>
    <p:extLst>
      <p:ext uri="{BB962C8B-B14F-4D97-AF65-F5344CB8AC3E}">
        <p14:creationId xmlns:p14="http://schemas.microsoft.com/office/powerpoint/2010/main" val="252002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The canvas consists of two parts: the customer profile (jobs, pains, gains) and the value map (products, pain relievers, gain creators), which must align for success.
Image source: AI-generated
</a:t>
            </a:r>
          </a:p>
        </p:txBody>
      </p:sp>
      <p:sp>
        <p:nvSpPr>
          <p:cNvPr id="4" name="Slide Number Placeholder 3"/>
          <p:cNvSpPr>
            <a:spLocks noGrp="1"/>
          </p:cNvSpPr>
          <p:nvPr>
            <p:ph type="sldNum" sz="quarter" idx="5"/>
          </p:nvPr>
        </p:nvSpPr>
        <p:spPr/>
        <p:txBody>
          <a:bodyPr/>
          <a:lstStyle/>
          <a:p>
            <a:fld id="{C61FA53D-72FF-4CFC-A614-1BE308C63052}" type="slidenum">
              <a:t>16</a:t>
            </a:fld>
            <a:endParaRPr lang="en-GB"/>
          </a:p>
        </p:txBody>
      </p:sp>
    </p:spTree>
    <p:extLst>
      <p:ext uri="{BB962C8B-B14F-4D97-AF65-F5344CB8AC3E}">
        <p14:creationId xmlns:p14="http://schemas.microsoft.com/office/powerpoint/2010/main" val="1792433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Document the specific jobs customers want to accomplish, their pains, and gains to understand their needs comprehensively.
Image source: AI-generated
</a:t>
            </a:r>
          </a:p>
        </p:txBody>
      </p:sp>
      <p:sp>
        <p:nvSpPr>
          <p:cNvPr id="4" name="Slide Number Placeholder 3"/>
          <p:cNvSpPr>
            <a:spLocks noGrp="1"/>
          </p:cNvSpPr>
          <p:nvPr>
            <p:ph type="sldNum" sz="quarter" idx="5"/>
          </p:nvPr>
        </p:nvSpPr>
        <p:spPr/>
        <p:txBody>
          <a:bodyPr/>
          <a:lstStyle/>
          <a:p>
            <a:fld id="{C61FA53D-72FF-4CFC-A614-1BE308C63052}" type="slidenum">
              <a:t>17</a:t>
            </a:fld>
            <a:endParaRPr lang="en-GB"/>
          </a:p>
        </p:txBody>
      </p:sp>
    </p:spTree>
    <p:extLst>
      <p:ext uri="{BB962C8B-B14F-4D97-AF65-F5344CB8AC3E}">
        <p14:creationId xmlns:p14="http://schemas.microsoft.com/office/powerpoint/2010/main" val="3032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Ensure your products and services map to pain relievers and gain creators that address the identified customer jobs effectively.
Image source: AI-generated
</a:t>
            </a:r>
          </a:p>
        </p:txBody>
      </p:sp>
      <p:sp>
        <p:nvSpPr>
          <p:cNvPr id="4" name="Slide Number Placeholder 3"/>
          <p:cNvSpPr>
            <a:spLocks noGrp="1"/>
          </p:cNvSpPr>
          <p:nvPr>
            <p:ph type="sldNum" sz="quarter" idx="5"/>
          </p:nvPr>
        </p:nvSpPr>
        <p:spPr/>
        <p:txBody>
          <a:bodyPr/>
          <a:lstStyle/>
          <a:p>
            <a:fld id="{C61FA53D-72FF-4CFC-A614-1BE308C63052}" type="slidenum">
              <a:t>18</a:t>
            </a:fld>
            <a:endParaRPr lang="en-GB"/>
          </a:p>
        </p:txBody>
      </p:sp>
    </p:spTree>
    <p:extLst>
      <p:ext uri="{BB962C8B-B14F-4D97-AF65-F5344CB8AC3E}">
        <p14:creationId xmlns:p14="http://schemas.microsoft.com/office/powerpoint/2010/main" val="376407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Synthesising research insights into a compelling value proposition statement and communicating it clearly is key to stakeholder buy-in and customer engagement.</a:t>
            </a:r>
          </a:p>
        </p:txBody>
      </p:sp>
      <p:sp>
        <p:nvSpPr>
          <p:cNvPr id="4" name="Slide Number Placeholder 3"/>
          <p:cNvSpPr>
            <a:spLocks noGrp="1"/>
          </p:cNvSpPr>
          <p:nvPr>
            <p:ph type="sldNum" sz="quarter" idx="5"/>
          </p:nvPr>
        </p:nvSpPr>
        <p:spPr/>
        <p:txBody>
          <a:bodyPr/>
          <a:lstStyle/>
          <a:p>
            <a:fld id="{C61FA53D-72FF-4CFC-A614-1BE308C63052}" type="slidenum">
              <a:t>19</a:t>
            </a:fld>
            <a:endParaRPr lang="en-GB"/>
          </a:p>
        </p:txBody>
      </p:sp>
    </p:spTree>
    <p:extLst>
      <p:ext uri="{BB962C8B-B14F-4D97-AF65-F5344CB8AC3E}">
        <p14:creationId xmlns:p14="http://schemas.microsoft.com/office/powerpoint/2010/main" val="156855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cover understanding the value proposition, applying jobs-to-be-done thinking, exploring customer pains and gains, using the Value Proposition Canvas, translating insights into clear value, analysing the competitive landscape, understanding substitutes and status quo, differentiating strategically, why customers choose your solution, and an overview of Lean and Business Model Canvases.</a:t>
            </a:r>
          </a:p>
        </p:txBody>
      </p:sp>
      <p:sp>
        <p:nvSpPr>
          <p:cNvPr id="4" name="Slide Number Placeholder 3"/>
          <p:cNvSpPr>
            <a:spLocks noGrp="1"/>
          </p:cNvSpPr>
          <p:nvPr>
            <p:ph type="sldNum" sz="quarter" idx="5"/>
          </p:nvPr>
        </p:nvSpPr>
        <p:spPr/>
        <p:txBody>
          <a:bodyPr/>
          <a:lstStyle/>
          <a:p>
            <a:fld id="{C61FA53D-72FF-4CFC-A614-1BE308C63052}" type="slidenum">
              <a:t>2</a:t>
            </a:fld>
            <a:endParaRPr lang="en-GB"/>
          </a:p>
        </p:txBody>
      </p:sp>
    </p:spTree>
    <p:extLst>
      <p:ext uri="{BB962C8B-B14F-4D97-AF65-F5344CB8AC3E}">
        <p14:creationId xmlns:p14="http://schemas.microsoft.com/office/powerpoint/2010/main" val="268037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Combine customer data and market research to identify core value drivers and opportunities for your startup.
Image source: AI-generated
</a:t>
            </a:r>
          </a:p>
        </p:txBody>
      </p:sp>
      <p:sp>
        <p:nvSpPr>
          <p:cNvPr id="4" name="Slide Number Placeholder 3"/>
          <p:cNvSpPr>
            <a:spLocks noGrp="1"/>
          </p:cNvSpPr>
          <p:nvPr>
            <p:ph type="sldNum" sz="quarter" idx="5"/>
          </p:nvPr>
        </p:nvSpPr>
        <p:spPr/>
        <p:txBody>
          <a:bodyPr/>
          <a:lstStyle/>
          <a:p>
            <a:fld id="{C61FA53D-72FF-4CFC-A614-1BE308C63052}" type="slidenum">
              <a:t>20</a:t>
            </a:fld>
            <a:endParaRPr lang="en-GB"/>
          </a:p>
        </p:txBody>
      </p:sp>
    </p:spTree>
    <p:extLst>
      <p:ext uri="{BB962C8B-B14F-4D97-AF65-F5344CB8AC3E}">
        <p14:creationId xmlns:p14="http://schemas.microsoft.com/office/powerpoint/2010/main" val="308860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Craft a concise statement that communicates the unique benefits and value your startup delivers to customers.
Image source: AI-generated
</a:t>
            </a:r>
          </a:p>
        </p:txBody>
      </p:sp>
      <p:sp>
        <p:nvSpPr>
          <p:cNvPr id="4" name="Slide Number Placeholder 3"/>
          <p:cNvSpPr>
            <a:spLocks noGrp="1"/>
          </p:cNvSpPr>
          <p:nvPr>
            <p:ph type="sldNum" sz="quarter" idx="5"/>
          </p:nvPr>
        </p:nvSpPr>
        <p:spPr/>
        <p:txBody>
          <a:bodyPr/>
          <a:lstStyle/>
          <a:p>
            <a:fld id="{C61FA53D-72FF-4CFC-A614-1BE308C63052}" type="slidenum">
              <a:t>21</a:t>
            </a:fld>
            <a:endParaRPr lang="en-GB"/>
          </a:p>
        </p:txBody>
      </p:sp>
    </p:spTree>
    <p:extLst>
      <p:ext uri="{BB962C8B-B14F-4D97-AF65-F5344CB8AC3E}">
        <p14:creationId xmlns:p14="http://schemas.microsoft.com/office/powerpoint/2010/main" val="1864329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Effectively present your value proposition to investors, partners, and customers to build support and drive adoption.
Image source: AI-generated
</a:t>
            </a:r>
          </a:p>
        </p:txBody>
      </p:sp>
      <p:sp>
        <p:nvSpPr>
          <p:cNvPr id="4" name="Slide Number Placeholder 3"/>
          <p:cNvSpPr>
            <a:spLocks noGrp="1"/>
          </p:cNvSpPr>
          <p:nvPr>
            <p:ph type="sldNum" sz="quarter" idx="5"/>
          </p:nvPr>
        </p:nvSpPr>
        <p:spPr/>
        <p:txBody>
          <a:bodyPr/>
          <a:lstStyle/>
          <a:p>
            <a:fld id="{C61FA53D-72FF-4CFC-A614-1BE308C63052}" type="slidenum">
              <a:t>22</a:t>
            </a:fld>
            <a:endParaRPr lang="en-GB"/>
          </a:p>
        </p:txBody>
      </p:sp>
    </p:spTree>
    <p:extLst>
      <p:ext uri="{BB962C8B-B14F-4D97-AF65-F5344CB8AC3E}">
        <p14:creationId xmlns:p14="http://schemas.microsoft.com/office/powerpoint/2010/main" val="2268108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your competitors helps position your startup strategically and identify areas for differentiation.</a:t>
            </a:r>
          </a:p>
        </p:txBody>
      </p:sp>
      <p:sp>
        <p:nvSpPr>
          <p:cNvPr id="4" name="Slide Number Placeholder 3"/>
          <p:cNvSpPr>
            <a:spLocks noGrp="1"/>
          </p:cNvSpPr>
          <p:nvPr>
            <p:ph type="sldNum" sz="quarter" idx="5"/>
          </p:nvPr>
        </p:nvSpPr>
        <p:spPr/>
        <p:txBody>
          <a:bodyPr/>
          <a:lstStyle/>
          <a:p>
            <a:fld id="{C61FA53D-72FF-4CFC-A614-1BE308C63052}" type="slidenum">
              <a:t>23</a:t>
            </a:fld>
            <a:endParaRPr lang="en-GB"/>
          </a:p>
        </p:txBody>
      </p:sp>
    </p:spTree>
    <p:extLst>
      <p:ext uri="{BB962C8B-B14F-4D97-AF65-F5344CB8AC3E}">
        <p14:creationId xmlns:p14="http://schemas.microsoft.com/office/powerpoint/2010/main" val="11266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Recognise businesses offering similar products or services targeting the same customer needs.
Image source: AI-generated
</a:t>
            </a:r>
          </a:p>
        </p:txBody>
      </p:sp>
      <p:sp>
        <p:nvSpPr>
          <p:cNvPr id="4" name="Slide Number Placeholder 3"/>
          <p:cNvSpPr>
            <a:spLocks noGrp="1"/>
          </p:cNvSpPr>
          <p:nvPr>
            <p:ph type="sldNum" sz="quarter" idx="5"/>
          </p:nvPr>
        </p:nvSpPr>
        <p:spPr/>
        <p:txBody>
          <a:bodyPr/>
          <a:lstStyle/>
          <a:p>
            <a:fld id="{C61FA53D-72FF-4CFC-A614-1BE308C63052}" type="slidenum">
              <a:t>24</a:t>
            </a:fld>
            <a:endParaRPr lang="en-GB"/>
          </a:p>
        </p:txBody>
      </p:sp>
    </p:spTree>
    <p:extLst>
      <p:ext uri="{BB962C8B-B14F-4D97-AF65-F5344CB8AC3E}">
        <p14:creationId xmlns:p14="http://schemas.microsoft.com/office/powerpoint/2010/main" val="76673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Consider alternative solutions or substitutes that customers might use instead of your offering.
Image source: AI-generated
</a:t>
            </a:r>
          </a:p>
        </p:txBody>
      </p:sp>
      <p:sp>
        <p:nvSpPr>
          <p:cNvPr id="4" name="Slide Number Placeholder 3"/>
          <p:cNvSpPr>
            <a:spLocks noGrp="1"/>
          </p:cNvSpPr>
          <p:nvPr>
            <p:ph type="sldNum" sz="quarter" idx="5"/>
          </p:nvPr>
        </p:nvSpPr>
        <p:spPr/>
        <p:txBody>
          <a:bodyPr/>
          <a:lstStyle/>
          <a:p>
            <a:fld id="{C61FA53D-72FF-4CFC-A614-1BE308C63052}" type="slidenum">
              <a:t>25</a:t>
            </a:fld>
            <a:endParaRPr lang="en-GB"/>
          </a:p>
        </p:txBody>
      </p:sp>
    </p:spTree>
    <p:extLst>
      <p:ext uri="{BB962C8B-B14F-4D97-AF65-F5344CB8AC3E}">
        <p14:creationId xmlns:p14="http://schemas.microsoft.com/office/powerpoint/2010/main" val="2656020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Visualise the market players and their relationships to better understand competitive dynamics and opportunities.
Image source: AI-generated
</a:t>
            </a:r>
          </a:p>
        </p:txBody>
      </p:sp>
      <p:sp>
        <p:nvSpPr>
          <p:cNvPr id="4" name="Slide Number Placeholder 3"/>
          <p:cNvSpPr>
            <a:spLocks noGrp="1"/>
          </p:cNvSpPr>
          <p:nvPr>
            <p:ph type="sldNum" sz="quarter" idx="5"/>
          </p:nvPr>
        </p:nvSpPr>
        <p:spPr/>
        <p:txBody>
          <a:bodyPr/>
          <a:lstStyle/>
          <a:p>
            <a:fld id="{C61FA53D-72FF-4CFC-A614-1BE308C63052}" type="slidenum">
              <a:t>26</a:t>
            </a:fld>
            <a:endParaRPr lang="en-GB"/>
          </a:p>
        </p:txBody>
      </p:sp>
    </p:spTree>
    <p:extLst>
      <p:ext uri="{BB962C8B-B14F-4D97-AF65-F5344CB8AC3E}">
        <p14:creationId xmlns:p14="http://schemas.microsoft.com/office/powerpoint/2010/main" val="810143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Customers often choose between your solution, substitutes, or maintaining the status quo; understanding these dynamics is crucial for adoption.</a:t>
            </a:r>
          </a:p>
        </p:txBody>
      </p:sp>
      <p:sp>
        <p:nvSpPr>
          <p:cNvPr id="4" name="Slide Number Placeholder 3"/>
          <p:cNvSpPr>
            <a:spLocks noGrp="1"/>
          </p:cNvSpPr>
          <p:nvPr>
            <p:ph type="sldNum" sz="quarter" idx="5"/>
          </p:nvPr>
        </p:nvSpPr>
        <p:spPr/>
        <p:txBody>
          <a:bodyPr/>
          <a:lstStyle/>
          <a:p>
            <a:fld id="{C61FA53D-72FF-4CFC-A614-1BE308C63052}" type="slidenum">
              <a:t>27</a:t>
            </a:fld>
            <a:endParaRPr lang="en-GB"/>
          </a:p>
        </p:txBody>
      </p:sp>
    </p:spTree>
    <p:extLst>
      <p:ext uri="{BB962C8B-B14F-4D97-AF65-F5344CB8AC3E}">
        <p14:creationId xmlns:p14="http://schemas.microsoft.com/office/powerpoint/2010/main" val="1918219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Identify alternative products or services that satisfy the same customer needs differently.
Image source: AI-generated
</a:t>
            </a:r>
          </a:p>
        </p:txBody>
      </p:sp>
      <p:sp>
        <p:nvSpPr>
          <p:cNvPr id="4" name="Slide Number Placeholder 3"/>
          <p:cNvSpPr>
            <a:spLocks noGrp="1"/>
          </p:cNvSpPr>
          <p:nvPr>
            <p:ph type="sldNum" sz="quarter" idx="5"/>
          </p:nvPr>
        </p:nvSpPr>
        <p:spPr/>
        <p:txBody>
          <a:bodyPr/>
          <a:lstStyle/>
          <a:p>
            <a:fld id="{C61FA53D-72FF-4CFC-A614-1BE308C63052}" type="slidenum">
              <a:t>28</a:t>
            </a:fld>
            <a:endParaRPr lang="en-GB"/>
          </a:p>
        </p:txBody>
      </p:sp>
    </p:spTree>
    <p:extLst>
      <p:ext uri="{BB962C8B-B14F-4D97-AF65-F5344CB8AC3E}">
        <p14:creationId xmlns:p14="http://schemas.microsoft.com/office/powerpoint/2010/main" val="1764688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Recognise that customers may prefer to keep their current solutions or routines rather than adopt new ones.
Image source: AI-generated
</a:t>
            </a:r>
          </a:p>
        </p:txBody>
      </p:sp>
      <p:sp>
        <p:nvSpPr>
          <p:cNvPr id="4" name="Slide Number Placeholder 3"/>
          <p:cNvSpPr>
            <a:spLocks noGrp="1"/>
          </p:cNvSpPr>
          <p:nvPr>
            <p:ph type="sldNum" sz="quarter" idx="5"/>
          </p:nvPr>
        </p:nvSpPr>
        <p:spPr/>
        <p:txBody>
          <a:bodyPr/>
          <a:lstStyle/>
          <a:p>
            <a:fld id="{C61FA53D-72FF-4CFC-A614-1BE308C63052}" type="slidenum">
              <a:t>29</a:t>
            </a:fld>
            <a:endParaRPr lang="en-GB"/>
          </a:p>
        </p:txBody>
      </p:sp>
    </p:spTree>
    <p:extLst>
      <p:ext uri="{BB962C8B-B14F-4D97-AF65-F5344CB8AC3E}">
        <p14:creationId xmlns:p14="http://schemas.microsoft.com/office/powerpoint/2010/main" val="107525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value proposition defines the unique value your startup offers to customers. It is essential to understand what it is and what it is not, and why it plays a critical role in startup success.</a:t>
            </a:r>
          </a:p>
        </p:txBody>
      </p:sp>
      <p:sp>
        <p:nvSpPr>
          <p:cNvPr id="4" name="Slide Number Placeholder 3"/>
          <p:cNvSpPr>
            <a:spLocks noGrp="1"/>
          </p:cNvSpPr>
          <p:nvPr>
            <p:ph type="sldNum" sz="quarter" idx="5"/>
          </p:nvPr>
        </p:nvSpPr>
        <p:spPr/>
        <p:txBody>
          <a:bodyPr/>
          <a:lstStyle/>
          <a:p>
            <a:fld id="{C61FA53D-72FF-4CFC-A614-1BE308C63052}" type="slidenum">
              <a:t>3</a:t>
            </a:fld>
            <a:endParaRPr lang="en-GB"/>
          </a:p>
        </p:txBody>
      </p:sp>
    </p:spTree>
    <p:extLst>
      <p:ext uri="{BB962C8B-B14F-4D97-AF65-F5344CB8AC3E}">
        <p14:creationId xmlns:p14="http://schemas.microsoft.com/office/powerpoint/2010/main" val="841377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Understand psychological and practical barriers that prevent customers from changing behaviour or switching to your offering.
Image source: AI-generated
</a:t>
            </a:r>
          </a:p>
        </p:txBody>
      </p:sp>
      <p:sp>
        <p:nvSpPr>
          <p:cNvPr id="4" name="Slide Number Placeholder 3"/>
          <p:cNvSpPr>
            <a:spLocks noGrp="1"/>
          </p:cNvSpPr>
          <p:nvPr>
            <p:ph type="sldNum" sz="quarter" idx="5"/>
          </p:nvPr>
        </p:nvSpPr>
        <p:spPr/>
        <p:txBody>
          <a:bodyPr/>
          <a:lstStyle/>
          <a:p>
            <a:fld id="{C61FA53D-72FF-4CFC-A614-1BE308C63052}" type="slidenum">
              <a:t>30</a:t>
            </a:fld>
            <a:endParaRPr lang="en-GB"/>
          </a:p>
        </p:txBody>
      </p:sp>
    </p:spTree>
    <p:extLst>
      <p:ext uri="{BB962C8B-B14F-4D97-AF65-F5344CB8AC3E}">
        <p14:creationId xmlns:p14="http://schemas.microsoft.com/office/powerpoint/2010/main" val="25660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Creating unique value and positioning your startup effectively against competitors is vital for market success.</a:t>
            </a:r>
          </a:p>
        </p:txBody>
      </p:sp>
      <p:sp>
        <p:nvSpPr>
          <p:cNvPr id="4" name="Slide Number Placeholder 3"/>
          <p:cNvSpPr>
            <a:spLocks noGrp="1"/>
          </p:cNvSpPr>
          <p:nvPr>
            <p:ph type="sldNum" sz="quarter" idx="5"/>
          </p:nvPr>
        </p:nvSpPr>
        <p:spPr/>
        <p:txBody>
          <a:bodyPr/>
          <a:lstStyle/>
          <a:p>
            <a:fld id="{C61FA53D-72FF-4CFC-A614-1BE308C63052}" type="slidenum">
              <a:t>31</a:t>
            </a:fld>
            <a:endParaRPr lang="en-GB"/>
          </a:p>
        </p:txBody>
      </p:sp>
    </p:spTree>
    <p:extLst>
      <p:ext uri="{BB962C8B-B14F-4D97-AF65-F5344CB8AC3E}">
        <p14:creationId xmlns:p14="http://schemas.microsoft.com/office/powerpoint/2010/main" val="234037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Identify attributes of your product or service that distinguish it meaningfully from alternatives.
Image source: AI-generated
</a:t>
            </a:r>
          </a:p>
        </p:txBody>
      </p:sp>
      <p:sp>
        <p:nvSpPr>
          <p:cNvPr id="4" name="Slide Number Placeholder 3"/>
          <p:cNvSpPr>
            <a:spLocks noGrp="1"/>
          </p:cNvSpPr>
          <p:nvPr>
            <p:ph type="sldNum" sz="quarter" idx="5"/>
          </p:nvPr>
        </p:nvSpPr>
        <p:spPr/>
        <p:txBody>
          <a:bodyPr/>
          <a:lstStyle/>
          <a:p>
            <a:fld id="{C61FA53D-72FF-4CFC-A614-1BE308C63052}" type="slidenum">
              <a:t>32</a:t>
            </a:fld>
            <a:endParaRPr lang="en-GB"/>
          </a:p>
        </p:txBody>
      </p:sp>
    </p:spTree>
    <p:extLst>
      <p:ext uri="{BB962C8B-B14F-4D97-AF65-F5344CB8AC3E}">
        <p14:creationId xmlns:p14="http://schemas.microsoft.com/office/powerpoint/2010/main" val="2271032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Develop clear messaging and market positioning that highlights your strengths and appeals to your target segment.
Image source: AI-generated
</a:t>
            </a:r>
          </a:p>
        </p:txBody>
      </p:sp>
      <p:sp>
        <p:nvSpPr>
          <p:cNvPr id="4" name="Slide Number Placeholder 3"/>
          <p:cNvSpPr>
            <a:spLocks noGrp="1"/>
          </p:cNvSpPr>
          <p:nvPr>
            <p:ph type="sldNum" sz="quarter" idx="5"/>
          </p:nvPr>
        </p:nvSpPr>
        <p:spPr/>
        <p:txBody>
          <a:bodyPr/>
          <a:lstStyle/>
          <a:p>
            <a:fld id="{C61FA53D-72FF-4CFC-A614-1BE308C63052}" type="slidenum">
              <a:t>33</a:t>
            </a:fld>
            <a:endParaRPr lang="en-GB"/>
          </a:p>
        </p:txBody>
      </p:sp>
    </p:spTree>
    <p:extLst>
      <p:ext uri="{BB962C8B-B14F-4D97-AF65-F5344CB8AC3E}">
        <p14:creationId xmlns:p14="http://schemas.microsoft.com/office/powerpoint/2010/main" val="100982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concise and impactful communication to ensure your value proposition resonates and is easily recalled.
Image source: AI-generated
</a:t>
            </a:r>
          </a:p>
        </p:txBody>
      </p:sp>
      <p:sp>
        <p:nvSpPr>
          <p:cNvPr id="4" name="Slide Number Placeholder 3"/>
          <p:cNvSpPr>
            <a:spLocks noGrp="1"/>
          </p:cNvSpPr>
          <p:nvPr>
            <p:ph type="sldNum" sz="quarter" idx="5"/>
          </p:nvPr>
        </p:nvSpPr>
        <p:spPr/>
        <p:txBody>
          <a:bodyPr/>
          <a:lstStyle/>
          <a:p>
            <a:fld id="{C61FA53D-72FF-4CFC-A614-1BE308C63052}" type="slidenum">
              <a:t>34</a:t>
            </a:fld>
            <a:endParaRPr lang="en-GB"/>
          </a:p>
        </p:txBody>
      </p:sp>
    </p:spTree>
    <p:extLst>
      <p:ext uri="{BB962C8B-B14F-4D97-AF65-F5344CB8AC3E}">
        <p14:creationId xmlns:p14="http://schemas.microsoft.com/office/powerpoint/2010/main" val="352608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and highlighting the reasons customers prefer your solution helps build trust and drive adoption.</a:t>
            </a:r>
          </a:p>
        </p:txBody>
      </p:sp>
      <p:sp>
        <p:nvSpPr>
          <p:cNvPr id="4" name="Slide Number Placeholder 3"/>
          <p:cNvSpPr>
            <a:spLocks noGrp="1"/>
          </p:cNvSpPr>
          <p:nvPr>
            <p:ph type="sldNum" sz="quarter" idx="5"/>
          </p:nvPr>
        </p:nvSpPr>
        <p:spPr/>
        <p:txBody>
          <a:bodyPr/>
          <a:lstStyle/>
          <a:p>
            <a:fld id="{C61FA53D-72FF-4CFC-A614-1BE308C63052}" type="slidenum">
              <a:t>35</a:t>
            </a:fld>
            <a:endParaRPr lang="en-GB"/>
          </a:p>
        </p:txBody>
      </p:sp>
    </p:spTree>
    <p:extLst>
      <p:ext uri="{BB962C8B-B14F-4D97-AF65-F5344CB8AC3E}">
        <p14:creationId xmlns:p14="http://schemas.microsoft.com/office/powerpoint/2010/main" val="325348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Clearly articulate the primary advantages and value your solution delivers to customers.
Image source: AI-generated
</a:t>
            </a:r>
          </a:p>
        </p:txBody>
      </p:sp>
      <p:sp>
        <p:nvSpPr>
          <p:cNvPr id="4" name="Slide Number Placeholder 3"/>
          <p:cNvSpPr>
            <a:spLocks noGrp="1"/>
          </p:cNvSpPr>
          <p:nvPr>
            <p:ph type="sldNum" sz="quarter" idx="5"/>
          </p:nvPr>
        </p:nvSpPr>
        <p:spPr/>
        <p:txBody>
          <a:bodyPr/>
          <a:lstStyle/>
          <a:p>
            <a:fld id="{C61FA53D-72FF-4CFC-A614-1BE308C63052}" type="slidenum">
              <a:t>36</a:t>
            </a:fld>
            <a:endParaRPr lang="en-GB"/>
          </a:p>
        </p:txBody>
      </p:sp>
    </p:spTree>
    <p:extLst>
      <p:ext uri="{BB962C8B-B14F-4D97-AF65-F5344CB8AC3E}">
        <p14:creationId xmlns:p14="http://schemas.microsoft.com/office/powerpoint/2010/main" val="3126135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Address potential concerns such as cost, usability, or trust issues that might prevent customers from choosing your solution.
Image source: AI-generated
</a:t>
            </a:r>
          </a:p>
        </p:txBody>
      </p:sp>
      <p:sp>
        <p:nvSpPr>
          <p:cNvPr id="4" name="Slide Number Placeholder 3"/>
          <p:cNvSpPr>
            <a:spLocks noGrp="1"/>
          </p:cNvSpPr>
          <p:nvPr>
            <p:ph type="sldNum" sz="quarter" idx="5"/>
          </p:nvPr>
        </p:nvSpPr>
        <p:spPr/>
        <p:txBody>
          <a:bodyPr/>
          <a:lstStyle/>
          <a:p>
            <a:fld id="{C61FA53D-72FF-4CFC-A614-1BE308C63052}" type="slidenum">
              <a:t>37</a:t>
            </a:fld>
            <a:endParaRPr lang="en-GB"/>
          </a:p>
        </p:txBody>
      </p:sp>
    </p:spTree>
    <p:extLst>
      <p:ext uri="{BB962C8B-B14F-4D97-AF65-F5344CB8AC3E}">
        <p14:creationId xmlns:p14="http://schemas.microsoft.com/office/powerpoint/2010/main" val="4124988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Establish reliability through testimonials, proof points, and transparent communication to reassure customers.
Image source: AI-generated
</a:t>
            </a:r>
          </a:p>
        </p:txBody>
      </p:sp>
      <p:sp>
        <p:nvSpPr>
          <p:cNvPr id="4" name="Slide Number Placeholder 3"/>
          <p:cNvSpPr>
            <a:spLocks noGrp="1"/>
          </p:cNvSpPr>
          <p:nvPr>
            <p:ph type="sldNum" sz="quarter" idx="5"/>
          </p:nvPr>
        </p:nvSpPr>
        <p:spPr/>
        <p:txBody>
          <a:bodyPr/>
          <a:lstStyle/>
          <a:p>
            <a:fld id="{C61FA53D-72FF-4CFC-A614-1BE308C63052}" type="slidenum">
              <a:t>38</a:t>
            </a:fld>
            <a:endParaRPr lang="en-GB"/>
          </a:p>
        </p:txBody>
      </p:sp>
    </p:spTree>
    <p:extLst>
      <p:ext uri="{BB962C8B-B14F-4D97-AF65-F5344CB8AC3E}">
        <p14:creationId xmlns:p14="http://schemas.microsoft.com/office/powerpoint/2010/main" val="910457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strategic tools help startups design and test their business models and value propositions effectively.</a:t>
            </a:r>
          </a:p>
        </p:txBody>
      </p:sp>
      <p:sp>
        <p:nvSpPr>
          <p:cNvPr id="4" name="Slide Number Placeholder 3"/>
          <p:cNvSpPr>
            <a:spLocks noGrp="1"/>
          </p:cNvSpPr>
          <p:nvPr>
            <p:ph type="sldNum" sz="quarter" idx="5"/>
          </p:nvPr>
        </p:nvSpPr>
        <p:spPr/>
        <p:txBody>
          <a:bodyPr/>
          <a:lstStyle/>
          <a:p>
            <a:fld id="{C61FA53D-72FF-4CFC-A614-1BE308C63052}" type="slidenum">
              <a:t>39</a:t>
            </a:fld>
            <a:endParaRPr lang="en-GB"/>
          </a:p>
        </p:txBody>
      </p:sp>
    </p:spTree>
    <p:extLst>
      <p:ext uri="{BB962C8B-B14F-4D97-AF65-F5344CB8AC3E}">
        <p14:creationId xmlns:p14="http://schemas.microsoft.com/office/powerpoint/2010/main" val="403427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 value proposition is a clear statement that explains how your product solves customers' problems or improves their situation, delivers specific benefits, and tells the ideal customer why they should buy from you.
Image source: AI-generated
</a:t>
            </a:r>
          </a:p>
        </p:txBody>
      </p:sp>
      <p:sp>
        <p:nvSpPr>
          <p:cNvPr id="4" name="Slide Number Placeholder 3"/>
          <p:cNvSpPr>
            <a:spLocks noGrp="1"/>
          </p:cNvSpPr>
          <p:nvPr>
            <p:ph type="sldNum" sz="quarter" idx="5"/>
          </p:nvPr>
        </p:nvSpPr>
        <p:spPr/>
        <p:txBody>
          <a:bodyPr/>
          <a:lstStyle/>
          <a:p>
            <a:fld id="{C61FA53D-72FF-4CFC-A614-1BE308C63052}" type="slidenum">
              <a:t>4</a:t>
            </a:fld>
            <a:endParaRPr lang="en-GB"/>
          </a:p>
        </p:txBody>
      </p:sp>
    </p:spTree>
    <p:extLst>
      <p:ext uri="{BB962C8B-B14F-4D97-AF65-F5344CB8AC3E}">
        <p14:creationId xmlns:p14="http://schemas.microsoft.com/office/powerpoint/2010/main" val="3290025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Lean Canvas focuses on startups and risk management, while Business Model Canvas offers a broader framework for established businesses.
Image source: AI-generated
</a:t>
            </a:r>
          </a:p>
        </p:txBody>
      </p:sp>
      <p:sp>
        <p:nvSpPr>
          <p:cNvPr id="4" name="Slide Number Placeholder 3"/>
          <p:cNvSpPr>
            <a:spLocks noGrp="1"/>
          </p:cNvSpPr>
          <p:nvPr>
            <p:ph type="sldNum" sz="quarter" idx="5"/>
          </p:nvPr>
        </p:nvSpPr>
        <p:spPr/>
        <p:txBody>
          <a:bodyPr/>
          <a:lstStyle/>
          <a:p>
            <a:fld id="{C61FA53D-72FF-4CFC-A614-1BE308C63052}" type="slidenum">
              <a:t>40</a:t>
            </a:fld>
            <a:endParaRPr lang="en-GB"/>
          </a:p>
        </p:txBody>
      </p:sp>
    </p:spTree>
    <p:extLst>
      <p:ext uri="{BB962C8B-B14F-4D97-AF65-F5344CB8AC3E}">
        <p14:creationId xmlns:p14="http://schemas.microsoft.com/office/powerpoint/2010/main" val="3453198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Use Lean Canvas in early stages to iterate quickly; use Business Model Canvas for detailed planning and communication.
Image source: AI-generated
</a:t>
            </a:r>
          </a:p>
        </p:txBody>
      </p:sp>
      <p:sp>
        <p:nvSpPr>
          <p:cNvPr id="4" name="Slide Number Placeholder 3"/>
          <p:cNvSpPr>
            <a:spLocks noGrp="1"/>
          </p:cNvSpPr>
          <p:nvPr>
            <p:ph type="sldNum" sz="quarter" idx="5"/>
          </p:nvPr>
        </p:nvSpPr>
        <p:spPr/>
        <p:txBody>
          <a:bodyPr/>
          <a:lstStyle/>
          <a:p>
            <a:fld id="{C61FA53D-72FF-4CFC-A614-1BE308C63052}" type="slidenum">
              <a:t>41</a:t>
            </a:fld>
            <a:endParaRPr lang="en-GB"/>
          </a:p>
        </p:txBody>
      </p:sp>
    </p:spTree>
    <p:extLst>
      <p:ext uri="{BB962C8B-B14F-4D97-AF65-F5344CB8AC3E}">
        <p14:creationId xmlns:p14="http://schemas.microsoft.com/office/powerpoint/2010/main" val="2195963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Understand elements such as customer segments, value propositions, channels, revenue streams, and cost structure essential for any business.
Image source: AI-generated
</a:t>
            </a:r>
          </a:p>
        </p:txBody>
      </p:sp>
      <p:sp>
        <p:nvSpPr>
          <p:cNvPr id="4" name="Slide Number Placeholder 3"/>
          <p:cNvSpPr>
            <a:spLocks noGrp="1"/>
          </p:cNvSpPr>
          <p:nvPr>
            <p:ph type="sldNum" sz="quarter" idx="5"/>
          </p:nvPr>
        </p:nvSpPr>
        <p:spPr/>
        <p:txBody>
          <a:bodyPr/>
          <a:lstStyle/>
          <a:p>
            <a:fld id="{C61FA53D-72FF-4CFC-A614-1BE308C63052}" type="slidenum">
              <a:t>42</a:t>
            </a:fld>
            <a:endParaRPr lang="en-GB"/>
          </a:p>
        </p:txBody>
      </p:sp>
    </p:spTree>
    <p:extLst>
      <p:ext uri="{BB962C8B-B14F-4D97-AF65-F5344CB8AC3E}">
        <p14:creationId xmlns:p14="http://schemas.microsoft.com/office/powerpoint/2010/main" val="4149050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Designing a compelling value proposition and business model is critical for startup success. By understanding customer needs deeply, applying practical frameworks, analysing competition, and communicating clear value, startup students can build strong foundations for their ventures.</a:t>
            </a:r>
          </a:p>
        </p:txBody>
      </p:sp>
      <p:sp>
        <p:nvSpPr>
          <p:cNvPr id="4" name="Slide Number Placeholder 3"/>
          <p:cNvSpPr>
            <a:spLocks noGrp="1"/>
          </p:cNvSpPr>
          <p:nvPr>
            <p:ph type="sldNum" sz="quarter" idx="5"/>
          </p:nvPr>
        </p:nvSpPr>
        <p:spPr/>
        <p:txBody>
          <a:bodyPr/>
          <a:lstStyle/>
          <a:p>
            <a:fld id="{C61FA53D-72FF-4CFC-A614-1BE308C63052}" type="slidenum">
              <a:t>43</a:t>
            </a:fld>
            <a:endParaRPr lang="en-GB"/>
          </a:p>
        </p:txBody>
      </p:sp>
    </p:spTree>
    <p:extLst>
      <p:ext uri="{BB962C8B-B14F-4D97-AF65-F5344CB8AC3E}">
        <p14:creationId xmlns:p14="http://schemas.microsoft.com/office/powerpoint/2010/main" val="392205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It is not just a slogan, a feature list, or a generic statement. It must be focused on the customer’s needs and differentiate your offering from competitors.
Image source: AI-generated
</a:t>
            </a:r>
          </a:p>
        </p:txBody>
      </p:sp>
      <p:sp>
        <p:nvSpPr>
          <p:cNvPr id="4" name="Slide Number Placeholder 3"/>
          <p:cNvSpPr>
            <a:spLocks noGrp="1"/>
          </p:cNvSpPr>
          <p:nvPr>
            <p:ph type="sldNum" sz="quarter" idx="5"/>
          </p:nvPr>
        </p:nvSpPr>
        <p:spPr/>
        <p:txBody>
          <a:bodyPr/>
          <a:lstStyle/>
          <a:p>
            <a:fld id="{C61FA53D-72FF-4CFC-A614-1BE308C63052}" type="slidenum">
              <a:t>5</a:t>
            </a:fld>
            <a:endParaRPr lang="en-GB"/>
          </a:p>
        </p:txBody>
      </p:sp>
    </p:spTree>
    <p:extLst>
      <p:ext uri="{BB962C8B-B14F-4D97-AF65-F5344CB8AC3E}">
        <p14:creationId xmlns:p14="http://schemas.microsoft.com/office/powerpoint/2010/main" val="17382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An effective value proposition guides product development, marketing, and sales efforts, helping startups attract and retain customers by clearly communicating unique value.
Image source: AI-generated
</a:t>
            </a:r>
          </a:p>
        </p:txBody>
      </p:sp>
      <p:sp>
        <p:nvSpPr>
          <p:cNvPr id="4" name="Slide Number Placeholder 3"/>
          <p:cNvSpPr>
            <a:spLocks noGrp="1"/>
          </p:cNvSpPr>
          <p:nvPr>
            <p:ph type="sldNum" sz="quarter" idx="5"/>
          </p:nvPr>
        </p:nvSpPr>
        <p:spPr/>
        <p:txBody>
          <a:bodyPr/>
          <a:lstStyle/>
          <a:p>
            <a:fld id="{C61FA53D-72FF-4CFC-A614-1BE308C63052}" type="slidenum">
              <a:t>6</a:t>
            </a:fld>
            <a:endParaRPr lang="en-GB"/>
          </a:p>
        </p:txBody>
      </p:sp>
    </p:spTree>
    <p:extLst>
      <p:ext uri="{BB962C8B-B14F-4D97-AF65-F5344CB8AC3E}">
        <p14:creationId xmlns:p14="http://schemas.microsoft.com/office/powerpoint/2010/main" val="391916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Jobs-to-be-Done (JTBD) thinking helps understand the underlying tasks customers want to accomplish, their pains, and desired gains, enabling startups to design meaningful solutions.</a:t>
            </a:r>
          </a:p>
        </p:txBody>
      </p:sp>
      <p:sp>
        <p:nvSpPr>
          <p:cNvPr id="4" name="Slide Number Placeholder 3"/>
          <p:cNvSpPr>
            <a:spLocks noGrp="1"/>
          </p:cNvSpPr>
          <p:nvPr>
            <p:ph type="sldNum" sz="quarter" idx="5"/>
          </p:nvPr>
        </p:nvSpPr>
        <p:spPr/>
        <p:txBody>
          <a:bodyPr/>
          <a:lstStyle/>
          <a:p>
            <a:fld id="{C61FA53D-72FF-4CFC-A614-1BE308C63052}" type="slidenum">
              <a:t>7</a:t>
            </a:fld>
            <a:endParaRPr lang="en-GB"/>
          </a:p>
        </p:txBody>
      </p:sp>
    </p:spTree>
    <p:extLst>
      <p:ext uri="{BB962C8B-B14F-4D97-AF65-F5344CB8AC3E}">
        <p14:creationId xmlns:p14="http://schemas.microsoft.com/office/powerpoint/2010/main" val="186691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Customer jobs are the tasks or problems customers seek to solve. Pains are obstacles or frustrations, while gains are the benefits customers want to achieve.
Image source: AI-generated
</a:t>
            </a:r>
          </a:p>
        </p:txBody>
      </p:sp>
      <p:sp>
        <p:nvSpPr>
          <p:cNvPr id="4" name="Slide Number Placeholder 3"/>
          <p:cNvSpPr>
            <a:spLocks noGrp="1"/>
          </p:cNvSpPr>
          <p:nvPr>
            <p:ph type="sldNum" sz="quarter" idx="5"/>
          </p:nvPr>
        </p:nvSpPr>
        <p:spPr/>
        <p:txBody>
          <a:bodyPr/>
          <a:lstStyle/>
          <a:p>
            <a:fld id="{C61FA53D-72FF-4CFC-A614-1BE308C63052}" type="slidenum">
              <a:t>8</a:t>
            </a:fld>
            <a:endParaRPr lang="en-GB"/>
          </a:p>
        </p:txBody>
      </p:sp>
    </p:spTree>
    <p:extLst>
      <p:ext uri="{BB962C8B-B14F-4D97-AF65-F5344CB8AC3E}">
        <p14:creationId xmlns:p14="http://schemas.microsoft.com/office/powerpoint/2010/main" val="159137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
Focus on the key customer problems that your product or service can effectively solve to create real value and demand.
Image source: AI-generated
</a:t>
            </a:r>
          </a:p>
        </p:txBody>
      </p:sp>
      <p:sp>
        <p:nvSpPr>
          <p:cNvPr id="4" name="Slide Number Placeholder 3"/>
          <p:cNvSpPr>
            <a:spLocks noGrp="1"/>
          </p:cNvSpPr>
          <p:nvPr>
            <p:ph type="sldNum" sz="quarter" idx="5"/>
          </p:nvPr>
        </p:nvSpPr>
        <p:spPr/>
        <p:txBody>
          <a:bodyPr/>
          <a:lstStyle/>
          <a:p>
            <a:fld id="{C61FA53D-72FF-4CFC-A614-1BE308C63052}" type="slidenum">
              <a:t>9</a:t>
            </a:fld>
            <a:endParaRPr lang="en-GB"/>
          </a:p>
        </p:txBody>
      </p:sp>
    </p:spTree>
    <p:extLst>
      <p:ext uri="{BB962C8B-B14F-4D97-AF65-F5344CB8AC3E}">
        <p14:creationId xmlns:p14="http://schemas.microsoft.com/office/powerpoint/2010/main" val="198365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864161214"/>
      </p:ext>
    </p:extLst>
  </p:cSld>
  <p:clrMapOvr>
    <a:masterClrMapping/>
  </p:clrMapOvr>
  <p:hf hd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42660383"/>
      </p:ext>
    </p:extLst>
  </p:cSld>
  <p:clrMapOvr>
    <a:overrideClrMapping bg1="lt1" tx1="dk1" bg2="lt2" tx2="dk2" accent1="accent1" accent2="accent2" accent3="accent3" accent4="accent4" accent5="accent5" accent6="accent6" hlink="hlink" folHlink="folHlink"/>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0884154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4525874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8785616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2714183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4630587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3120388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2310020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7902508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2899591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19471630"/>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9670640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85501435"/>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90967073"/>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8141841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70150378"/>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53907125"/>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3757826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46161747"/>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3920827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0659632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2/1/2026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Dr. Zornitsa Yordanova</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912167193"/>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73690388"/>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53961491"/>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949512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1600469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365691"/>
      </p:ext>
    </p:extLst>
  </p:cSld>
  <p:clrMapOvr>
    <a:overrideClrMapping bg1="lt1" tx1="dk1" bg2="lt2" tx2="dk2" accent1="accent1" accent2="accent2" accent3="accent3" accent4="accent4" accent5="accent5" accent6="accent6" hlink="hlink" folHlink="folHlink"/>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1108236"/>
      </p:ext>
    </p:extLst>
  </p:cSld>
  <p:clrMapOvr>
    <a:overrideClrMapping bg1="lt1" tx1="dk1" bg2="lt2" tx2="dk2" accent1="accent1" accent2="accent2" accent3="accent3" accent4="accent4" accent5="accent5" accent6="accent6" hlink="hlink" folHlink="folHlink"/>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2/1/2026</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Dr. Zornitsa Yordanova</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630531"/>
      </p:ext>
    </p:extLst>
  </p:cSld>
  <p:clrMapOvr>
    <a:overrideClrMapping bg1="lt1" tx1="dk1" bg2="lt2" tx2="dk2" accent1="accent1" accent2="accent2" accent3="accent3" accent4="accent4" accent5="accent5" accent6="accent6" hlink="hlink" folHlink="folHlink"/>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5908884"/>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671288"/>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2/1/2026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0292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304911213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546590"/>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2/1/2026</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Dr. Zornitsa Yordanova</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54271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34279386"/>
      </p:ext>
    </p:extLst>
  </p:cSld>
  <p:clrMapOvr>
    <a:overrideClrMapping bg1="lt1" tx1="dk1" bg2="lt2" tx2="dk2" accent1="accent1" accent2="accent2" accent3="accent3" accent4="accent4" accent5="accent5" accent6="accent6" hlink="hlink" folHlink="folHlink"/>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2/1/2026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Dr. Zornitsa Yordanova</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80004424"/>
      </p:ext>
    </p:extLst>
  </p:cSld>
  <p:clrMapOvr>
    <a:overrideClrMapping bg1="lt1" tx1="dk1" bg2="lt2" tx2="dk2" accent1="accent1" accent2="accent2" accent3="accent3" accent4="accent4" accent5="accent5" accent6="accent6" hlink="hlink" folHlink="folHlink"/>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2/1/2026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40954321"/>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2/1/2026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Dr. Zornitsa Yordanova</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33426036"/>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2/1/2026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Dr. Zornitsa Yordanova</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4477243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31670897"/>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08885213"/>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41832466"/>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2/1/2026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41989366"/>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2/1/2026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Dr. Zornitsa Yordanova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4357650"/>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2/1/2026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Dr. Zornitsa Yordanova</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0982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9900-E382-6EB7-A06A-BE7623461D50}"/>
              </a:ext>
            </a:extLst>
          </p:cNvPr>
          <p:cNvSpPr>
            <a:spLocks noGrp="1"/>
          </p:cNvSpPr>
          <p:nvPr>
            <p:ph type="ctrTitle"/>
          </p:nvPr>
        </p:nvSpPr>
        <p:spPr>
          <a:xfrm>
            <a:off x="431172" y="3425399"/>
            <a:ext cx="7685140" cy="2621154"/>
          </a:xfrm>
        </p:spPr>
        <p:txBody>
          <a:bodyPr anchor="b">
            <a:normAutofit/>
          </a:bodyPr>
          <a:lstStyle/>
          <a:p>
            <a:r>
              <a:rPr lang="en-GB" sz="3400"/>
              <a:t>Designing the Value Proposition and Business Model: A Practical Guide for Startup Students</a:t>
            </a:r>
          </a:p>
        </p:txBody>
      </p:sp>
      <p:sp>
        <p:nvSpPr>
          <p:cNvPr id="3" name="Subtitle 2">
            <a:extLst>
              <a:ext uri="{FF2B5EF4-FFF2-40B4-BE49-F238E27FC236}">
                <a16:creationId xmlns:a16="http://schemas.microsoft.com/office/drawing/2014/main" id="{F61AEA79-DBFC-E54A-3DBB-35F23BE59733}"/>
              </a:ext>
            </a:extLst>
          </p:cNvPr>
          <p:cNvSpPr>
            <a:spLocks noGrp="1"/>
          </p:cNvSpPr>
          <p:nvPr>
            <p:ph type="subTitle" idx="1"/>
          </p:nvPr>
        </p:nvSpPr>
        <p:spPr>
          <a:xfrm>
            <a:off x="431172" y="415057"/>
            <a:ext cx="7685139" cy="1414091"/>
          </a:xfrm>
        </p:spPr>
        <p:txBody>
          <a:bodyPr>
            <a:normAutofit/>
          </a:bodyPr>
          <a:lstStyle/>
          <a:p>
            <a:r>
              <a:rPr lang="en-GB"/>
              <a:t>Essential strategies for creating compelling startup offerings</a:t>
            </a:r>
          </a:p>
        </p:txBody>
      </p:sp>
      <p:sp>
        <p:nvSpPr>
          <p:cNvPr id="4" name="Date Placeholder 3">
            <a:extLst>
              <a:ext uri="{FF2B5EF4-FFF2-40B4-BE49-F238E27FC236}">
                <a16:creationId xmlns:a16="http://schemas.microsoft.com/office/drawing/2014/main" id="{241FE655-8ABA-8E88-5223-2948C5EF29DE}"/>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4AA8822-A98B-DA44-8BCC-6219B507AC4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p>
        </p:txBody>
      </p:sp>
      <p:sp>
        <p:nvSpPr>
          <p:cNvPr id="8" name="Subtitle 2">
            <a:extLst>
              <a:ext uri="{FF2B5EF4-FFF2-40B4-BE49-F238E27FC236}">
                <a16:creationId xmlns:a16="http://schemas.microsoft.com/office/drawing/2014/main" id="{5B9AADE8-78C7-A171-D382-0CCEB04D1CF4}"/>
              </a:ext>
            </a:extLst>
          </p:cNvPr>
          <p:cNvSpPr txBox="1">
            <a:spLocks/>
          </p:cNvSpPr>
          <p:nvPr/>
        </p:nvSpPr>
        <p:spPr>
          <a:xfrm>
            <a:off x="431172" y="1829329"/>
            <a:ext cx="7685139" cy="1414091"/>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Dr. Zornitsa Yordanova</a:t>
            </a:r>
            <a:endParaRPr lang="en-US" dirty="0"/>
          </a:p>
        </p:txBody>
      </p:sp>
      <p:sp>
        <p:nvSpPr>
          <p:cNvPr id="9" name="Slide Number Placeholder 8">
            <a:extLst>
              <a:ext uri="{FF2B5EF4-FFF2-40B4-BE49-F238E27FC236}">
                <a16:creationId xmlns:a16="http://schemas.microsoft.com/office/drawing/2014/main" id="{94B5F7CD-A5D7-D3E1-2BD5-AD0CEA36894B}"/>
              </a:ext>
            </a:extLst>
          </p:cNvPr>
          <p:cNvSpPr>
            <a:spLocks noGrp="1"/>
          </p:cNvSpPr>
          <p:nvPr>
            <p:ph type="sldNum" sz="quarter" idx="12"/>
          </p:nvPr>
        </p:nvSpPr>
        <p:spPr/>
        <p:txBody>
          <a:bodyPr/>
          <a:lstStyle/>
          <a:p>
            <a:fld id="{84C450F2-3BB4-4AE4-8A35-A9D7AEA4C850}" type="slidenum">
              <a:rPr lang="en-US" smtClean="0"/>
              <a:pPr/>
              <a:t>1</a:t>
            </a:fld>
            <a:endParaRPr lang="en-GB"/>
          </a:p>
        </p:txBody>
      </p:sp>
    </p:spTree>
    <p:extLst>
      <p:ext uri="{BB962C8B-B14F-4D97-AF65-F5344CB8AC3E}">
        <p14:creationId xmlns:p14="http://schemas.microsoft.com/office/powerpoint/2010/main" val="16708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700"/>
                                        <p:tgtEl>
                                          <p:spTgt spid="8">
                                            <p:txEl>
                                              <p:pRg st="0" end="0"/>
                                            </p:txEl>
                                          </p:spTgt>
                                        </p:tgtEl>
                                      </p:cBhvr>
                                    </p:animEffect>
                                  </p:childTnLst>
                                </p:cTn>
                              </p:par>
                              <p:par>
                                <p:cTn id="19" presetID="42" presetClass="entr" presetSubtype="0" fill="hold" grpId="1" nodeType="withEffect">
                                  <p:stCondLst>
                                    <p:cond delay="250"/>
                                  </p:stCondLst>
                                  <p:iterate>
                                    <p:tmPct val="10000"/>
                                  </p:iterate>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anim calcmode="lin" valueType="num">
                                      <p:cBhvr>
                                        <p:cTn id="22" dur="250" fill="hold"/>
                                        <p:tgtEl>
                                          <p:spTgt spid="8"/>
                                        </p:tgtEl>
                                        <p:attrNameLst>
                                          <p:attrName>ppt_x</p:attrName>
                                        </p:attrNameLst>
                                      </p:cBhvr>
                                      <p:tavLst>
                                        <p:tav tm="0">
                                          <p:val>
                                            <p:strVal val="#ppt_x"/>
                                          </p:val>
                                        </p:tav>
                                        <p:tav tm="100000">
                                          <p:val>
                                            <p:strVal val="#ppt_x"/>
                                          </p:val>
                                        </p:tav>
                                      </p:tavLst>
                                    </p:anim>
                                    <p:anim calcmode="lin" valueType="num">
                                      <p:cBhvr>
                                        <p:cTn id="23"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P spid="8" grpId="0" build="p"/>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462A-0F75-1AE2-8645-12C9D2652E0D}"/>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Mapping customer jobs to potential solutions</a:t>
            </a:r>
          </a:p>
        </p:txBody>
      </p:sp>
      <p:sp>
        <p:nvSpPr>
          <p:cNvPr id="8" name="TextBox 7">
            <a:extLst>
              <a:ext uri="{FF2B5EF4-FFF2-40B4-BE49-F238E27FC236}">
                <a16:creationId xmlns:a16="http://schemas.microsoft.com/office/drawing/2014/main" id="{9AB9BF15-07D5-4FFF-BB60-01323D3C361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Align Offerings with Customer Jobs</a:t>
            </a:r>
          </a:p>
          <a:p>
            <a:pPr marL="0" lvl="1" indent="0">
              <a:lnSpc>
                <a:spcPct val="90000"/>
              </a:lnSpc>
              <a:spcBef>
                <a:spcPts val="1000"/>
              </a:spcBef>
              <a:spcAft>
                <a:spcPts val="600"/>
              </a:spcAft>
              <a:buFont typeface="Arial" panose="020B0604020202020204" pitchFamily="34" charset="0"/>
              <a:buNone/>
            </a:pPr>
            <a:r>
              <a:rPr lang="en-GB" sz="1400"/>
              <a:t>Match your products and services precisely to the tasks customers want to accomplish for higher satisfaction.</a:t>
            </a:r>
          </a:p>
          <a:p>
            <a:pPr marL="0" indent="0">
              <a:lnSpc>
                <a:spcPct val="90000"/>
              </a:lnSpc>
              <a:spcBef>
                <a:spcPts val="2500"/>
              </a:spcBef>
              <a:spcAft>
                <a:spcPts val="600"/>
              </a:spcAft>
              <a:buFont typeface="Arial" panose="020B0604020202020204" pitchFamily="34" charset="0"/>
              <a:buNone/>
            </a:pPr>
            <a:r>
              <a:rPr lang="en-GB" sz="1400" b="1"/>
              <a:t>Address Customer Pains</a:t>
            </a:r>
          </a:p>
          <a:p>
            <a:pPr marL="0" lvl="1" indent="0">
              <a:lnSpc>
                <a:spcPct val="90000"/>
              </a:lnSpc>
              <a:spcBef>
                <a:spcPts val="1000"/>
              </a:spcBef>
              <a:spcAft>
                <a:spcPts val="600"/>
              </a:spcAft>
              <a:buFont typeface="Arial" panose="020B0604020202020204" pitchFamily="34" charset="0"/>
              <a:buNone/>
            </a:pPr>
            <a:r>
              <a:rPr lang="en-GB" sz="1400"/>
              <a:t>Identify and solve customer pain points to reduce friction and improve the user experience.</a:t>
            </a:r>
          </a:p>
          <a:p>
            <a:pPr marL="0" indent="0">
              <a:lnSpc>
                <a:spcPct val="90000"/>
              </a:lnSpc>
              <a:spcBef>
                <a:spcPts val="2500"/>
              </a:spcBef>
              <a:spcAft>
                <a:spcPts val="600"/>
              </a:spcAft>
              <a:buFont typeface="Arial" panose="020B0604020202020204" pitchFamily="34" charset="0"/>
              <a:buNone/>
            </a:pPr>
            <a:r>
              <a:rPr lang="en-GB" sz="1400" b="1"/>
              <a:t>Enhance Customer Gains</a:t>
            </a:r>
          </a:p>
          <a:p>
            <a:pPr marL="0" lvl="1" indent="0">
              <a:lnSpc>
                <a:spcPct val="90000"/>
              </a:lnSpc>
              <a:spcBef>
                <a:spcPts val="1000"/>
              </a:spcBef>
              <a:spcAft>
                <a:spcPts val="600"/>
              </a:spcAft>
              <a:buFont typeface="Arial" panose="020B0604020202020204" pitchFamily="34" charset="0"/>
              <a:buNone/>
            </a:pPr>
            <a:r>
              <a:rPr lang="en-GB" sz="1400"/>
              <a:t>Focus on enhancing benefits and positive outcomes customers seek from your offerings.</a:t>
            </a:r>
          </a:p>
        </p:txBody>
      </p:sp>
      <p:pic>
        <p:nvPicPr>
          <p:cNvPr id="7" name="Content Placeholder 6" descr="Business team analysing customer needs and developing tailored solutions with charts and strategy">
            <a:extLst>
              <a:ext uri="{FF2B5EF4-FFF2-40B4-BE49-F238E27FC236}">
                <a16:creationId xmlns:a16="http://schemas.microsoft.com/office/drawing/2014/main" id="{63ADC9E3-91E6-45F2-829A-C95AECAF3D8D}"/>
              </a:ext>
            </a:extLst>
          </p:cNvPr>
          <p:cNvPicPr>
            <a:picLocks noGrp="1" noChangeAspect="1"/>
          </p:cNvPicPr>
          <p:nvPr>
            <p:ph type="pic" sz="quarter" idx="15"/>
          </p:nvPr>
        </p:nvPicPr>
        <p:blipFill>
          <a:blip r:embed="rId3"/>
          <a:srcRect l="15244" r="4551" b="1"/>
          <a:stretch>
            <a:fillRect/>
          </a:stretch>
        </p:blipFill>
        <p:spPr>
          <a:xfrm>
            <a:off x="4502843" y="2"/>
            <a:ext cx="7689157" cy="6399151"/>
          </a:xfrm>
        </p:spPr>
      </p:pic>
      <p:sp>
        <p:nvSpPr>
          <p:cNvPr id="4" name="Date Placeholder 3">
            <a:extLst>
              <a:ext uri="{FF2B5EF4-FFF2-40B4-BE49-F238E27FC236}">
                <a16:creationId xmlns:a16="http://schemas.microsoft.com/office/drawing/2014/main" id="{761C54C5-6E42-EEF7-9C6A-9BEB0DDC090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472A425-CA5B-EB7B-822F-E9D9443B808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4BED8ECB-3017-E781-4E80-EC8FC74A462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3787728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E977-5C08-620D-7390-5290F8FD7F49}"/>
              </a:ext>
            </a:extLst>
          </p:cNvPr>
          <p:cNvSpPr>
            <a:spLocks noGrp="1"/>
          </p:cNvSpPr>
          <p:nvPr>
            <p:ph type="title"/>
          </p:nvPr>
        </p:nvSpPr>
        <p:spPr>
          <a:xfrm>
            <a:off x="431172" y="553616"/>
            <a:ext cx="7914087" cy="4008859"/>
          </a:xfrm>
        </p:spPr>
        <p:txBody>
          <a:bodyPr anchor="t">
            <a:normAutofit/>
          </a:bodyPr>
          <a:lstStyle/>
          <a:p>
            <a:r>
              <a:rPr lang="en-GB"/>
              <a:t>Exploring Pains, Gains, and Solutions</a:t>
            </a:r>
          </a:p>
        </p:txBody>
      </p:sp>
      <p:sp>
        <p:nvSpPr>
          <p:cNvPr id="11" name="Text Placeholder 2">
            <a:extLst>
              <a:ext uri="{FF2B5EF4-FFF2-40B4-BE49-F238E27FC236}">
                <a16:creationId xmlns:a16="http://schemas.microsoft.com/office/drawing/2014/main" id="{14D2C300-78A5-0ED2-709A-8808AFDFCFF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2F48AE6-D269-C82E-4E42-1AE81DBAD4C7}"/>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8583ADE-BC51-CAE8-6B64-D9A587A791B9}"/>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781F8B4-1C0B-5A93-8763-AE3DC52C8FB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1057230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36DB-B81E-7026-FA25-3CD51A63F7D9}"/>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b="0" kern="1200" cap="all" baseline="0">
                <a:latin typeface="+mj-lt"/>
                <a:ea typeface="+mj-ea"/>
                <a:cs typeface="+mj-cs"/>
              </a:rPr>
              <a:t>Uncovering customer pains</a:t>
            </a:r>
          </a:p>
        </p:txBody>
      </p:sp>
      <p:sp>
        <p:nvSpPr>
          <p:cNvPr id="8" name="TextBox 7">
            <a:extLst>
              <a:ext uri="{FF2B5EF4-FFF2-40B4-BE49-F238E27FC236}">
                <a16:creationId xmlns:a16="http://schemas.microsoft.com/office/drawing/2014/main" id="{ECAA38FC-CEDC-4687-A3AB-0FD65D68078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Emotional Challenges</a:t>
            </a:r>
          </a:p>
          <a:p>
            <a:pPr marL="0" lvl="1" indent="0">
              <a:spcBef>
                <a:spcPts val="1000"/>
              </a:spcBef>
              <a:spcAft>
                <a:spcPts val="600"/>
              </a:spcAft>
              <a:buFont typeface="Arial" panose="020B0604020202020204" pitchFamily="34" charset="0"/>
              <a:buNone/>
            </a:pPr>
            <a:r>
              <a:rPr lang="en-GB" sz="1400"/>
              <a:t>Understand customers' feelings and frustrations to address their emotional needs effectively.</a:t>
            </a:r>
          </a:p>
          <a:p>
            <a:pPr marL="0" indent="0">
              <a:spcBef>
                <a:spcPts val="2500"/>
              </a:spcBef>
              <a:spcAft>
                <a:spcPts val="600"/>
              </a:spcAft>
              <a:buFont typeface="Arial" panose="020B0604020202020204" pitchFamily="34" charset="0"/>
              <a:buNone/>
            </a:pPr>
            <a:r>
              <a:rPr lang="en-GB" sz="1400" b="1"/>
              <a:t>Functional Challenges</a:t>
            </a:r>
          </a:p>
          <a:p>
            <a:pPr marL="0" lvl="1" indent="0">
              <a:spcBef>
                <a:spcPts val="1000"/>
              </a:spcBef>
              <a:spcAft>
                <a:spcPts val="600"/>
              </a:spcAft>
              <a:buFont typeface="Arial" panose="020B0604020202020204" pitchFamily="34" charset="0"/>
              <a:buNone/>
            </a:pPr>
            <a:r>
              <a:rPr lang="en-GB" sz="1400"/>
              <a:t>Identify practical problems customers encounter in using products or services and provide solutions.</a:t>
            </a:r>
          </a:p>
          <a:p>
            <a:pPr marL="0" indent="0">
              <a:spcBef>
                <a:spcPts val="2500"/>
              </a:spcBef>
              <a:spcAft>
                <a:spcPts val="600"/>
              </a:spcAft>
              <a:buFont typeface="Arial" panose="020B0604020202020204" pitchFamily="34" charset="0"/>
              <a:buNone/>
            </a:pPr>
            <a:r>
              <a:rPr lang="en-GB" sz="1400" b="1"/>
              <a:t>Financial Challenges</a:t>
            </a:r>
          </a:p>
          <a:p>
            <a:pPr marL="0" lvl="1" indent="0">
              <a:spcBef>
                <a:spcPts val="1000"/>
              </a:spcBef>
              <a:spcAft>
                <a:spcPts val="600"/>
              </a:spcAft>
              <a:buFont typeface="Arial" panose="020B0604020202020204" pitchFamily="34" charset="0"/>
              <a:buNone/>
            </a:pPr>
            <a:r>
              <a:rPr lang="en-GB" sz="1400"/>
              <a:t>Recognise customers' financial constraints and offer cost-effective alternatives or value propositions.</a:t>
            </a:r>
          </a:p>
        </p:txBody>
      </p:sp>
      <p:pic>
        <p:nvPicPr>
          <p:cNvPr id="7" name="Content Placeholder 6" descr="Illustration of customers facing emotional, functional, and financial challenges with startup support">
            <a:extLst>
              <a:ext uri="{FF2B5EF4-FFF2-40B4-BE49-F238E27FC236}">
                <a16:creationId xmlns:a16="http://schemas.microsoft.com/office/drawing/2014/main" id="{84C6AD8B-0EA5-4DD1-81EF-8DB79EFA16F8}"/>
              </a:ext>
            </a:extLst>
          </p:cNvPr>
          <p:cNvPicPr>
            <a:picLocks noGrp="1" noChangeAspect="1"/>
          </p:cNvPicPr>
          <p:nvPr>
            <p:ph type="pic" sz="quarter" idx="15"/>
          </p:nvPr>
        </p:nvPicPr>
        <p:blipFill>
          <a:blip r:embed="rId3"/>
          <a:srcRect l="11494" r="21180" b="1"/>
          <a:stretch>
            <a:fillRect/>
          </a:stretch>
        </p:blipFill>
        <p:spPr>
          <a:xfrm>
            <a:off x="5737594" y="10"/>
            <a:ext cx="6454406" cy="6399142"/>
          </a:xfrm>
        </p:spPr>
      </p:pic>
      <p:sp>
        <p:nvSpPr>
          <p:cNvPr id="4" name="Date Placeholder 3">
            <a:extLst>
              <a:ext uri="{FF2B5EF4-FFF2-40B4-BE49-F238E27FC236}">
                <a16:creationId xmlns:a16="http://schemas.microsoft.com/office/drawing/2014/main" id="{0E9376BA-94EC-68E1-993D-B5A5FB012145}"/>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BEDD246-F7D7-9DEB-91FF-1A1948E931B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E70F8FA5-6876-88AD-8748-9A2F106472F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3769209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B733-B0D6-7FF6-D98E-251E59B6FC71}"/>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Recognising desired gains</a:t>
            </a:r>
          </a:p>
        </p:txBody>
      </p:sp>
      <p:pic>
        <p:nvPicPr>
          <p:cNvPr id="7" name="Content Placeholder 6" descr="Illustration of customer benefits including convenience, savings, and enhanced experience">
            <a:extLst>
              <a:ext uri="{FF2B5EF4-FFF2-40B4-BE49-F238E27FC236}">
                <a16:creationId xmlns:a16="http://schemas.microsoft.com/office/drawing/2014/main" id="{4EC278F1-14DE-4859-88C9-B808C2DC4FC7}"/>
              </a:ext>
            </a:extLst>
          </p:cNvPr>
          <p:cNvPicPr>
            <a:picLocks noGrp="1" noChangeAspect="1"/>
          </p:cNvPicPr>
          <p:nvPr>
            <p:ph type="pic" sz="quarter" idx="15"/>
          </p:nvPr>
        </p:nvPicPr>
        <p:blipFill>
          <a:blip r:embed="rId3"/>
          <a:srcRect l="4059" r="15265" b="1"/>
          <a:stretch>
            <a:fillRect/>
          </a:stretch>
        </p:blipFill>
        <p:spPr>
          <a:xfrm>
            <a:off x="20" y="10"/>
            <a:ext cx="7734280" cy="6399142"/>
          </a:xfrm>
        </p:spPr>
      </p:pic>
      <p:sp>
        <p:nvSpPr>
          <p:cNvPr id="8" name="TextBox 7">
            <a:extLst>
              <a:ext uri="{FF2B5EF4-FFF2-40B4-BE49-F238E27FC236}">
                <a16:creationId xmlns:a16="http://schemas.microsoft.com/office/drawing/2014/main" id="{FD8A8B15-616C-4B03-B2AA-1157AA9A0F0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Customer Convenience</a:t>
            </a:r>
          </a:p>
          <a:p>
            <a:pPr marL="0" lvl="1" indent="0">
              <a:lnSpc>
                <a:spcPct val="90000"/>
              </a:lnSpc>
              <a:spcBef>
                <a:spcPts val="1000"/>
              </a:spcBef>
              <a:spcAft>
                <a:spcPts val="600"/>
              </a:spcAft>
              <a:buFont typeface="Arial" panose="020B0604020202020204" pitchFamily="34" charset="0"/>
              <a:buNone/>
            </a:pPr>
            <a:r>
              <a:rPr lang="en-GB" sz="1000"/>
              <a:t>Customers often seek convenience that simplifies their tasks and saves them time effectively.</a:t>
            </a:r>
          </a:p>
          <a:p>
            <a:pPr marL="0" indent="0">
              <a:lnSpc>
                <a:spcPct val="90000"/>
              </a:lnSpc>
              <a:spcBef>
                <a:spcPts val="2500"/>
              </a:spcBef>
              <a:spcAft>
                <a:spcPts val="600"/>
              </a:spcAft>
              <a:buFont typeface="Arial" panose="020B0604020202020204" pitchFamily="34" charset="0"/>
              <a:buNone/>
            </a:pPr>
            <a:r>
              <a:rPr lang="en-GB" sz="1000" b="1"/>
              <a:t>Cost Savings</a:t>
            </a:r>
          </a:p>
          <a:p>
            <a:pPr marL="0" lvl="1" indent="0">
              <a:lnSpc>
                <a:spcPct val="90000"/>
              </a:lnSpc>
              <a:spcBef>
                <a:spcPts val="1000"/>
              </a:spcBef>
              <a:spcAft>
                <a:spcPts val="600"/>
              </a:spcAft>
              <a:buFont typeface="Arial" panose="020B0604020202020204" pitchFamily="34" charset="0"/>
              <a:buNone/>
            </a:pPr>
            <a:r>
              <a:rPr lang="en-GB" sz="1000"/>
              <a:t>Reducing expenses or maximizing value is a major benefit customers aim to achieve.</a:t>
            </a:r>
          </a:p>
          <a:p>
            <a:pPr marL="0" indent="0">
              <a:lnSpc>
                <a:spcPct val="90000"/>
              </a:lnSpc>
              <a:spcBef>
                <a:spcPts val="2500"/>
              </a:spcBef>
              <a:spcAft>
                <a:spcPts val="600"/>
              </a:spcAft>
              <a:buFont typeface="Arial" panose="020B0604020202020204" pitchFamily="34" charset="0"/>
              <a:buNone/>
            </a:pPr>
            <a:r>
              <a:rPr lang="en-GB" sz="1000" b="1"/>
              <a:t>Enhanced Experience</a:t>
            </a:r>
          </a:p>
          <a:p>
            <a:pPr marL="0" lvl="1" indent="0">
              <a:lnSpc>
                <a:spcPct val="90000"/>
              </a:lnSpc>
              <a:spcBef>
                <a:spcPts val="1000"/>
              </a:spcBef>
              <a:spcAft>
                <a:spcPts val="600"/>
              </a:spcAft>
              <a:buFont typeface="Arial" panose="020B0604020202020204" pitchFamily="34" charset="0"/>
              <a:buNone/>
            </a:pPr>
            <a:r>
              <a:rPr lang="en-GB" sz="1000"/>
              <a:t>Improving the overall user or customer experience adds value and satisfaction.</a:t>
            </a:r>
          </a:p>
        </p:txBody>
      </p:sp>
      <p:sp>
        <p:nvSpPr>
          <p:cNvPr id="4" name="Date Placeholder 3">
            <a:extLst>
              <a:ext uri="{FF2B5EF4-FFF2-40B4-BE49-F238E27FC236}">
                <a16:creationId xmlns:a16="http://schemas.microsoft.com/office/drawing/2014/main" id="{2F2EC87C-F6D6-0AA0-E1BE-84E1BA7AC17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6479EE9-54FC-7AB5-9A77-9EF60C78963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CFE434E5-FF3A-E5DA-8E51-952ACDC8CE8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3903373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1C1A-487A-D9A8-79A8-5AF4DCB307AB}"/>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Designing solutions that matter</a:t>
            </a:r>
          </a:p>
        </p:txBody>
      </p:sp>
      <p:pic>
        <p:nvPicPr>
          <p:cNvPr id="7" name="Content Placeholder 6" descr="Innovative product design concept illustrating problem solving and value creation">
            <a:extLst>
              <a:ext uri="{FF2B5EF4-FFF2-40B4-BE49-F238E27FC236}">
                <a16:creationId xmlns:a16="http://schemas.microsoft.com/office/drawing/2014/main" id="{8C54D5D1-14E8-4659-A1FA-70941428E906}"/>
              </a:ext>
            </a:extLst>
          </p:cNvPr>
          <p:cNvPicPr>
            <a:picLocks noGrp="1" noChangeAspect="1"/>
          </p:cNvPicPr>
          <p:nvPr>
            <p:ph type="pic" sz="quarter" idx="15"/>
          </p:nvPr>
        </p:nvPicPr>
        <p:blipFill>
          <a:blip r:embed="rId3"/>
          <a:srcRect l="8160" r="23207" b="2"/>
          <a:stretch>
            <a:fillRect/>
          </a:stretch>
        </p:blipFill>
        <p:spPr>
          <a:xfrm>
            <a:off x="20" y="1"/>
            <a:ext cx="6591280" cy="6410303"/>
          </a:xfrm>
        </p:spPr>
      </p:pic>
      <p:sp>
        <p:nvSpPr>
          <p:cNvPr id="8" name="TextBox 7">
            <a:extLst>
              <a:ext uri="{FF2B5EF4-FFF2-40B4-BE49-F238E27FC236}">
                <a16:creationId xmlns:a16="http://schemas.microsoft.com/office/drawing/2014/main" id="{339292F1-0C26-462D-89D5-6DCE9B8AF22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Address Customer Pains</a:t>
            </a:r>
          </a:p>
          <a:p>
            <a:pPr marL="0" lvl="1" indent="0">
              <a:spcBef>
                <a:spcPts val="1000"/>
              </a:spcBef>
              <a:spcAft>
                <a:spcPts val="600"/>
              </a:spcAft>
              <a:buFont typeface="Arial" panose="020B0604020202020204" pitchFamily="34" charset="0"/>
              <a:buNone/>
            </a:pPr>
            <a:r>
              <a:rPr lang="en-GB" sz="1400"/>
              <a:t>Focus on developing solutions that alleviate specific customer pain points effectively.</a:t>
            </a:r>
          </a:p>
          <a:p>
            <a:pPr marL="0" indent="0">
              <a:spcBef>
                <a:spcPts val="2500"/>
              </a:spcBef>
              <a:spcAft>
                <a:spcPts val="600"/>
              </a:spcAft>
              <a:buFont typeface="Arial" panose="020B0604020202020204" pitchFamily="34" charset="0"/>
              <a:buNone/>
            </a:pPr>
            <a:r>
              <a:rPr lang="en-GB" sz="1400" b="1"/>
              <a:t>Deliver Valued Gains</a:t>
            </a:r>
          </a:p>
          <a:p>
            <a:pPr marL="0" lvl="1" indent="0">
              <a:spcBef>
                <a:spcPts val="1000"/>
              </a:spcBef>
              <a:spcAft>
                <a:spcPts val="600"/>
              </a:spcAft>
              <a:buFont typeface="Arial" panose="020B0604020202020204" pitchFamily="34" charset="0"/>
              <a:buNone/>
            </a:pPr>
            <a:r>
              <a:rPr lang="en-GB" sz="1400"/>
              <a:t>Ensure your product or service provides meaningful benefits that customers truly value.</a:t>
            </a:r>
          </a:p>
          <a:p>
            <a:pPr marL="0" indent="0">
              <a:spcBef>
                <a:spcPts val="2500"/>
              </a:spcBef>
              <a:spcAft>
                <a:spcPts val="600"/>
              </a:spcAft>
              <a:buFont typeface="Arial" panose="020B0604020202020204" pitchFamily="34" charset="0"/>
              <a:buNone/>
            </a:pPr>
            <a:r>
              <a:rPr lang="en-GB" sz="1400" b="1"/>
              <a:t>Differentiate Value Proposition</a:t>
            </a:r>
          </a:p>
          <a:p>
            <a:pPr marL="0" lvl="1" indent="0">
              <a:spcBef>
                <a:spcPts val="1000"/>
              </a:spcBef>
              <a:spcAft>
                <a:spcPts val="600"/>
              </a:spcAft>
              <a:buFont typeface="Arial" panose="020B0604020202020204" pitchFamily="34" charset="0"/>
              <a:buNone/>
            </a:pPr>
            <a:r>
              <a:rPr lang="en-GB" sz="1400"/>
              <a:t>Create unique value propositions to stand out from competitors in the market.</a:t>
            </a:r>
          </a:p>
        </p:txBody>
      </p:sp>
      <p:sp>
        <p:nvSpPr>
          <p:cNvPr id="4" name="Date Placeholder 3">
            <a:extLst>
              <a:ext uri="{FF2B5EF4-FFF2-40B4-BE49-F238E27FC236}">
                <a16:creationId xmlns:a16="http://schemas.microsoft.com/office/drawing/2014/main" id="{A5F349B4-9767-2F38-C204-D9A9587574D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4AA8C366-16EE-AE21-1360-81E65981CEA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A7B2013-B808-B72F-AC58-7CE5E09A4B3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350688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209D-D3DF-E257-7772-2B15C3745841}"/>
              </a:ext>
            </a:extLst>
          </p:cNvPr>
          <p:cNvSpPr>
            <a:spLocks noGrp="1"/>
          </p:cNvSpPr>
          <p:nvPr>
            <p:ph type="title"/>
          </p:nvPr>
        </p:nvSpPr>
        <p:spPr>
          <a:xfrm>
            <a:off x="431172" y="553616"/>
            <a:ext cx="7914087" cy="4008859"/>
          </a:xfrm>
        </p:spPr>
        <p:txBody>
          <a:bodyPr anchor="t">
            <a:normAutofit/>
          </a:bodyPr>
          <a:lstStyle/>
          <a:p>
            <a:r>
              <a:rPr lang="en-GB"/>
              <a:t>Value Proposition Canvas: A Step-by-Step Guide</a:t>
            </a:r>
          </a:p>
        </p:txBody>
      </p:sp>
      <p:sp>
        <p:nvSpPr>
          <p:cNvPr id="11" name="Text Placeholder 2">
            <a:extLst>
              <a:ext uri="{FF2B5EF4-FFF2-40B4-BE49-F238E27FC236}">
                <a16:creationId xmlns:a16="http://schemas.microsoft.com/office/drawing/2014/main" id="{19668BF3-9609-12CF-0525-13EC0903702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9F86327-03E4-8BEF-DEDE-F4CD9E797CA2}"/>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C183F8F-419D-7C7A-3461-352C83C3A420}"/>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8C69CFD2-F632-61DA-DEBE-2C94009DA6AE}"/>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3543673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1846-B3FC-72C8-D496-A1B0E33B8CD0}"/>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Overview of the Value Proposition Canvas</a:t>
            </a:r>
          </a:p>
        </p:txBody>
      </p:sp>
      <p:sp>
        <p:nvSpPr>
          <p:cNvPr id="8" name="TextBox 7">
            <a:extLst>
              <a:ext uri="{FF2B5EF4-FFF2-40B4-BE49-F238E27FC236}">
                <a16:creationId xmlns:a16="http://schemas.microsoft.com/office/drawing/2014/main" id="{519B59ED-5366-4626-A1A3-3D7B6E50FE7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Customer Profile Components</a:t>
            </a:r>
          </a:p>
          <a:p>
            <a:pPr marL="0" lvl="1" indent="0">
              <a:lnSpc>
                <a:spcPct val="90000"/>
              </a:lnSpc>
              <a:spcBef>
                <a:spcPts val="1000"/>
              </a:spcBef>
              <a:spcAft>
                <a:spcPts val="600"/>
              </a:spcAft>
              <a:buFont typeface="Arial" panose="020B0604020202020204" pitchFamily="34" charset="0"/>
              <a:buNone/>
            </a:pPr>
            <a:r>
              <a:rPr lang="en-GB" sz="1400"/>
              <a:t>The customer profile includes jobs, pains, and gains that describe customer activities and challenges.</a:t>
            </a:r>
          </a:p>
          <a:p>
            <a:pPr marL="0" indent="0">
              <a:lnSpc>
                <a:spcPct val="90000"/>
              </a:lnSpc>
              <a:spcBef>
                <a:spcPts val="2500"/>
              </a:spcBef>
              <a:spcAft>
                <a:spcPts val="600"/>
              </a:spcAft>
              <a:buFont typeface="Arial" panose="020B0604020202020204" pitchFamily="34" charset="0"/>
              <a:buNone/>
            </a:pPr>
            <a:r>
              <a:rPr lang="en-GB" sz="1400" b="1"/>
              <a:t>Value Map Elements</a:t>
            </a:r>
          </a:p>
          <a:p>
            <a:pPr marL="0" lvl="1" indent="0">
              <a:lnSpc>
                <a:spcPct val="90000"/>
              </a:lnSpc>
              <a:spcBef>
                <a:spcPts val="1000"/>
              </a:spcBef>
              <a:spcAft>
                <a:spcPts val="600"/>
              </a:spcAft>
              <a:buFont typeface="Arial" panose="020B0604020202020204" pitchFamily="34" charset="0"/>
              <a:buNone/>
            </a:pPr>
            <a:r>
              <a:rPr lang="en-GB" sz="1400"/>
              <a:t>The value map consists of products, pain relievers, and gain creators addressing customer needs.</a:t>
            </a:r>
          </a:p>
          <a:p>
            <a:pPr marL="0" indent="0">
              <a:lnSpc>
                <a:spcPct val="90000"/>
              </a:lnSpc>
              <a:spcBef>
                <a:spcPts val="2500"/>
              </a:spcBef>
              <a:spcAft>
                <a:spcPts val="600"/>
              </a:spcAft>
              <a:buFont typeface="Arial" panose="020B0604020202020204" pitchFamily="34" charset="0"/>
              <a:buNone/>
            </a:pPr>
            <a:r>
              <a:rPr lang="en-GB" sz="1400" b="1"/>
              <a:t>Alignment for Success</a:t>
            </a:r>
          </a:p>
          <a:p>
            <a:pPr marL="0" lvl="1" indent="0">
              <a:lnSpc>
                <a:spcPct val="90000"/>
              </a:lnSpc>
              <a:spcBef>
                <a:spcPts val="1000"/>
              </a:spcBef>
              <a:spcAft>
                <a:spcPts val="600"/>
              </a:spcAft>
              <a:buFont typeface="Arial" panose="020B0604020202020204" pitchFamily="34" charset="0"/>
              <a:buNone/>
            </a:pPr>
            <a:r>
              <a:rPr lang="en-GB" sz="1400"/>
              <a:t>Ensuring alignment between the customer profile and value map is essential for delivering successful value propositions.</a:t>
            </a:r>
          </a:p>
        </p:txBody>
      </p:sp>
      <p:pic>
        <p:nvPicPr>
          <p:cNvPr id="7" name="Content Placeholder 6" descr="Illustration of Value Proposition Canvas showing customer profile and value map alignment">
            <a:extLst>
              <a:ext uri="{FF2B5EF4-FFF2-40B4-BE49-F238E27FC236}">
                <a16:creationId xmlns:a16="http://schemas.microsoft.com/office/drawing/2014/main" id="{90A28429-26C8-4D2A-A48E-1A2BFCA9C5FA}"/>
              </a:ext>
            </a:extLst>
          </p:cNvPr>
          <p:cNvPicPr>
            <a:picLocks noGrp="1" noChangeAspect="1"/>
          </p:cNvPicPr>
          <p:nvPr>
            <p:ph type="pic" sz="quarter" idx="15"/>
          </p:nvPr>
        </p:nvPicPr>
        <p:blipFill>
          <a:blip r:embed="rId3"/>
          <a:srcRect l="8369" r="11426" b="1"/>
          <a:stretch>
            <a:fillRect/>
          </a:stretch>
        </p:blipFill>
        <p:spPr>
          <a:xfrm>
            <a:off x="4502843" y="2"/>
            <a:ext cx="7689157" cy="6399151"/>
          </a:xfrm>
        </p:spPr>
      </p:pic>
      <p:sp>
        <p:nvSpPr>
          <p:cNvPr id="4" name="Date Placeholder 3">
            <a:extLst>
              <a:ext uri="{FF2B5EF4-FFF2-40B4-BE49-F238E27FC236}">
                <a16:creationId xmlns:a16="http://schemas.microsoft.com/office/drawing/2014/main" id="{D3C4C9A5-CCCC-871F-CF09-0CF7A19678A6}"/>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B38010A-85F8-1495-2DBA-14E254F2E10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928DC62-6E9F-9E3E-A3B8-D76F52E9B2B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807763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84FA-8698-4C13-23DF-77EC2DF8BD05}"/>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Filling out the customer profile</a:t>
            </a:r>
          </a:p>
        </p:txBody>
      </p:sp>
      <p:pic>
        <p:nvPicPr>
          <p:cNvPr id="7" name="Content Placeholder 6" descr="Illustration of customer profile with jobs, pains, and gains diagrams">
            <a:extLst>
              <a:ext uri="{FF2B5EF4-FFF2-40B4-BE49-F238E27FC236}">
                <a16:creationId xmlns:a16="http://schemas.microsoft.com/office/drawing/2014/main" id="{5BF9D0A4-5797-4EAF-B16C-570523992E74}"/>
              </a:ext>
            </a:extLst>
          </p:cNvPr>
          <p:cNvPicPr>
            <a:picLocks noGrp="1" noChangeAspect="1"/>
          </p:cNvPicPr>
          <p:nvPr>
            <p:ph type="pic" sz="quarter" idx="15"/>
          </p:nvPr>
        </p:nvPicPr>
        <p:blipFill>
          <a:blip r:embed="rId3"/>
          <a:srcRect l="7162" r="12162" b="1"/>
          <a:stretch>
            <a:fillRect/>
          </a:stretch>
        </p:blipFill>
        <p:spPr>
          <a:xfrm>
            <a:off x="20" y="10"/>
            <a:ext cx="7734280" cy="6399142"/>
          </a:xfrm>
        </p:spPr>
      </p:pic>
      <p:sp>
        <p:nvSpPr>
          <p:cNvPr id="8" name="TextBox 7">
            <a:extLst>
              <a:ext uri="{FF2B5EF4-FFF2-40B4-BE49-F238E27FC236}">
                <a16:creationId xmlns:a16="http://schemas.microsoft.com/office/drawing/2014/main" id="{A0EE7205-3E88-45D2-868E-8A0E4EDD875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000" b="1"/>
              <a:t>Customer Jobs</a:t>
            </a:r>
          </a:p>
          <a:p>
            <a:pPr marL="0" lvl="1" indent="0">
              <a:lnSpc>
                <a:spcPct val="90000"/>
              </a:lnSpc>
              <a:spcBef>
                <a:spcPts val="1000"/>
              </a:spcBef>
              <a:spcAft>
                <a:spcPts val="600"/>
              </a:spcAft>
              <a:buFont typeface="Arial" panose="020B0604020202020204" pitchFamily="34" charset="0"/>
              <a:buNone/>
            </a:pPr>
            <a:r>
              <a:rPr lang="en-GB" sz="1000"/>
              <a:t>Identify the tasks and goals customers aim to achieve with the product or service.</a:t>
            </a:r>
          </a:p>
          <a:p>
            <a:pPr marL="0" indent="0">
              <a:lnSpc>
                <a:spcPct val="90000"/>
              </a:lnSpc>
              <a:spcBef>
                <a:spcPts val="2500"/>
              </a:spcBef>
              <a:spcAft>
                <a:spcPts val="600"/>
              </a:spcAft>
              <a:buFont typeface="Arial" panose="020B0604020202020204" pitchFamily="34" charset="0"/>
              <a:buNone/>
            </a:pPr>
            <a:r>
              <a:rPr lang="en-GB" sz="1000" b="1"/>
              <a:t>Customer Pains</a:t>
            </a:r>
          </a:p>
          <a:p>
            <a:pPr marL="0" lvl="1" indent="0">
              <a:lnSpc>
                <a:spcPct val="90000"/>
              </a:lnSpc>
              <a:spcBef>
                <a:spcPts val="1000"/>
              </a:spcBef>
              <a:spcAft>
                <a:spcPts val="600"/>
              </a:spcAft>
              <a:buFont typeface="Arial" panose="020B0604020202020204" pitchFamily="34" charset="0"/>
              <a:buNone/>
            </a:pPr>
            <a:r>
              <a:rPr lang="en-GB" sz="1000"/>
              <a:t>Understand the challenges and frustrations customers face while trying to complete their jobs.</a:t>
            </a:r>
          </a:p>
          <a:p>
            <a:pPr marL="0" indent="0">
              <a:lnSpc>
                <a:spcPct val="90000"/>
              </a:lnSpc>
              <a:spcBef>
                <a:spcPts val="2500"/>
              </a:spcBef>
              <a:spcAft>
                <a:spcPts val="600"/>
              </a:spcAft>
              <a:buFont typeface="Arial" panose="020B0604020202020204" pitchFamily="34" charset="0"/>
              <a:buNone/>
            </a:pPr>
            <a:r>
              <a:rPr lang="en-GB" sz="1000" b="1"/>
              <a:t>Customer Gains</a:t>
            </a:r>
          </a:p>
          <a:p>
            <a:pPr marL="0" lvl="1" indent="0">
              <a:lnSpc>
                <a:spcPct val="90000"/>
              </a:lnSpc>
              <a:spcBef>
                <a:spcPts val="1000"/>
              </a:spcBef>
              <a:spcAft>
                <a:spcPts val="600"/>
              </a:spcAft>
              <a:buFont typeface="Arial" panose="020B0604020202020204" pitchFamily="34" charset="0"/>
              <a:buNone/>
            </a:pPr>
            <a:r>
              <a:rPr lang="en-GB" sz="1000"/>
              <a:t>Recognize the benefits and positive outcomes customers expect from the product or service.</a:t>
            </a:r>
          </a:p>
        </p:txBody>
      </p:sp>
      <p:sp>
        <p:nvSpPr>
          <p:cNvPr id="4" name="Date Placeholder 3">
            <a:extLst>
              <a:ext uri="{FF2B5EF4-FFF2-40B4-BE49-F238E27FC236}">
                <a16:creationId xmlns:a16="http://schemas.microsoft.com/office/drawing/2014/main" id="{91536499-F536-9E92-8C9E-D84A50F235D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BCA7F98-4B6E-C811-2C0E-A91DC8F05303}"/>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EB77657-626F-09A2-1BDC-05E4A0BFBDE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17</a:t>
            </a:fld>
            <a:endParaRPr lang="en-US"/>
          </a:p>
        </p:txBody>
      </p:sp>
    </p:spTree>
    <p:extLst>
      <p:ext uri="{BB962C8B-B14F-4D97-AF65-F5344CB8AC3E}">
        <p14:creationId xmlns:p14="http://schemas.microsoft.com/office/powerpoint/2010/main" val="2916787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3D98-74D9-64A4-69B2-0706D29B8276}"/>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Aligning your offering with customer needs</a:t>
            </a:r>
          </a:p>
        </p:txBody>
      </p:sp>
      <p:sp>
        <p:nvSpPr>
          <p:cNvPr id="8" name="TextBox 7">
            <a:extLst>
              <a:ext uri="{FF2B5EF4-FFF2-40B4-BE49-F238E27FC236}">
                <a16:creationId xmlns:a16="http://schemas.microsoft.com/office/drawing/2014/main" id="{05B04BA9-B885-4C4B-9B3E-EFE8B65D50D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Customer Jobs Understanding</a:t>
            </a:r>
          </a:p>
          <a:p>
            <a:pPr marL="0" lvl="1" indent="0">
              <a:spcBef>
                <a:spcPts val="1000"/>
              </a:spcBef>
              <a:spcAft>
                <a:spcPts val="600"/>
              </a:spcAft>
              <a:buFont typeface="Arial" panose="020B0604020202020204" pitchFamily="34" charset="0"/>
              <a:buNone/>
            </a:pPr>
            <a:r>
              <a:rPr lang="en-GB" sz="1400"/>
              <a:t>Identify key customer tasks and challenges to tailor your offerings precisely to their needs.</a:t>
            </a:r>
          </a:p>
          <a:p>
            <a:pPr marL="0" indent="0">
              <a:spcBef>
                <a:spcPts val="2500"/>
              </a:spcBef>
              <a:spcAft>
                <a:spcPts val="600"/>
              </a:spcAft>
              <a:buFont typeface="Arial" panose="020B0604020202020204" pitchFamily="34" charset="0"/>
              <a:buNone/>
            </a:pPr>
            <a:r>
              <a:rPr lang="en-GB" sz="1400" b="1"/>
              <a:t>Pain Relievers Focus</a:t>
            </a:r>
          </a:p>
          <a:p>
            <a:pPr marL="0" lvl="1" indent="0">
              <a:spcBef>
                <a:spcPts val="1000"/>
              </a:spcBef>
              <a:spcAft>
                <a:spcPts val="600"/>
              </a:spcAft>
              <a:buFont typeface="Arial" panose="020B0604020202020204" pitchFamily="34" charset="0"/>
              <a:buNone/>
            </a:pPr>
            <a:r>
              <a:rPr lang="en-GB" sz="1400"/>
              <a:t>Develop products and services that effectively alleviate specific customer pain points.</a:t>
            </a:r>
          </a:p>
          <a:p>
            <a:pPr marL="0" indent="0">
              <a:spcBef>
                <a:spcPts val="2500"/>
              </a:spcBef>
              <a:spcAft>
                <a:spcPts val="600"/>
              </a:spcAft>
              <a:buFont typeface="Arial" panose="020B0604020202020204" pitchFamily="34" charset="0"/>
              <a:buNone/>
            </a:pPr>
            <a:r>
              <a:rPr lang="en-GB" sz="1400" b="1"/>
              <a:t>Gain Creators Alignment</a:t>
            </a:r>
          </a:p>
          <a:p>
            <a:pPr marL="0" lvl="1" indent="0">
              <a:spcBef>
                <a:spcPts val="1000"/>
              </a:spcBef>
              <a:spcAft>
                <a:spcPts val="600"/>
              </a:spcAft>
              <a:buFont typeface="Arial" panose="020B0604020202020204" pitchFamily="34" charset="0"/>
              <a:buNone/>
            </a:pPr>
            <a:r>
              <a:rPr lang="en-GB" sz="1400"/>
              <a:t>Design offerings that add value by creating benefits customers desire.</a:t>
            </a:r>
          </a:p>
        </p:txBody>
      </p:sp>
      <p:pic>
        <p:nvPicPr>
          <p:cNvPr id="7" name="Content Placeholder 6" descr="Business person matching products and services to customer needs and solutions">
            <a:extLst>
              <a:ext uri="{FF2B5EF4-FFF2-40B4-BE49-F238E27FC236}">
                <a16:creationId xmlns:a16="http://schemas.microsoft.com/office/drawing/2014/main" id="{88B0008A-8FCA-44EF-9953-35A07C7C6ED7}"/>
              </a:ext>
            </a:extLst>
          </p:cNvPr>
          <p:cNvPicPr>
            <a:picLocks noGrp="1" noChangeAspect="1"/>
          </p:cNvPicPr>
          <p:nvPr>
            <p:ph type="pic" sz="quarter" idx="15"/>
          </p:nvPr>
        </p:nvPicPr>
        <p:blipFill>
          <a:blip r:embed="rId3"/>
          <a:srcRect l="398" r="19397" b="1"/>
          <a:stretch>
            <a:fillRect/>
          </a:stretch>
        </p:blipFill>
        <p:spPr>
          <a:xfrm>
            <a:off x="4502843" y="2"/>
            <a:ext cx="7689157" cy="6399151"/>
          </a:xfrm>
        </p:spPr>
      </p:pic>
      <p:sp>
        <p:nvSpPr>
          <p:cNvPr id="4" name="Date Placeholder 3">
            <a:extLst>
              <a:ext uri="{FF2B5EF4-FFF2-40B4-BE49-F238E27FC236}">
                <a16:creationId xmlns:a16="http://schemas.microsoft.com/office/drawing/2014/main" id="{77F90536-EE14-D370-D85E-79416EB010A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4CD9B6F-DCDA-EC44-8783-A842B08ED50D}"/>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0FCAF20-8D27-AD56-8CE5-8629A51178A7}"/>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18</a:t>
            </a:fld>
            <a:endParaRPr lang="en-US"/>
          </a:p>
        </p:txBody>
      </p:sp>
    </p:spTree>
    <p:extLst>
      <p:ext uri="{BB962C8B-B14F-4D97-AF65-F5344CB8AC3E}">
        <p14:creationId xmlns:p14="http://schemas.microsoft.com/office/powerpoint/2010/main" val="2171075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6BEC-9481-ED4E-3CF5-A5ADA3F3AADD}"/>
              </a:ext>
            </a:extLst>
          </p:cNvPr>
          <p:cNvSpPr>
            <a:spLocks noGrp="1"/>
          </p:cNvSpPr>
          <p:nvPr>
            <p:ph type="title"/>
          </p:nvPr>
        </p:nvSpPr>
        <p:spPr>
          <a:xfrm>
            <a:off x="431172" y="553616"/>
            <a:ext cx="7914087" cy="4008859"/>
          </a:xfrm>
        </p:spPr>
        <p:txBody>
          <a:bodyPr anchor="t">
            <a:normAutofit/>
          </a:bodyPr>
          <a:lstStyle/>
          <a:p>
            <a:r>
              <a:rPr lang="en-GB"/>
              <a:t>Translating Insights into Clear Value</a:t>
            </a:r>
          </a:p>
        </p:txBody>
      </p:sp>
      <p:sp>
        <p:nvSpPr>
          <p:cNvPr id="11" name="Text Placeholder 2">
            <a:extLst>
              <a:ext uri="{FF2B5EF4-FFF2-40B4-BE49-F238E27FC236}">
                <a16:creationId xmlns:a16="http://schemas.microsoft.com/office/drawing/2014/main" id="{1E2DF424-1642-9357-6425-E8F2FB8CF220}"/>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B2A768DF-A34F-FE30-1194-7600FFF38B55}"/>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743C914-08D7-0004-7064-E2C53A68C9B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A0C4D6F2-8242-6154-1512-FEAB4DBB233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19</a:t>
            </a:fld>
            <a:endParaRPr lang="en-US"/>
          </a:p>
        </p:txBody>
      </p:sp>
    </p:spTree>
    <p:extLst>
      <p:ext uri="{BB962C8B-B14F-4D97-AF65-F5344CB8AC3E}">
        <p14:creationId xmlns:p14="http://schemas.microsoft.com/office/powerpoint/2010/main" val="2535140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81C1-FC7F-7B1F-DD80-ABA4FB40CAFD}"/>
              </a:ext>
            </a:extLst>
          </p:cNvPr>
          <p:cNvSpPr>
            <a:spLocks noGrp="1"/>
          </p:cNvSpPr>
          <p:nvPr>
            <p:ph type="title"/>
          </p:nvPr>
        </p:nvSpPr>
        <p:spPr>
          <a:xfrm>
            <a:off x="429768" y="411480"/>
            <a:ext cx="11045952" cy="1828800"/>
          </a:xfrm>
        </p:spPr>
        <p:txBody>
          <a:bodyPr anchor="t">
            <a:normAutofit/>
          </a:bodyPr>
          <a:lstStyle/>
          <a:p>
            <a:r>
              <a:rPr lang="en-GB" sz="6200"/>
              <a:t>Presentation Roadmap</a:t>
            </a:r>
          </a:p>
        </p:txBody>
      </p:sp>
      <p:sp>
        <p:nvSpPr>
          <p:cNvPr id="3" name="Content Placeholder 2">
            <a:extLst>
              <a:ext uri="{FF2B5EF4-FFF2-40B4-BE49-F238E27FC236}">
                <a16:creationId xmlns:a16="http://schemas.microsoft.com/office/drawing/2014/main" id="{917EBE47-F01F-5921-03A1-49752D85FE82}"/>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lnSpc>
                <a:spcPct val="110000"/>
              </a:lnSpc>
              <a:buFont typeface="Arial" panose="020B0604020202020204" pitchFamily="34" charset="0"/>
              <a:buChar char="•"/>
            </a:pPr>
            <a:r>
              <a:rPr lang="en-GB" sz="1400"/>
              <a:t>Understanding the Value Proposition</a:t>
            </a:r>
          </a:p>
          <a:p>
            <a:pPr>
              <a:lnSpc>
                <a:spcPct val="110000"/>
              </a:lnSpc>
              <a:buFont typeface="Arial" panose="020B0604020202020204" pitchFamily="34" charset="0"/>
              <a:buChar char="•"/>
            </a:pPr>
            <a:r>
              <a:rPr lang="en-GB" sz="1400"/>
              <a:t>Applying Jobs-to-Be-Done Thinking</a:t>
            </a:r>
          </a:p>
          <a:p>
            <a:pPr>
              <a:lnSpc>
                <a:spcPct val="110000"/>
              </a:lnSpc>
              <a:buFont typeface="Arial" panose="020B0604020202020204" pitchFamily="34" charset="0"/>
              <a:buChar char="•"/>
            </a:pPr>
            <a:r>
              <a:rPr lang="en-GB" sz="1400"/>
              <a:t>Exploring Pains, Gains, and Solutions</a:t>
            </a:r>
          </a:p>
          <a:p>
            <a:pPr>
              <a:lnSpc>
                <a:spcPct val="110000"/>
              </a:lnSpc>
              <a:buFont typeface="Arial" panose="020B0604020202020204" pitchFamily="34" charset="0"/>
              <a:buChar char="•"/>
            </a:pPr>
            <a:r>
              <a:rPr lang="en-GB" sz="1400"/>
              <a:t>Value Proposition Canvas: A Step-by-Step Guide</a:t>
            </a:r>
          </a:p>
          <a:p>
            <a:pPr>
              <a:lnSpc>
                <a:spcPct val="110000"/>
              </a:lnSpc>
              <a:buFont typeface="Arial" panose="020B0604020202020204" pitchFamily="34" charset="0"/>
              <a:buChar char="•"/>
            </a:pPr>
            <a:r>
              <a:rPr lang="en-GB" sz="1400"/>
              <a:t>Translating Insights into Clear Value</a:t>
            </a:r>
          </a:p>
          <a:p>
            <a:pPr>
              <a:lnSpc>
                <a:spcPct val="110000"/>
              </a:lnSpc>
              <a:buFont typeface="Arial" panose="020B0604020202020204" pitchFamily="34" charset="0"/>
              <a:buChar char="•"/>
            </a:pPr>
            <a:r>
              <a:rPr lang="en-GB" sz="1400"/>
              <a:t>Analysing the Competitive Landscape</a:t>
            </a:r>
          </a:p>
          <a:p>
            <a:pPr>
              <a:lnSpc>
                <a:spcPct val="110000"/>
              </a:lnSpc>
              <a:buFont typeface="Arial" panose="020B0604020202020204" pitchFamily="34" charset="0"/>
              <a:buChar char="•"/>
            </a:pPr>
            <a:r>
              <a:rPr lang="en-GB" sz="1400"/>
              <a:t>Substitutes, Status Quo, and Customer Choice</a:t>
            </a:r>
          </a:p>
          <a:p>
            <a:pPr>
              <a:lnSpc>
                <a:spcPct val="110000"/>
              </a:lnSpc>
              <a:buFont typeface="Arial" panose="020B0604020202020204" pitchFamily="34" charset="0"/>
              <a:buChar char="•"/>
            </a:pPr>
            <a:r>
              <a:rPr lang="en-GB" sz="1400"/>
              <a:t>Differentiation and Strategic Positioning</a:t>
            </a:r>
          </a:p>
          <a:p>
            <a:pPr>
              <a:lnSpc>
                <a:spcPct val="110000"/>
              </a:lnSpc>
              <a:buFont typeface="Arial" panose="020B0604020202020204" pitchFamily="34" charset="0"/>
              <a:buChar char="•"/>
            </a:pPr>
            <a:r>
              <a:rPr lang="en-GB" sz="1400"/>
              <a:t>Why Customers Would Choose Your Solution</a:t>
            </a:r>
          </a:p>
          <a:p>
            <a:pPr>
              <a:lnSpc>
                <a:spcPct val="110000"/>
              </a:lnSpc>
              <a:buFont typeface="Arial" panose="020B0604020202020204" pitchFamily="34" charset="0"/>
              <a:buChar char="•"/>
            </a:pPr>
            <a:r>
              <a:rPr lang="en-GB" sz="1400"/>
              <a:t>Lean Canvas and Business Model Canvas Overview</a:t>
            </a:r>
          </a:p>
        </p:txBody>
      </p:sp>
      <p:sp>
        <p:nvSpPr>
          <p:cNvPr id="4" name="Date Placeholder 3">
            <a:extLst>
              <a:ext uri="{FF2B5EF4-FFF2-40B4-BE49-F238E27FC236}">
                <a16:creationId xmlns:a16="http://schemas.microsoft.com/office/drawing/2014/main" id="{8C950EC5-3E4F-D71E-8AEA-174ADBFAF2F4}"/>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C984260-68CC-73DB-B702-243D149020F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FE9A8533-0003-29C9-15C4-777C10A090C4}"/>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3703757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EE47-B484-6905-E249-59E86DF62E54}"/>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Synthesising research findings</a:t>
            </a:r>
          </a:p>
        </p:txBody>
      </p:sp>
      <p:pic>
        <p:nvPicPr>
          <p:cNvPr id="7" name="Content Placeholder 6" descr="Business team analysing data charts and market research insights in a modern office">
            <a:extLst>
              <a:ext uri="{FF2B5EF4-FFF2-40B4-BE49-F238E27FC236}">
                <a16:creationId xmlns:a16="http://schemas.microsoft.com/office/drawing/2014/main" id="{4862044B-C2AD-4854-B957-75AFA7548FE9}"/>
              </a:ext>
            </a:extLst>
          </p:cNvPr>
          <p:cNvPicPr>
            <a:picLocks noGrp="1" noChangeAspect="1"/>
          </p:cNvPicPr>
          <p:nvPr>
            <p:ph type="pic" sz="quarter" idx="15"/>
          </p:nvPr>
        </p:nvPicPr>
        <p:blipFill>
          <a:blip r:embed="rId3"/>
          <a:srcRect l="15290" r="4033" b="1"/>
          <a:stretch>
            <a:fillRect/>
          </a:stretch>
        </p:blipFill>
        <p:spPr>
          <a:xfrm>
            <a:off x="20" y="10"/>
            <a:ext cx="7734280" cy="6399142"/>
          </a:xfrm>
        </p:spPr>
      </p:pic>
      <p:sp>
        <p:nvSpPr>
          <p:cNvPr id="8" name="TextBox 7">
            <a:extLst>
              <a:ext uri="{FF2B5EF4-FFF2-40B4-BE49-F238E27FC236}">
                <a16:creationId xmlns:a16="http://schemas.microsoft.com/office/drawing/2014/main" id="{28CA5EEB-530F-46F0-9290-79CDDC95A8F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900" b="1"/>
              <a:t>Customer Data Integration</a:t>
            </a:r>
          </a:p>
          <a:p>
            <a:pPr marL="0" lvl="1" indent="0">
              <a:lnSpc>
                <a:spcPct val="90000"/>
              </a:lnSpc>
              <a:spcBef>
                <a:spcPts val="1000"/>
              </a:spcBef>
              <a:spcAft>
                <a:spcPts val="600"/>
              </a:spcAft>
              <a:buFont typeface="Arial" panose="020B0604020202020204" pitchFamily="34" charset="0"/>
              <a:buNone/>
            </a:pPr>
            <a:r>
              <a:rPr lang="en-GB" sz="900"/>
              <a:t>Combine diverse customer data sources to gain comprehensive insights into user behaviour and preferences.</a:t>
            </a:r>
          </a:p>
          <a:p>
            <a:pPr marL="0" indent="0">
              <a:lnSpc>
                <a:spcPct val="90000"/>
              </a:lnSpc>
              <a:spcBef>
                <a:spcPts val="2500"/>
              </a:spcBef>
              <a:spcAft>
                <a:spcPts val="600"/>
              </a:spcAft>
              <a:buFont typeface="Arial" panose="020B0604020202020204" pitchFamily="34" charset="0"/>
              <a:buNone/>
            </a:pPr>
            <a:r>
              <a:rPr lang="en-GB" sz="900" b="1"/>
              <a:t>Market Research Analysis</a:t>
            </a:r>
          </a:p>
          <a:p>
            <a:pPr marL="0" lvl="1" indent="0">
              <a:lnSpc>
                <a:spcPct val="90000"/>
              </a:lnSpc>
              <a:spcBef>
                <a:spcPts val="1000"/>
              </a:spcBef>
              <a:spcAft>
                <a:spcPts val="600"/>
              </a:spcAft>
              <a:buFont typeface="Arial" panose="020B0604020202020204" pitchFamily="34" charset="0"/>
              <a:buNone/>
            </a:pPr>
            <a:r>
              <a:rPr lang="en-GB" sz="900"/>
              <a:t>Analyse market research to identify trends and opportunities relevant to your startup's growth.</a:t>
            </a:r>
          </a:p>
          <a:p>
            <a:pPr marL="0" indent="0">
              <a:lnSpc>
                <a:spcPct val="90000"/>
              </a:lnSpc>
              <a:spcBef>
                <a:spcPts val="2500"/>
              </a:spcBef>
              <a:spcAft>
                <a:spcPts val="600"/>
              </a:spcAft>
              <a:buFont typeface="Arial" panose="020B0604020202020204" pitchFamily="34" charset="0"/>
              <a:buNone/>
            </a:pPr>
            <a:r>
              <a:rPr lang="en-GB" sz="900" b="1"/>
              <a:t>Identify Core Value Drivers</a:t>
            </a:r>
          </a:p>
          <a:p>
            <a:pPr marL="0" lvl="1" indent="0">
              <a:lnSpc>
                <a:spcPct val="90000"/>
              </a:lnSpc>
              <a:spcBef>
                <a:spcPts val="1000"/>
              </a:spcBef>
              <a:spcAft>
                <a:spcPts val="600"/>
              </a:spcAft>
              <a:buFont typeface="Arial" panose="020B0604020202020204" pitchFamily="34" charset="0"/>
              <a:buNone/>
            </a:pPr>
            <a:r>
              <a:rPr lang="en-GB" sz="900"/>
              <a:t>Use research findings to pinpoint core value drivers that shape customer decisions and business success.</a:t>
            </a:r>
          </a:p>
        </p:txBody>
      </p:sp>
      <p:sp>
        <p:nvSpPr>
          <p:cNvPr id="4" name="Date Placeholder 3">
            <a:extLst>
              <a:ext uri="{FF2B5EF4-FFF2-40B4-BE49-F238E27FC236}">
                <a16:creationId xmlns:a16="http://schemas.microsoft.com/office/drawing/2014/main" id="{415475EC-8ECF-67DB-E4EC-D602F2A54C9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9096AEA-58D2-2FA2-004E-5A5B8E06CA3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4206980-A680-E5E8-6702-D3D2C6E6FED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20</a:t>
            </a:fld>
            <a:endParaRPr lang="en-US"/>
          </a:p>
        </p:txBody>
      </p:sp>
    </p:spTree>
    <p:extLst>
      <p:ext uri="{BB962C8B-B14F-4D97-AF65-F5344CB8AC3E}">
        <p14:creationId xmlns:p14="http://schemas.microsoft.com/office/powerpoint/2010/main" val="2374099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33B4-22CC-897B-63CD-F6836324AB5A}"/>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200" b="0" kern="1200" cap="all" baseline="0">
                <a:latin typeface="+mj-lt"/>
                <a:ea typeface="+mj-ea"/>
                <a:cs typeface="+mj-cs"/>
              </a:rPr>
              <a:t>Formulating a compelling value proposition statement</a:t>
            </a:r>
          </a:p>
        </p:txBody>
      </p:sp>
      <p:sp>
        <p:nvSpPr>
          <p:cNvPr id="8" name="TextBox 7">
            <a:extLst>
              <a:ext uri="{FF2B5EF4-FFF2-40B4-BE49-F238E27FC236}">
                <a16:creationId xmlns:a16="http://schemas.microsoft.com/office/drawing/2014/main" id="{7B5877B2-FB50-4012-992D-E23F2ADDF3E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Clear and Concise Messaging</a:t>
            </a:r>
          </a:p>
          <a:p>
            <a:pPr marL="0" lvl="1" indent="0">
              <a:spcBef>
                <a:spcPts val="1000"/>
              </a:spcBef>
              <a:spcAft>
                <a:spcPts val="600"/>
              </a:spcAft>
              <a:buFont typeface="Arial" panose="020B0604020202020204" pitchFamily="34" charset="0"/>
              <a:buNone/>
            </a:pPr>
            <a:r>
              <a:rPr lang="en-GB" sz="1400"/>
              <a:t>Create a brief statement that clearly expresses your startup's unique value to customers.</a:t>
            </a:r>
          </a:p>
          <a:p>
            <a:pPr marL="0" indent="0">
              <a:spcBef>
                <a:spcPts val="2500"/>
              </a:spcBef>
              <a:spcAft>
                <a:spcPts val="600"/>
              </a:spcAft>
              <a:buFont typeface="Arial" panose="020B0604020202020204" pitchFamily="34" charset="0"/>
              <a:buNone/>
            </a:pPr>
            <a:r>
              <a:rPr lang="en-GB" sz="1400" b="1"/>
              <a:t>Unique Customer Benefits</a:t>
            </a:r>
          </a:p>
          <a:p>
            <a:pPr marL="0" lvl="1" indent="0">
              <a:spcBef>
                <a:spcPts val="1000"/>
              </a:spcBef>
              <a:spcAft>
                <a:spcPts val="600"/>
              </a:spcAft>
              <a:buFont typeface="Arial" panose="020B0604020202020204" pitchFamily="34" charset="0"/>
              <a:buNone/>
            </a:pPr>
            <a:r>
              <a:rPr lang="en-GB" sz="1400"/>
              <a:t>Highlight how your startup uniquely benefits customers compared to competitors.</a:t>
            </a:r>
          </a:p>
        </p:txBody>
      </p:sp>
      <p:pic>
        <p:nvPicPr>
          <p:cNvPr id="7" name="Content Placeholder 6" descr="Business professional writing value proposition on whiteboard with startup and customers icons">
            <a:extLst>
              <a:ext uri="{FF2B5EF4-FFF2-40B4-BE49-F238E27FC236}">
                <a16:creationId xmlns:a16="http://schemas.microsoft.com/office/drawing/2014/main" id="{B21C42ED-51BC-4333-8B17-FE09F7C3FB9D}"/>
              </a:ext>
            </a:extLst>
          </p:cNvPr>
          <p:cNvPicPr>
            <a:picLocks noGrp="1" noChangeAspect="1"/>
          </p:cNvPicPr>
          <p:nvPr>
            <p:ph type="pic" sz="quarter" idx="15"/>
          </p:nvPr>
        </p:nvPicPr>
        <p:blipFill>
          <a:blip r:embed="rId3"/>
          <a:srcRect l="19794" r="1" b="1"/>
          <a:stretch>
            <a:fillRect/>
          </a:stretch>
        </p:blipFill>
        <p:spPr>
          <a:xfrm>
            <a:off x="4502843" y="2"/>
            <a:ext cx="7689157" cy="6399151"/>
          </a:xfrm>
        </p:spPr>
      </p:pic>
      <p:sp>
        <p:nvSpPr>
          <p:cNvPr id="4" name="Date Placeholder 3">
            <a:extLst>
              <a:ext uri="{FF2B5EF4-FFF2-40B4-BE49-F238E27FC236}">
                <a16:creationId xmlns:a16="http://schemas.microsoft.com/office/drawing/2014/main" id="{04FAF371-38C0-0D7A-D0A4-0F634C02C66E}"/>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BDD3983-C615-B518-BA89-44328D0C9BCA}"/>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1181D48-74BD-4828-3BC0-68A8216181A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21</a:t>
            </a:fld>
            <a:endParaRPr lang="en-US"/>
          </a:p>
        </p:txBody>
      </p:sp>
    </p:spTree>
    <p:extLst>
      <p:ext uri="{BB962C8B-B14F-4D97-AF65-F5344CB8AC3E}">
        <p14:creationId xmlns:p14="http://schemas.microsoft.com/office/powerpoint/2010/main" val="264612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D0B8-0BF9-E90B-CB34-4D59E37CCC7E}"/>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Communicating value to stakeholders</a:t>
            </a:r>
          </a:p>
        </p:txBody>
      </p:sp>
      <p:sp>
        <p:nvSpPr>
          <p:cNvPr id="8" name="TextBox 7">
            <a:extLst>
              <a:ext uri="{FF2B5EF4-FFF2-40B4-BE49-F238E27FC236}">
                <a16:creationId xmlns:a16="http://schemas.microsoft.com/office/drawing/2014/main" id="{49E8838D-A178-4046-A2A1-7B220F6D5B9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Clear Value Proposition</a:t>
            </a:r>
          </a:p>
          <a:p>
            <a:pPr marL="0" lvl="1" indent="0">
              <a:lnSpc>
                <a:spcPct val="90000"/>
              </a:lnSpc>
              <a:spcBef>
                <a:spcPts val="1000"/>
              </a:spcBef>
              <a:spcAft>
                <a:spcPts val="600"/>
              </a:spcAft>
              <a:buFont typeface="Arial" panose="020B0604020202020204" pitchFamily="34" charset="0"/>
              <a:buNone/>
            </a:pPr>
            <a:r>
              <a:rPr lang="en-GB" sz="1400"/>
              <a:t>Present a concise and compelling value proposition tailored to stakeholder interests and needs.</a:t>
            </a:r>
          </a:p>
          <a:p>
            <a:pPr marL="0" indent="0">
              <a:lnSpc>
                <a:spcPct val="90000"/>
              </a:lnSpc>
              <a:spcBef>
                <a:spcPts val="2500"/>
              </a:spcBef>
              <a:spcAft>
                <a:spcPts val="600"/>
              </a:spcAft>
              <a:buFont typeface="Arial" panose="020B0604020202020204" pitchFamily="34" charset="0"/>
              <a:buNone/>
            </a:pPr>
            <a:r>
              <a:rPr lang="en-GB" sz="1400" b="1"/>
              <a:t>Engaging Stakeholders</a:t>
            </a:r>
          </a:p>
          <a:p>
            <a:pPr marL="0" lvl="1" indent="0">
              <a:lnSpc>
                <a:spcPct val="90000"/>
              </a:lnSpc>
              <a:spcBef>
                <a:spcPts val="1000"/>
              </a:spcBef>
              <a:spcAft>
                <a:spcPts val="600"/>
              </a:spcAft>
              <a:buFont typeface="Arial" panose="020B0604020202020204" pitchFamily="34" charset="0"/>
              <a:buNone/>
            </a:pPr>
            <a:r>
              <a:rPr lang="en-GB" sz="1400"/>
              <a:t>Build trust and enthusiasm by engaging investors, partners, and customers with relevant information.</a:t>
            </a:r>
          </a:p>
          <a:p>
            <a:pPr marL="0" indent="0">
              <a:lnSpc>
                <a:spcPct val="90000"/>
              </a:lnSpc>
              <a:spcBef>
                <a:spcPts val="2500"/>
              </a:spcBef>
              <a:spcAft>
                <a:spcPts val="600"/>
              </a:spcAft>
              <a:buFont typeface="Arial" panose="020B0604020202020204" pitchFamily="34" charset="0"/>
              <a:buNone/>
            </a:pPr>
            <a:r>
              <a:rPr lang="en-GB" sz="1400" b="1"/>
              <a:t>Driving Adoption</a:t>
            </a:r>
          </a:p>
          <a:p>
            <a:pPr marL="0" lvl="1" indent="0">
              <a:lnSpc>
                <a:spcPct val="90000"/>
              </a:lnSpc>
              <a:spcBef>
                <a:spcPts val="1000"/>
              </a:spcBef>
              <a:spcAft>
                <a:spcPts val="600"/>
              </a:spcAft>
              <a:buFont typeface="Arial" panose="020B0604020202020204" pitchFamily="34" charset="0"/>
              <a:buNone/>
            </a:pPr>
            <a:r>
              <a:rPr lang="en-GB" sz="1400"/>
              <a:t>Use persuasive communication to encourage stakeholders to support and adopt your offering.</a:t>
            </a:r>
          </a:p>
        </p:txBody>
      </p:sp>
      <p:pic>
        <p:nvPicPr>
          <p:cNvPr id="7" name="Content Placeholder 6" descr="Business meeting showing presentation to investors, partners, and customers with clear value message">
            <a:extLst>
              <a:ext uri="{FF2B5EF4-FFF2-40B4-BE49-F238E27FC236}">
                <a16:creationId xmlns:a16="http://schemas.microsoft.com/office/drawing/2014/main" id="{DE149CA2-26AC-43A5-A94E-2B1ED003D266}"/>
              </a:ext>
            </a:extLst>
          </p:cNvPr>
          <p:cNvPicPr>
            <a:picLocks noGrp="1" noChangeAspect="1"/>
          </p:cNvPicPr>
          <p:nvPr>
            <p:ph type="pic" sz="quarter" idx="15"/>
          </p:nvPr>
        </p:nvPicPr>
        <p:blipFill>
          <a:blip r:embed="rId3"/>
          <a:srcRect l="19794" r="1" b="1"/>
          <a:stretch>
            <a:fillRect/>
          </a:stretch>
        </p:blipFill>
        <p:spPr>
          <a:xfrm>
            <a:off x="4502843" y="2"/>
            <a:ext cx="7689157" cy="6399151"/>
          </a:xfrm>
        </p:spPr>
      </p:pic>
      <p:sp>
        <p:nvSpPr>
          <p:cNvPr id="4" name="Date Placeholder 3">
            <a:extLst>
              <a:ext uri="{FF2B5EF4-FFF2-40B4-BE49-F238E27FC236}">
                <a16:creationId xmlns:a16="http://schemas.microsoft.com/office/drawing/2014/main" id="{03693B96-8CF7-0CE2-8214-A62F8114577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E3E8A44-A882-5640-E2F0-4E714D1D340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4423804-0DE7-4CD3-6A6E-F3854DE4CB5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22</a:t>
            </a:fld>
            <a:endParaRPr lang="en-US"/>
          </a:p>
        </p:txBody>
      </p:sp>
    </p:spTree>
    <p:extLst>
      <p:ext uri="{BB962C8B-B14F-4D97-AF65-F5344CB8AC3E}">
        <p14:creationId xmlns:p14="http://schemas.microsoft.com/office/powerpoint/2010/main" val="4227834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0F77-C6CA-BE3B-4C24-4EB82712B8A1}"/>
              </a:ext>
            </a:extLst>
          </p:cNvPr>
          <p:cNvSpPr>
            <a:spLocks noGrp="1"/>
          </p:cNvSpPr>
          <p:nvPr>
            <p:ph type="title"/>
          </p:nvPr>
        </p:nvSpPr>
        <p:spPr>
          <a:xfrm>
            <a:off x="431172" y="553616"/>
            <a:ext cx="7914087" cy="4008859"/>
          </a:xfrm>
        </p:spPr>
        <p:txBody>
          <a:bodyPr anchor="t">
            <a:normAutofit/>
          </a:bodyPr>
          <a:lstStyle/>
          <a:p>
            <a:r>
              <a:rPr lang="en-GB"/>
              <a:t>Analysing the Competitive Landscape</a:t>
            </a:r>
          </a:p>
        </p:txBody>
      </p:sp>
      <p:sp>
        <p:nvSpPr>
          <p:cNvPr id="11" name="Text Placeholder 2">
            <a:extLst>
              <a:ext uri="{FF2B5EF4-FFF2-40B4-BE49-F238E27FC236}">
                <a16:creationId xmlns:a16="http://schemas.microsoft.com/office/drawing/2014/main" id="{30CC5BE8-58D8-FB5A-603E-FDB692552DC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601B7A1-A3B0-A90A-27B1-E01A18B94A9C}"/>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D23DAEC-4A15-BCED-AB49-37B7B334ABCB}"/>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A49B8C2C-2E05-5872-AFFF-A95A7795AE1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23</a:t>
            </a:fld>
            <a:endParaRPr lang="en-US"/>
          </a:p>
        </p:txBody>
      </p:sp>
    </p:spTree>
    <p:extLst>
      <p:ext uri="{BB962C8B-B14F-4D97-AF65-F5344CB8AC3E}">
        <p14:creationId xmlns:p14="http://schemas.microsoft.com/office/powerpoint/2010/main" val="40861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A229-72CB-7F72-F3F9-11BC93C9A1EB}"/>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Identifying direct competitors</a:t>
            </a:r>
          </a:p>
        </p:txBody>
      </p:sp>
      <p:sp>
        <p:nvSpPr>
          <p:cNvPr id="8" name="TextBox 7">
            <a:extLst>
              <a:ext uri="{FF2B5EF4-FFF2-40B4-BE49-F238E27FC236}">
                <a16:creationId xmlns:a16="http://schemas.microsoft.com/office/drawing/2014/main" id="{56690151-A25D-4061-9D81-76FFAAF3A0E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Understanding Competitors</a:t>
            </a:r>
          </a:p>
          <a:p>
            <a:pPr marL="0" lvl="1" indent="0">
              <a:spcBef>
                <a:spcPts val="1000"/>
              </a:spcBef>
              <a:spcAft>
                <a:spcPts val="600"/>
              </a:spcAft>
              <a:buFont typeface="Arial" panose="020B0604020202020204" pitchFamily="34" charset="0"/>
              <a:buNone/>
            </a:pPr>
            <a:r>
              <a:rPr lang="en-GB" sz="1400"/>
              <a:t>Identify businesses that offer similar products or services meeting the same customer needs.</a:t>
            </a:r>
          </a:p>
          <a:p>
            <a:pPr marL="0" indent="0">
              <a:spcBef>
                <a:spcPts val="2500"/>
              </a:spcBef>
              <a:spcAft>
                <a:spcPts val="600"/>
              </a:spcAft>
              <a:buFont typeface="Arial" panose="020B0604020202020204" pitchFamily="34" charset="0"/>
              <a:buNone/>
            </a:pPr>
            <a:r>
              <a:rPr lang="en-GB" sz="1400" b="1"/>
              <a:t>Targeting Customer Needs</a:t>
            </a:r>
          </a:p>
          <a:p>
            <a:pPr marL="0" lvl="1" indent="0">
              <a:spcBef>
                <a:spcPts val="1000"/>
              </a:spcBef>
              <a:spcAft>
                <a:spcPts val="600"/>
              </a:spcAft>
              <a:buFont typeface="Arial" panose="020B0604020202020204" pitchFamily="34" charset="0"/>
              <a:buNone/>
            </a:pPr>
            <a:r>
              <a:rPr lang="en-GB" sz="1400"/>
              <a:t>Focus on competitors addressing the same customer demands and market segments.</a:t>
            </a:r>
          </a:p>
        </p:txBody>
      </p:sp>
      <p:pic>
        <p:nvPicPr>
          <p:cNvPr id="7" name="Content Placeholder 6" descr="Business competition concept with similar products and target customers">
            <a:extLst>
              <a:ext uri="{FF2B5EF4-FFF2-40B4-BE49-F238E27FC236}">
                <a16:creationId xmlns:a16="http://schemas.microsoft.com/office/drawing/2014/main" id="{3A59D1F4-5E13-47D7-ABE4-61FDE91375F2}"/>
              </a:ext>
            </a:extLst>
          </p:cNvPr>
          <p:cNvPicPr>
            <a:picLocks noGrp="1" noChangeAspect="1"/>
          </p:cNvPicPr>
          <p:nvPr>
            <p:ph type="pic" sz="quarter" idx="15"/>
          </p:nvPr>
        </p:nvPicPr>
        <p:blipFill>
          <a:blip r:embed="rId3"/>
          <a:srcRect l="11093" r="8701" b="1"/>
          <a:stretch>
            <a:fillRect/>
          </a:stretch>
        </p:blipFill>
        <p:spPr>
          <a:xfrm>
            <a:off x="4502843" y="2"/>
            <a:ext cx="7689157" cy="6399151"/>
          </a:xfrm>
        </p:spPr>
      </p:pic>
      <p:sp>
        <p:nvSpPr>
          <p:cNvPr id="4" name="Date Placeholder 3">
            <a:extLst>
              <a:ext uri="{FF2B5EF4-FFF2-40B4-BE49-F238E27FC236}">
                <a16:creationId xmlns:a16="http://schemas.microsoft.com/office/drawing/2014/main" id="{F3A322CA-5170-C087-EF90-8A465FC830AB}"/>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1A74B1B-1AAD-58BD-A9F2-E61D113F6C30}"/>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7A97F0A-6740-2C66-1E10-6FDA11927F2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24</a:t>
            </a:fld>
            <a:endParaRPr lang="en-US"/>
          </a:p>
        </p:txBody>
      </p:sp>
    </p:spTree>
    <p:extLst>
      <p:ext uri="{BB962C8B-B14F-4D97-AF65-F5344CB8AC3E}">
        <p14:creationId xmlns:p14="http://schemas.microsoft.com/office/powerpoint/2010/main" val="3264191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EE455-26AA-A866-E8CF-3EEE98F73FB0}"/>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Recognising indirect competitors</a:t>
            </a:r>
          </a:p>
        </p:txBody>
      </p:sp>
      <p:pic>
        <p:nvPicPr>
          <p:cNvPr id="7" name="Content Placeholder 6" descr="Various alternative products and substitute solutions representing indirect competition">
            <a:extLst>
              <a:ext uri="{FF2B5EF4-FFF2-40B4-BE49-F238E27FC236}">
                <a16:creationId xmlns:a16="http://schemas.microsoft.com/office/drawing/2014/main" id="{D649D0A4-2E83-40EE-9DB7-4DB99C3DCBA5}"/>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0651DBCB-B51C-436F-879D-02DC01116E6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Understanding Alternative Solutions</a:t>
            </a:r>
          </a:p>
          <a:p>
            <a:pPr marL="0" lvl="1" indent="0">
              <a:spcBef>
                <a:spcPts val="1000"/>
              </a:spcBef>
              <a:spcAft>
                <a:spcPts val="600"/>
              </a:spcAft>
              <a:buFont typeface="Arial" panose="020B0604020202020204" pitchFamily="34" charset="0"/>
              <a:buNone/>
            </a:pPr>
            <a:r>
              <a:rPr lang="en-GB" sz="1400"/>
              <a:t>Identify products or services that fulfill the same customer need differently from your offering.</a:t>
            </a:r>
          </a:p>
          <a:p>
            <a:pPr marL="0" indent="0">
              <a:spcBef>
                <a:spcPts val="2500"/>
              </a:spcBef>
              <a:spcAft>
                <a:spcPts val="600"/>
              </a:spcAft>
              <a:buFont typeface="Arial" panose="020B0604020202020204" pitchFamily="34" charset="0"/>
              <a:buNone/>
            </a:pPr>
            <a:r>
              <a:rPr lang="en-GB" sz="1400" b="1"/>
              <a:t>Customer Substitution Choices</a:t>
            </a:r>
          </a:p>
          <a:p>
            <a:pPr marL="0" lvl="1" indent="0">
              <a:spcBef>
                <a:spcPts val="1000"/>
              </a:spcBef>
              <a:spcAft>
                <a:spcPts val="600"/>
              </a:spcAft>
              <a:buFont typeface="Arial" panose="020B0604020202020204" pitchFamily="34" charset="0"/>
              <a:buNone/>
            </a:pPr>
            <a:r>
              <a:rPr lang="en-GB" sz="1400"/>
              <a:t>Analyse what substitutes customers might choose instead of your product or service.</a:t>
            </a:r>
          </a:p>
        </p:txBody>
      </p:sp>
      <p:sp>
        <p:nvSpPr>
          <p:cNvPr id="4" name="Date Placeholder 3">
            <a:extLst>
              <a:ext uri="{FF2B5EF4-FFF2-40B4-BE49-F238E27FC236}">
                <a16:creationId xmlns:a16="http://schemas.microsoft.com/office/drawing/2014/main" id="{1E972EC4-E951-86E1-C6B1-98E439E9F86F}"/>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2AC4CE1C-7491-EFFC-495D-02EED0EF0FA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71975A3-03DE-BCEE-C916-C226C307453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25</a:t>
            </a:fld>
            <a:endParaRPr lang="en-US"/>
          </a:p>
        </p:txBody>
      </p:sp>
    </p:spTree>
    <p:extLst>
      <p:ext uri="{BB962C8B-B14F-4D97-AF65-F5344CB8AC3E}">
        <p14:creationId xmlns:p14="http://schemas.microsoft.com/office/powerpoint/2010/main" val="4287869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CDDA-5EEC-2DDA-55A1-01D2E5ECCBAB}"/>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Mapping the competitive ecosystem</a:t>
            </a:r>
          </a:p>
        </p:txBody>
      </p:sp>
      <p:sp>
        <p:nvSpPr>
          <p:cNvPr id="8" name="TextBox 7">
            <a:extLst>
              <a:ext uri="{FF2B5EF4-FFF2-40B4-BE49-F238E27FC236}">
                <a16:creationId xmlns:a16="http://schemas.microsoft.com/office/drawing/2014/main" id="{A9815D61-FCA1-4111-B8F7-4DFD6C04507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Market Player Visualization</a:t>
            </a:r>
          </a:p>
          <a:p>
            <a:pPr marL="0" lvl="1" indent="0">
              <a:spcBef>
                <a:spcPts val="1000"/>
              </a:spcBef>
              <a:spcAft>
                <a:spcPts val="600"/>
              </a:spcAft>
              <a:buFont typeface="Arial" panose="020B0604020202020204" pitchFamily="34" charset="0"/>
              <a:buNone/>
            </a:pPr>
            <a:r>
              <a:rPr lang="en-GB" sz="1400"/>
              <a:t>Mapping market players helps identify key competitors and collaborators in the ecosystem.</a:t>
            </a:r>
          </a:p>
          <a:p>
            <a:pPr marL="0" indent="0">
              <a:spcBef>
                <a:spcPts val="2500"/>
              </a:spcBef>
              <a:spcAft>
                <a:spcPts val="600"/>
              </a:spcAft>
              <a:buFont typeface="Arial" panose="020B0604020202020204" pitchFamily="34" charset="0"/>
              <a:buNone/>
            </a:pPr>
            <a:r>
              <a:rPr lang="en-GB" sz="1400" b="1"/>
              <a:t>Understanding Competitive Dynamics</a:t>
            </a:r>
          </a:p>
          <a:p>
            <a:pPr marL="0" lvl="1" indent="0">
              <a:spcBef>
                <a:spcPts val="1000"/>
              </a:spcBef>
              <a:spcAft>
                <a:spcPts val="600"/>
              </a:spcAft>
              <a:buFont typeface="Arial" panose="020B0604020202020204" pitchFamily="34" charset="0"/>
              <a:buNone/>
            </a:pPr>
            <a:r>
              <a:rPr lang="en-GB" sz="1400"/>
              <a:t>Visualising relationships reveals competitive pressures and potential opportunities in the market.</a:t>
            </a:r>
          </a:p>
        </p:txBody>
      </p:sp>
      <p:pic>
        <p:nvPicPr>
          <p:cNvPr id="7" name="Content Placeholder 6" descr="Illustration of interconnected market players and competitive relationships in a business ecosystem">
            <a:extLst>
              <a:ext uri="{FF2B5EF4-FFF2-40B4-BE49-F238E27FC236}">
                <a16:creationId xmlns:a16="http://schemas.microsoft.com/office/drawing/2014/main" id="{E158788F-AF51-49F3-8200-747E609095F2}"/>
              </a:ext>
            </a:extLst>
          </p:cNvPr>
          <p:cNvPicPr>
            <a:picLocks noGrp="1" noChangeAspect="1"/>
          </p:cNvPicPr>
          <p:nvPr>
            <p:ph type="pic" sz="quarter" idx="15"/>
          </p:nvPr>
        </p:nvPicPr>
        <p:blipFill>
          <a:blip r:embed="rId3"/>
          <a:srcRect l="13411" r="6383" b="1"/>
          <a:stretch>
            <a:fillRect/>
          </a:stretch>
        </p:blipFill>
        <p:spPr>
          <a:xfrm>
            <a:off x="4502843" y="2"/>
            <a:ext cx="7689157" cy="6399151"/>
          </a:xfrm>
        </p:spPr>
      </p:pic>
      <p:sp>
        <p:nvSpPr>
          <p:cNvPr id="4" name="Date Placeholder 3">
            <a:extLst>
              <a:ext uri="{FF2B5EF4-FFF2-40B4-BE49-F238E27FC236}">
                <a16:creationId xmlns:a16="http://schemas.microsoft.com/office/drawing/2014/main" id="{7C6A7770-429C-7C00-FE76-60300EB8E9D8}"/>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33D21B29-4968-BA94-6DE7-7D92DCECB5D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3F03A32F-C438-DB91-BE5C-F2AFEA42FCF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26</a:t>
            </a:fld>
            <a:endParaRPr lang="en-US"/>
          </a:p>
        </p:txBody>
      </p:sp>
    </p:spTree>
    <p:extLst>
      <p:ext uri="{BB962C8B-B14F-4D97-AF65-F5344CB8AC3E}">
        <p14:creationId xmlns:p14="http://schemas.microsoft.com/office/powerpoint/2010/main" val="1613309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D5F9-5432-9263-E506-732714AB6804}"/>
              </a:ext>
            </a:extLst>
          </p:cNvPr>
          <p:cNvSpPr>
            <a:spLocks noGrp="1"/>
          </p:cNvSpPr>
          <p:nvPr>
            <p:ph type="title"/>
          </p:nvPr>
        </p:nvSpPr>
        <p:spPr>
          <a:xfrm>
            <a:off x="431172" y="553616"/>
            <a:ext cx="7914087" cy="4008859"/>
          </a:xfrm>
        </p:spPr>
        <p:txBody>
          <a:bodyPr anchor="t">
            <a:normAutofit/>
          </a:bodyPr>
          <a:lstStyle/>
          <a:p>
            <a:r>
              <a:rPr lang="en-GB"/>
              <a:t>Substitutes, Status Quo, and Customer Choice</a:t>
            </a:r>
          </a:p>
        </p:txBody>
      </p:sp>
      <p:sp>
        <p:nvSpPr>
          <p:cNvPr id="11" name="Text Placeholder 2">
            <a:extLst>
              <a:ext uri="{FF2B5EF4-FFF2-40B4-BE49-F238E27FC236}">
                <a16:creationId xmlns:a16="http://schemas.microsoft.com/office/drawing/2014/main" id="{C210A15B-183A-2E73-5E78-D8F139D43524}"/>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47EF49B-C091-920C-CF46-80FC119BEBB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19CAF20-D50F-2805-458A-132CB82644C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78DD1B83-CF22-2456-40E4-71E17F6889A5}"/>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27</a:t>
            </a:fld>
            <a:endParaRPr lang="en-US"/>
          </a:p>
        </p:txBody>
      </p:sp>
    </p:spTree>
    <p:extLst>
      <p:ext uri="{BB962C8B-B14F-4D97-AF65-F5344CB8AC3E}">
        <p14:creationId xmlns:p14="http://schemas.microsoft.com/office/powerpoint/2010/main" val="3126205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2495-F125-4C31-C0C4-2F1C836D6D20}"/>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Understanding substitutes in the market</a:t>
            </a:r>
          </a:p>
        </p:txBody>
      </p:sp>
      <p:pic>
        <p:nvPicPr>
          <p:cNvPr id="7" name="Content Placeholder 6" descr="Various alternative products and services illustrating customer choice and market substitutes">
            <a:extLst>
              <a:ext uri="{FF2B5EF4-FFF2-40B4-BE49-F238E27FC236}">
                <a16:creationId xmlns:a16="http://schemas.microsoft.com/office/drawing/2014/main" id="{EC332DA9-336C-4188-B3A1-249FE0091720}"/>
              </a:ext>
            </a:extLst>
          </p:cNvPr>
          <p:cNvPicPr>
            <a:picLocks noGrp="1" noChangeAspect="1"/>
          </p:cNvPicPr>
          <p:nvPr>
            <p:ph type="pic" sz="quarter" idx="15"/>
          </p:nvPr>
        </p:nvPicPr>
        <p:blipFill>
          <a:blip r:embed="rId3"/>
          <a:srcRect l="10972"/>
          <a:stretch>
            <a:fillRect/>
          </a:stretch>
        </p:blipFill>
        <p:spPr>
          <a:xfrm>
            <a:off x="20" y="1828800"/>
            <a:ext cx="6707679" cy="5029200"/>
          </a:xfrm>
        </p:spPr>
      </p:pic>
      <p:sp>
        <p:nvSpPr>
          <p:cNvPr id="8" name="TextBox 7">
            <a:extLst>
              <a:ext uri="{FF2B5EF4-FFF2-40B4-BE49-F238E27FC236}">
                <a16:creationId xmlns:a16="http://schemas.microsoft.com/office/drawing/2014/main" id="{674D1162-CACD-404E-BF2F-C99FF021B51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Definition of Substitutes</a:t>
            </a:r>
          </a:p>
          <a:p>
            <a:pPr marL="0" lvl="1" indent="0">
              <a:spcBef>
                <a:spcPts val="1000"/>
              </a:spcBef>
              <a:spcAft>
                <a:spcPts val="600"/>
              </a:spcAft>
              <a:buFont typeface="Arial" panose="020B0604020202020204" pitchFamily="34" charset="0"/>
              <a:buNone/>
            </a:pPr>
            <a:r>
              <a:rPr lang="en-GB" sz="1400"/>
              <a:t>Substitutes are products or services that fulfill the same customer needs through different approaches or features.</a:t>
            </a:r>
          </a:p>
          <a:p>
            <a:pPr marL="0" indent="0">
              <a:spcBef>
                <a:spcPts val="2500"/>
              </a:spcBef>
              <a:spcAft>
                <a:spcPts val="600"/>
              </a:spcAft>
              <a:buFont typeface="Arial" panose="020B0604020202020204" pitchFamily="34" charset="0"/>
              <a:buNone/>
            </a:pPr>
            <a:r>
              <a:rPr lang="en-GB" sz="1400" b="1"/>
              <a:t>Customer Needs Focus</a:t>
            </a:r>
          </a:p>
          <a:p>
            <a:pPr marL="0" lvl="1" indent="0">
              <a:spcBef>
                <a:spcPts val="1000"/>
              </a:spcBef>
              <a:spcAft>
                <a:spcPts val="600"/>
              </a:spcAft>
              <a:buFont typeface="Arial" panose="020B0604020202020204" pitchFamily="34" charset="0"/>
              <a:buNone/>
            </a:pPr>
            <a:r>
              <a:rPr lang="en-GB" sz="1400"/>
              <a:t>Understanding how substitutes meet the same customer needs helps businesses identify competitive threats and opportunities.</a:t>
            </a:r>
          </a:p>
        </p:txBody>
      </p:sp>
      <p:sp>
        <p:nvSpPr>
          <p:cNvPr id="4" name="Date Placeholder 3">
            <a:extLst>
              <a:ext uri="{FF2B5EF4-FFF2-40B4-BE49-F238E27FC236}">
                <a16:creationId xmlns:a16="http://schemas.microsoft.com/office/drawing/2014/main" id="{1DB6E337-6FA5-03B5-7618-3BAC16FF182D}"/>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B66DE487-C26E-3DE4-DBB8-2707A8AFF8D9}"/>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596C35A9-69CE-9181-2E72-46848415441B}"/>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28</a:t>
            </a:fld>
            <a:endParaRPr lang="en-US"/>
          </a:p>
        </p:txBody>
      </p:sp>
    </p:spTree>
    <p:extLst>
      <p:ext uri="{BB962C8B-B14F-4D97-AF65-F5344CB8AC3E}">
        <p14:creationId xmlns:p14="http://schemas.microsoft.com/office/powerpoint/2010/main" val="1002504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22C7-94E6-E92E-8F41-3C6647162919}"/>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3000" b="0" kern="1200" cap="all" baseline="0">
                <a:latin typeface="+mj-lt"/>
                <a:ea typeface="+mj-ea"/>
                <a:cs typeface="+mj-cs"/>
              </a:rPr>
              <a:t>Assessing the status quo as competition</a:t>
            </a:r>
          </a:p>
        </p:txBody>
      </p:sp>
      <p:pic>
        <p:nvPicPr>
          <p:cNvPr id="7" name="Content Placeholder 6" descr="customers choosing familiar solutions over new alternatives, decision making concept">
            <a:extLst>
              <a:ext uri="{FF2B5EF4-FFF2-40B4-BE49-F238E27FC236}">
                <a16:creationId xmlns:a16="http://schemas.microsoft.com/office/drawing/2014/main" id="{9C051DA2-E762-4C73-804A-667A318CAFD1}"/>
              </a:ext>
            </a:extLst>
          </p:cNvPr>
          <p:cNvPicPr>
            <a:picLocks noGrp="1" noChangeAspect="1"/>
          </p:cNvPicPr>
          <p:nvPr>
            <p:ph type="pic" sz="quarter" idx="15"/>
          </p:nvPr>
        </p:nvPicPr>
        <p:blipFill>
          <a:blip r:embed="rId3"/>
          <a:srcRect l="11129" r="8195" b="1"/>
          <a:stretch>
            <a:fillRect/>
          </a:stretch>
        </p:blipFill>
        <p:spPr>
          <a:xfrm>
            <a:off x="20" y="10"/>
            <a:ext cx="7734280" cy="6399142"/>
          </a:xfrm>
        </p:spPr>
      </p:pic>
      <p:sp>
        <p:nvSpPr>
          <p:cNvPr id="8" name="TextBox 7">
            <a:extLst>
              <a:ext uri="{FF2B5EF4-FFF2-40B4-BE49-F238E27FC236}">
                <a16:creationId xmlns:a16="http://schemas.microsoft.com/office/drawing/2014/main" id="{CD6502BD-8311-495A-9EA5-7C307BA33BB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Customer Preference for Familiarity</a:t>
            </a:r>
          </a:p>
          <a:p>
            <a:pPr marL="0" lvl="1" indent="0">
              <a:spcBef>
                <a:spcPts val="1000"/>
              </a:spcBef>
              <a:spcAft>
                <a:spcPts val="600"/>
              </a:spcAft>
              <a:buFont typeface="Arial" panose="020B0604020202020204" pitchFamily="34" charset="0"/>
              <a:buNone/>
            </a:pPr>
            <a:r>
              <a:rPr lang="en-GB" sz="1400"/>
              <a:t>Customers often prefer sticking with current solutions due to comfort and habit, resisting change.</a:t>
            </a:r>
          </a:p>
          <a:p>
            <a:pPr marL="0" indent="0">
              <a:spcBef>
                <a:spcPts val="2500"/>
              </a:spcBef>
              <a:spcAft>
                <a:spcPts val="600"/>
              </a:spcAft>
              <a:buFont typeface="Arial" panose="020B0604020202020204" pitchFamily="34" charset="0"/>
              <a:buNone/>
            </a:pPr>
            <a:r>
              <a:rPr lang="en-GB" sz="1400" b="1"/>
              <a:t>Challenge to Adoption</a:t>
            </a:r>
          </a:p>
          <a:p>
            <a:pPr marL="0" lvl="1" indent="0">
              <a:spcBef>
                <a:spcPts val="1000"/>
              </a:spcBef>
              <a:spcAft>
                <a:spcPts val="600"/>
              </a:spcAft>
              <a:buFont typeface="Arial" panose="020B0604020202020204" pitchFamily="34" charset="0"/>
              <a:buNone/>
            </a:pPr>
            <a:r>
              <a:rPr lang="en-GB" sz="1400"/>
              <a:t>New solutions must overcome customer inertia and perceived risks to gain acceptance.</a:t>
            </a:r>
          </a:p>
        </p:txBody>
      </p:sp>
      <p:sp>
        <p:nvSpPr>
          <p:cNvPr id="4" name="Date Placeholder 3">
            <a:extLst>
              <a:ext uri="{FF2B5EF4-FFF2-40B4-BE49-F238E27FC236}">
                <a16:creationId xmlns:a16="http://schemas.microsoft.com/office/drawing/2014/main" id="{269DC58C-F843-BF6E-6047-785D09E23D2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4A49E82-52BC-3F76-A5E4-E413BF0D06A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766385FB-08D7-0456-1A7F-6DBAF6CBF605}"/>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29</a:t>
            </a:fld>
            <a:endParaRPr lang="en-US"/>
          </a:p>
        </p:txBody>
      </p:sp>
    </p:spTree>
    <p:extLst>
      <p:ext uri="{BB962C8B-B14F-4D97-AF65-F5344CB8AC3E}">
        <p14:creationId xmlns:p14="http://schemas.microsoft.com/office/powerpoint/2010/main" val="3477751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DC0D7-7921-E52F-2BB9-93F29DDCA6EE}"/>
              </a:ext>
            </a:extLst>
          </p:cNvPr>
          <p:cNvSpPr>
            <a:spLocks noGrp="1"/>
          </p:cNvSpPr>
          <p:nvPr>
            <p:ph type="title"/>
          </p:nvPr>
        </p:nvSpPr>
        <p:spPr>
          <a:xfrm>
            <a:off x="431172" y="553616"/>
            <a:ext cx="7914087" cy="4008859"/>
          </a:xfrm>
        </p:spPr>
        <p:txBody>
          <a:bodyPr anchor="t">
            <a:normAutofit/>
          </a:bodyPr>
          <a:lstStyle/>
          <a:p>
            <a:r>
              <a:rPr lang="en-GB"/>
              <a:t>Understanding the Value Proposition</a:t>
            </a:r>
          </a:p>
        </p:txBody>
      </p:sp>
      <p:sp>
        <p:nvSpPr>
          <p:cNvPr id="11" name="Text Placeholder 2">
            <a:extLst>
              <a:ext uri="{FF2B5EF4-FFF2-40B4-BE49-F238E27FC236}">
                <a16:creationId xmlns:a16="http://schemas.microsoft.com/office/drawing/2014/main" id="{5A753278-8A08-36A8-6233-D0A11A1FA0D3}"/>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920C848A-54A5-50A0-F282-D859B5197468}"/>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BCD6EA4-765F-D5D9-17E1-EB371E04775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CFEEA4C-7CEE-7AEF-4A8A-92131732F681}"/>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107962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C9EC-1257-1425-15A6-A102A68323D6}"/>
              </a:ext>
            </a:extLst>
          </p:cNvPr>
          <p:cNvSpPr>
            <a:spLocks noGrp="1"/>
          </p:cNvSpPr>
          <p:nvPr>
            <p:ph type="title"/>
          </p:nvPr>
        </p:nvSpPr>
        <p:spPr>
          <a:xfrm>
            <a:off x="8321040" y="603504"/>
            <a:ext cx="3401568" cy="1527048"/>
          </a:xfrm>
        </p:spPr>
        <p:txBody>
          <a:bodyPr vert="horz" lIns="91440" tIns="45720" rIns="91440" bIns="45720" rtlCol="0" anchor="b">
            <a:normAutofit/>
          </a:bodyPr>
          <a:lstStyle/>
          <a:p>
            <a:r>
              <a:rPr lang="en-US" sz="2500" b="0" kern="1200" cap="all" baseline="0">
                <a:latin typeface="+mj-lt"/>
                <a:ea typeface="+mj-ea"/>
                <a:cs typeface="+mj-cs"/>
              </a:rPr>
              <a:t>How inertia affects customer decisions</a:t>
            </a:r>
          </a:p>
        </p:txBody>
      </p:sp>
      <p:pic>
        <p:nvPicPr>
          <p:cNvPr id="7" name="Content Placeholder 6" descr="Customer hesitation and decision-making barriers in buying behaviour illustration">
            <a:extLst>
              <a:ext uri="{FF2B5EF4-FFF2-40B4-BE49-F238E27FC236}">
                <a16:creationId xmlns:a16="http://schemas.microsoft.com/office/drawing/2014/main" id="{C32624D1-6413-4DFE-BF96-A7C7CE890899}"/>
              </a:ext>
            </a:extLst>
          </p:cNvPr>
          <p:cNvPicPr>
            <a:picLocks noGrp="1" noChangeAspect="1"/>
          </p:cNvPicPr>
          <p:nvPr>
            <p:ph type="pic" sz="quarter" idx="15"/>
          </p:nvPr>
        </p:nvPicPr>
        <p:blipFill>
          <a:blip r:embed="rId3"/>
          <a:srcRect r="19324" b="1"/>
          <a:stretch>
            <a:fillRect/>
          </a:stretch>
        </p:blipFill>
        <p:spPr>
          <a:xfrm>
            <a:off x="20" y="10"/>
            <a:ext cx="7734280" cy="6399142"/>
          </a:xfrm>
        </p:spPr>
      </p:pic>
      <p:sp>
        <p:nvSpPr>
          <p:cNvPr id="8" name="TextBox 7">
            <a:extLst>
              <a:ext uri="{FF2B5EF4-FFF2-40B4-BE49-F238E27FC236}">
                <a16:creationId xmlns:a16="http://schemas.microsoft.com/office/drawing/2014/main" id="{64661FBE-41B1-449F-B1D6-A95E7CE0C8A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21040"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Psychological Barriers</a:t>
            </a:r>
          </a:p>
          <a:p>
            <a:pPr marL="0" lvl="1" indent="0">
              <a:lnSpc>
                <a:spcPct val="90000"/>
              </a:lnSpc>
              <a:spcBef>
                <a:spcPts val="1000"/>
              </a:spcBef>
              <a:spcAft>
                <a:spcPts val="600"/>
              </a:spcAft>
              <a:buFont typeface="Arial" panose="020B0604020202020204" pitchFamily="34" charset="0"/>
              <a:buNone/>
            </a:pPr>
            <a:r>
              <a:rPr lang="en-GB" sz="1400"/>
              <a:t>Customers often resist change due to comfort with familiar choices and fear of the unknown.</a:t>
            </a:r>
          </a:p>
          <a:p>
            <a:pPr marL="0" indent="0">
              <a:lnSpc>
                <a:spcPct val="90000"/>
              </a:lnSpc>
              <a:spcBef>
                <a:spcPts val="2500"/>
              </a:spcBef>
              <a:spcAft>
                <a:spcPts val="600"/>
              </a:spcAft>
              <a:buFont typeface="Arial" panose="020B0604020202020204" pitchFamily="34" charset="0"/>
              <a:buNone/>
            </a:pPr>
            <a:r>
              <a:rPr lang="en-GB" sz="1400" b="1"/>
              <a:t>Practical Barriers</a:t>
            </a:r>
          </a:p>
          <a:p>
            <a:pPr marL="0" lvl="1" indent="0">
              <a:lnSpc>
                <a:spcPct val="90000"/>
              </a:lnSpc>
              <a:spcBef>
                <a:spcPts val="1000"/>
              </a:spcBef>
              <a:spcAft>
                <a:spcPts val="600"/>
              </a:spcAft>
              <a:buFont typeface="Arial" panose="020B0604020202020204" pitchFamily="34" charset="0"/>
              <a:buNone/>
            </a:pPr>
            <a:r>
              <a:rPr lang="en-GB" sz="1400"/>
              <a:t>Practical obstacles like time, effort, or cost discourage customers from switching to new offerings.</a:t>
            </a:r>
          </a:p>
          <a:p>
            <a:pPr marL="0" indent="0">
              <a:lnSpc>
                <a:spcPct val="90000"/>
              </a:lnSpc>
              <a:spcBef>
                <a:spcPts val="2500"/>
              </a:spcBef>
              <a:spcAft>
                <a:spcPts val="600"/>
              </a:spcAft>
              <a:buFont typeface="Arial" panose="020B0604020202020204" pitchFamily="34" charset="0"/>
              <a:buNone/>
            </a:pPr>
            <a:r>
              <a:rPr lang="en-GB" sz="1400" b="1"/>
              <a:t>Impact on Behaviour</a:t>
            </a:r>
          </a:p>
          <a:p>
            <a:pPr marL="0" lvl="1" indent="0">
              <a:lnSpc>
                <a:spcPct val="90000"/>
              </a:lnSpc>
              <a:spcBef>
                <a:spcPts val="1000"/>
              </a:spcBef>
              <a:spcAft>
                <a:spcPts val="600"/>
              </a:spcAft>
              <a:buFont typeface="Arial" panose="020B0604020202020204" pitchFamily="34" charset="0"/>
              <a:buNone/>
            </a:pPr>
            <a:r>
              <a:rPr lang="en-GB" sz="1400"/>
              <a:t>Inertia leads to customer loyalty but also limits openness to new products or services.</a:t>
            </a:r>
          </a:p>
        </p:txBody>
      </p:sp>
      <p:sp>
        <p:nvSpPr>
          <p:cNvPr id="4" name="Date Placeholder 3">
            <a:extLst>
              <a:ext uri="{FF2B5EF4-FFF2-40B4-BE49-F238E27FC236}">
                <a16:creationId xmlns:a16="http://schemas.microsoft.com/office/drawing/2014/main" id="{38F78D57-AFC4-A1F3-C845-401B42C8AAE2}"/>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2DBCB63-04E7-DAE3-4033-650600324D94}"/>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2A0C061-DAFB-307B-CD3F-129E4809D57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30</a:t>
            </a:fld>
            <a:endParaRPr lang="en-US"/>
          </a:p>
        </p:txBody>
      </p:sp>
    </p:spTree>
    <p:extLst>
      <p:ext uri="{BB962C8B-B14F-4D97-AF65-F5344CB8AC3E}">
        <p14:creationId xmlns:p14="http://schemas.microsoft.com/office/powerpoint/2010/main" val="4269690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371E-68A1-B210-2F45-98BE28B71222}"/>
              </a:ext>
            </a:extLst>
          </p:cNvPr>
          <p:cNvSpPr>
            <a:spLocks noGrp="1"/>
          </p:cNvSpPr>
          <p:nvPr>
            <p:ph type="title"/>
          </p:nvPr>
        </p:nvSpPr>
        <p:spPr>
          <a:xfrm>
            <a:off x="431172" y="553616"/>
            <a:ext cx="7914087" cy="4008859"/>
          </a:xfrm>
        </p:spPr>
        <p:txBody>
          <a:bodyPr anchor="t">
            <a:normAutofit/>
          </a:bodyPr>
          <a:lstStyle/>
          <a:p>
            <a:r>
              <a:rPr lang="en-GB"/>
              <a:t>Differentiation and Strategic Positioning</a:t>
            </a:r>
          </a:p>
        </p:txBody>
      </p:sp>
      <p:sp>
        <p:nvSpPr>
          <p:cNvPr id="11" name="Text Placeholder 2">
            <a:extLst>
              <a:ext uri="{FF2B5EF4-FFF2-40B4-BE49-F238E27FC236}">
                <a16:creationId xmlns:a16="http://schemas.microsoft.com/office/drawing/2014/main" id="{A68AC56D-7BD6-041A-26DD-1FAE99A23BEA}"/>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1B690257-368C-A966-91A9-0D2BE02555D3}"/>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8A5A358C-5FEE-066E-17C5-5B88CB48917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5D9DBB80-9029-AF9B-7203-9B885F8085E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31</a:t>
            </a:fld>
            <a:endParaRPr lang="en-US"/>
          </a:p>
        </p:txBody>
      </p:sp>
    </p:spTree>
    <p:extLst>
      <p:ext uri="{BB962C8B-B14F-4D97-AF65-F5344CB8AC3E}">
        <p14:creationId xmlns:p14="http://schemas.microsoft.com/office/powerpoint/2010/main" val="150125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7E6B-3376-6CD1-3E8C-4BE568715EAA}"/>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Creating unique value</a:t>
            </a:r>
          </a:p>
        </p:txBody>
      </p:sp>
      <p:pic>
        <p:nvPicPr>
          <p:cNvPr id="7" name="Content Placeholder 6" descr="Illustration of unique product standing out among similar alternatives">
            <a:extLst>
              <a:ext uri="{FF2B5EF4-FFF2-40B4-BE49-F238E27FC236}">
                <a16:creationId xmlns:a16="http://schemas.microsoft.com/office/drawing/2014/main" id="{3441016E-124D-4134-A680-8934C7B36919}"/>
              </a:ext>
            </a:extLst>
          </p:cNvPr>
          <p:cNvPicPr>
            <a:picLocks noGrp="1" noChangeAspect="1"/>
          </p:cNvPicPr>
          <p:nvPr>
            <p:ph type="pic" sz="quarter" idx="15"/>
          </p:nvPr>
        </p:nvPicPr>
        <p:blipFill>
          <a:blip r:embed="rId3"/>
          <a:srcRect l="7124" r="12199" b="1"/>
          <a:stretch>
            <a:fillRect/>
          </a:stretch>
        </p:blipFill>
        <p:spPr>
          <a:xfrm>
            <a:off x="20" y="10"/>
            <a:ext cx="7734280" cy="6399142"/>
          </a:xfrm>
        </p:spPr>
      </p:pic>
      <p:sp>
        <p:nvSpPr>
          <p:cNvPr id="8" name="TextBox 7">
            <a:extLst>
              <a:ext uri="{FF2B5EF4-FFF2-40B4-BE49-F238E27FC236}">
                <a16:creationId xmlns:a16="http://schemas.microsoft.com/office/drawing/2014/main" id="{E5BC4154-507A-4E18-8874-68CCDA30A4D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Distinctive Attributes</a:t>
            </a:r>
          </a:p>
          <a:p>
            <a:pPr marL="0" lvl="1" indent="0">
              <a:spcBef>
                <a:spcPts val="1000"/>
              </a:spcBef>
              <a:spcAft>
                <a:spcPts val="600"/>
              </a:spcAft>
              <a:buFont typeface="Arial" panose="020B0604020202020204" pitchFamily="34" charset="0"/>
              <a:buNone/>
            </a:pPr>
            <a:r>
              <a:rPr lang="en-GB" sz="1400"/>
              <a:t>Focus on features that clearly differentiate your product from competitors in the market.</a:t>
            </a:r>
          </a:p>
          <a:p>
            <a:pPr marL="0" indent="0">
              <a:spcBef>
                <a:spcPts val="2500"/>
              </a:spcBef>
              <a:spcAft>
                <a:spcPts val="600"/>
              </a:spcAft>
              <a:buFont typeface="Arial" panose="020B0604020202020204" pitchFamily="34" charset="0"/>
              <a:buNone/>
            </a:pPr>
            <a:r>
              <a:rPr lang="en-GB" sz="1400" b="1"/>
              <a:t>Meaningful Differences</a:t>
            </a:r>
          </a:p>
          <a:p>
            <a:pPr marL="0" lvl="1" indent="0">
              <a:spcBef>
                <a:spcPts val="1000"/>
              </a:spcBef>
              <a:spcAft>
                <a:spcPts val="600"/>
              </a:spcAft>
              <a:buFont typeface="Arial" panose="020B0604020202020204" pitchFamily="34" charset="0"/>
              <a:buNone/>
            </a:pPr>
            <a:r>
              <a:rPr lang="en-GB" sz="1400"/>
              <a:t>Ensure the differences add significant value and resonate with customer needs and preferences.</a:t>
            </a:r>
          </a:p>
        </p:txBody>
      </p:sp>
      <p:sp>
        <p:nvSpPr>
          <p:cNvPr id="4" name="Date Placeholder 3">
            <a:extLst>
              <a:ext uri="{FF2B5EF4-FFF2-40B4-BE49-F238E27FC236}">
                <a16:creationId xmlns:a16="http://schemas.microsoft.com/office/drawing/2014/main" id="{3B5582C8-023B-2AD4-86DD-34A54C02F6B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1466A204-469E-A198-D292-172683A80BE8}"/>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24C30C34-3348-44AE-2D5C-C909BF91192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32</a:t>
            </a:fld>
            <a:endParaRPr lang="en-US"/>
          </a:p>
        </p:txBody>
      </p:sp>
    </p:spTree>
    <p:extLst>
      <p:ext uri="{BB962C8B-B14F-4D97-AF65-F5344CB8AC3E}">
        <p14:creationId xmlns:p14="http://schemas.microsoft.com/office/powerpoint/2010/main" val="1390327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1E55-40F6-7D40-0C7E-691417A8ECBA}"/>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Positioning against competition</a:t>
            </a:r>
          </a:p>
        </p:txBody>
      </p:sp>
      <p:sp>
        <p:nvSpPr>
          <p:cNvPr id="8" name="TextBox 7">
            <a:extLst>
              <a:ext uri="{FF2B5EF4-FFF2-40B4-BE49-F238E27FC236}">
                <a16:creationId xmlns:a16="http://schemas.microsoft.com/office/drawing/2014/main" id="{149ECF25-6CF7-4165-8F28-D2F2EFAF907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Clear Messaging</a:t>
            </a:r>
          </a:p>
          <a:p>
            <a:pPr marL="0" lvl="1" indent="0">
              <a:spcBef>
                <a:spcPts val="1000"/>
              </a:spcBef>
              <a:spcAft>
                <a:spcPts val="600"/>
              </a:spcAft>
              <a:buFont typeface="Arial" panose="020B0604020202020204" pitchFamily="34" charset="0"/>
              <a:buNone/>
            </a:pPr>
            <a:r>
              <a:rPr lang="en-GB" sz="1400"/>
              <a:t>Craft concise and compelling messages that communicate your unique value proposition effectively.</a:t>
            </a:r>
          </a:p>
          <a:p>
            <a:pPr marL="0" indent="0">
              <a:spcBef>
                <a:spcPts val="2500"/>
              </a:spcBef>
              <a:spcAft>
                <a:spcPts val="600"/>
              </a:spcAft>
              <a:buFont typeface="Arial" panose="020B0604020202020204" pitchFamily="34" charset="0"/>
              <a:buNone/>
            </a:pPr>
            <a:r>
              <a:rPr lang="en-GB" sz="1400" b="1"/>
              <a:t>Market Positioning</a:t>
            </a:r>
          </a:p>
          <a:p>
            <a:pPr marL="0" lvl="1" indent="0">
              <a:spcBef>
                <a:spcPts val="1000"/>
              </a:spcBef>
              <a:spcAft>
                <a:spcPts val="600"/>
              </a:spcAft>
              <a:buFont typeface="Arial" panose="020B0604020202020204" pitchFamily="34" charset="0"/>
              <a:buNone/>
            </a:pPr>
            <a:r>
              <a:rPr lang="en-GB" sz="1400"/>
              <a:t>Position your brand strategically to highlight strengths and attract your target customer segment.</a:t>
            </a:r>
          </a:p>
        </p:txBody>
      </p:sp>
      <p:pic>
        <p:nvPicPr>
          <p:cNvPr id="7" name="Content Placeholder 6" descr="business team discussing strategy with charts and market positioning concept">
            <a:extLst>
              <a:ext uri="{FF2B5EF4-FFF2-40B4-BE49-F238E27FC236}">
                <a16:creationId xmlns:a16="http://schemas.microsoft.com/office/drawing/2014/main" id="{2BD2CBA8-0805-4820-A565-356D11CE4F74}"/>
              </a:ext>
            </a:extLst>
          </p:cNvPr>
          <p:cNvPicPr>
            <a:picLocks noGrp="1" noChangeAspect="1"/>
          </p:cNvPicPr>
          <p:nvPr>
            <p:ph type="pic" sz="quarter" idx="15"/>
          </p:nvPr>
        </p:nvPicPr>
        <p:blipFill>
          <a:blip r:embed="rId3"/>
          <a:srcRect l="12362" r="7432" b="1"/>
          <a:stretch>
            <a:fillRect/>
          </a:stretch>
        </p:blipFill>
        <p:spPr>
          <a:xfrm>
            <a:off x="4502843" y="2"/>
            <a:ext cx="7689157" cy="6399151"/>
          </a:xfrm>
        </p:spPr>
      </p:pic>
      <p:sp>
        <p:nvSpPr>
          <p:cNvPr id="4" name="Date Placeholder 3">
            <a:extLst>
              <a:ext uri="{FF2B5EF4-FFF2-40B4-BE49-F238E27FC236}">
                <a16:creationId xmlns:a16="http://schemas.microsoft.com/office/drawing/2014/main" id="{23A6BC2B-7C3E-76BE-7897-D00A1433F0B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439B5BE-5883-E6B8-9044-8110586DE44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7E2942F-1F7E-A6E4-7B7C-B8770C790956}"/>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33</a:t>
            </a:fld>
            <a:endParaRPr lang="en-US"/>
          </a:p>
        </p:txBody>
      </p:sp>
    </p:spTree>
    <p:extLst>
      <p:ext uri="{BB962C8B-B14F-4D97-AF65-F5344CB8AC3E}">
        <p14:creationId xmlns:p14="http://schemas.microsoft.com/office/powerpoint/2010/main" val="430648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DE54-465B-5899-02BE-C35B0275F546}"/>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Crafting a memorable message</a:t>
            </a:r>
          </a:p>
        </p:txBody>
      </p:sp>
      <p:pic>
        <p:nvPicPr>
          <p:cNvPr id="7" name="Content Placeholder 6" descr="Person delivering clear and impactful speech with highlighted key message elements">
            <a:extLst>
              <a:ext uri="{FF2B5EF4-FFF2-40B4-BE49-F238E27FC236}">
                <a16:creationId xmlns:a16="http://schemas.microsoft.com/office/drawing/2014/main" id="{5A3A0D64-F1F9-4A1A-8252-3EABB097D984}"/>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4842AECD-5018-4E19-8EC7-2E203F6CA9F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Concise Communication</a:t>
            </a:r>
          </a:p>
          <a:p>
            <a:pPr marL="0" lvl="1" indent="0">
              <a:spcBef>
                <a:spcPts val="1000"/>
              </a:spcBef>
              <a:spcAft>
                <a:spcPts val="600"/>
              </a:spcAft>
              <a:buFont typeface="Arial" panose="020B0604020202020204" pitchFamily="34" charset="0"/>
              <a:buNone/>
            </a:pPr>
            <a:r>
              <a:rPr lang="en-GB" sz="1400"/>
              <a:t>Keep your message brief and focused to make it easy to understand and remember.</a:t>
            </a:r>
          </a:p>
          <a:p>
            <a:pPr marL="0" indent="0">
              <a:spcBef>
                <a:spcPts val="2500"/>
              </a:spcBef>
              <a:spcAft>
                <a:spcPts val="600"/>
              </a:spcAft>
              <a:buFont typeface="Arial" panose="020B0604020202020204" pitchFamily="34" charset="0"/>
              <a:buNone/>
            </a:pPr>
            <a:r>
              <a:rPr lang="en-GB" sz="1400" b="1"/>
              <a:t>Impactful Messaging</a:t>
            </a:r>
          </a:p>
          <a:p>
            <a:pPr marL="0" lvl="1" indent="0">
              <a:spcBef>
                <a:spcPts val="1000"/>
              </a:spcBef>
              <a:spcAft>
                <a:spcPts val="600"/>
              </a:spcAft>
              <a:buFont typeface="Arial" panose="020B0604020202020204" pitchFamily="34" charset="0"/>
              <a:buNone/>
            </a:pPr>
            <a:r>
              <a:rPr lang="en-GB" sz="1400"/>
              <a:t>Use powerful words and meaningful content to resonate with your audience deeply.</a:t>
            </a:r>
          </a:p>
          <a:p>
            <a:pPr marL="0" indent="0">
              <a:spcBef>
                <a:spcPts val="2500"/>
              </a:spcBef>
              <a:spcAft>
                <a:spcPts val="600"/>
              </a:spcAft>
              <a:buFont typeface="Arial" panose="020B0604020202020204" pitchFamily="34" charset="0"/>
              <a:buNone/>
            </a:pPr>
            <a:r>
              <a:rPr lang="en-GB" sz="1400" b="1"/>
              <a:t>Value Proposition Focus</a:t>
            </a:r>
          </a:p>
          <a:p>
            <a:pPr marL="0" lvl="1" indent="0">
              <a:spcBef>
                <a:spcPts val="1000"/>
              </a:spcBef>
              <a:spcAft>
                <a:spcPts val="600"/>
              </a:spcAft>
              <a:buFont typeface="Arial" panose="020B0604020202020204" pitchFamily="34" charset="0"/>
              <a:buNone/>
            </a:pPr>
            <a:r>
              <a:rPr lang="en-GB" sz="1400"/>
              <a:t>Highlight the unique benefits of your offering to engage and persuade effectively.</a:t>
            </a:r>
          </a:p>
        </p:txBody>
      </p:sp>
      <p:sp>
        <p:nvSpPr>
          <p:cNvPr id="4" name="Date Placeholder 3">
            <a:extLst>
              <a:ext uri="{FF2B5EF4-FFF2-40B4-BE49-F238E27FC236}">
                <a16:creationId xmlns:a16="http://schemas.microsoft.com/office/drawing/2014/main" id="{09099FF4-4C51-F79C-2C55-64426E09C246}"/>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DE0E001-A56F-9EA4-808F-3D277282ED8C}"/>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14F98D0-7459-442F-1510-5A391ED57C0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34</a:t>
            </a:fld>
            <a:endParaRPr lang="en-US"/>
          </a:p>
        </p:txBody>
      </p:sp>
    </p:spTree>
    <p:extLst>
      <p:ext uri="{BB962C8B-B14F-4D97-AF65-F5344CB8AC3E}">
        <p14:creationId xmlns:p14="http://schemas.microsoft.com/office/powerpoint/2010/main" val="3009688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D9DC-D5AD-5D83-8AC1-6A07B6ED78A1}"/>
              </a:ext>
            </a:extLst>
          </p:cNvPr>
          <p:cNvSpPr>
            <a:spLocks noGrp="1"/>
          </p:cNvSpPr>
          <p:nvPr>
            <p:ph type="title"/>
          </p:nvPr>
        </p:nvSpPr>
        <p:spPr>
          <a:xfrm>
            <a:off x="431172" y="553616"/>
            <a:ext cx="7914087" cy="4008859"/>
          </a:xfrm>
        </p:spPr>
        <p:txBody>
          <a:bodyPr anchor="t">
            <a:normAutofit/>
          </a:bodyPr>
          <a:lstStyle/>
          <a:p>
            <a:r>
              <a:rPr lang="en-GB"/>
              <a:t>Why Customers Would Choose Your Solution</a:t>
            </a:r>
          </a:p>
        </p:txBody>
      </p:sp>
      <p:sp>
        <p:nvSpPr>
          <p:cNvPr id="11" name="Text Placeholder 2">
            <a:extLst>
              <a:ext uri="{FF2B5EF4-FFF2-40B4-BE49-F238E27FC236}">
                <a16:creationId xmlns:a16="http://schemas.microsoft.com/office/drawing/2014/main" id="{90B63C1E-0474-DE20-F928-A044FA3ADFD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7B0F18B4-C937-8440-A43D-81ED499DB249}"/>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9E886C6-A5A7-B393-B901-A1C44E1A5BF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FDA31135-5260-B5C6-3852-B563EF775A4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35</a:t>
            </a:fld>
            <a:endParaRPr lang="en-US"/>
          </a:p>
        </p:txBody>
      </p:sp>
    </p:spTree>
    <p:extLst>
      <p:ext uri="{BB962C8B-B14F-4D97-AF65-F5344CB8AC3E}">
        <p14:creationId xmlns:p14="http://schemas.microsoft.com/office/powerpoint/2010/main" val="26692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D702-4664-5BAF-E27F-E90857121494}"/>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Highlighting key benefits</a:t>
            </a:r>
          </a:p>
        </p:txBody>
      </p:sp>
      <p:sp>
        <p:nvSpPr>
          <p:cNvPr id="8" name="TextBox 7">
            <a:extLst>
              <a:ext uri="{FF2B5EF4-FFF2-40B4-BE49-F238E27FC236}">
                <a16:creationId xmlns:a16="http://schemas.microsoft.com/office/drawing/2014/main" id="{34CE5A56-6B99-4DC4-B016-6E282AC565E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Clear Value Proposition</a:t>
            </a:r>
          </a:p>
          <a:p>
            <a:pPr marL="0" lvl="1" indent="0">
              <a:lnSpc>
                <a:spcPct val="90000"/>
              </a:lnSpc>
              <a:spcBef>
                <a:spcPts val="1000"/>
              </a:spcBef>
              <a:spcAft>
                <a:spcPts val="600"/>
              </a:spcAft>
              <a:buFont typeface="Arial" panose="020B0604020202020204" pitchFamily="34" charset="0"/>
              <a:buNone/>
            </a:pPr>
            <a:r>
              <a:rPr lang="en-GB" sz="1400"/>
              <a:t>Communicate how your solution solves customer problems effectively and efficiently.</a:t>
            </a:r>
          </a:p>
          <a:p>
            <a:pPr marL="0" indent="0">
              <a:lnSpc>
                <a:spcPct val="90000"/>
              </a:lnSpc>
              <a:spcBef>
                <a:spcPts val="2500"/>
              </a:spcBef>
              <a:spcAft>
                <a:spcPts val="600"/>
              </a:spcAft>
              <a:buFont typeface="Arial" panose="020B0604020202020204" pitchFamily="34" charset="0"/>
              <a:buNone/>
            </a:pPr>
            <a:r>
              <a:rPr lang="en-GB" sz="1400" b="1"/>
              <a:t>Customer Advantages</a:t>
            </a:r>
          </a:p>
          <a:p>
            <a:pPr marL="0" lvl="1" indent="0">
              <a:lnSpc>
                <a:spcPct val="90000"/>
              </a:lnSpc>
              <a:spcBef>
                <a:spcPts val="1000"/>
              </a:spcBef>
              <a:spcAft>
                <a:spcPts val="600"/>
              </a:spcAft>
              <a:buFont typeface="Arial" panose="020B0604020202020204" pitchFamily="34" charset="0"/>
              <a:buNone/>
            </a:pPr>
            <a:r>
              <a:rPr lang="en-GB" sz="1400"/>
              <a:t>Highlight tangible benefits such as cost savings, improved productivity, or enhanced experience.</a:t>
            </a:r>
          </a:p>
          <a:p>
            <a:pPr marL="0" indent="0">
              <a:lnSpc>
                <a:spcPct val="90000"/>
              </a:lnSpc>
              <a:spcBef>
                <a:spcPts val="2500"/>
              </a:spcBef>
              <a:spcAft>
                <a:spcPts val="600"/>
              </a:spcAft>
              <a:buFont typeface="Arial" panose="020B0604020202020204" pitchFamily="34" charset="0"/>
              <a:buNone/>
            </a:pPr>
            <a:r>
              <a:rPr lang="en-GB" sz="1400" b="1"/>
              <a:t>Competitive Edge</a:t>
            </a:r>
          </a:p>
          <a:p>
            <a:pPr marL="0" lvl="1" indent="0">
              <a:lnSpc>
                <a:spcPct val="90000"/>
              </a:lnSpc>
              <a:spcBef>
                <a:spcPts val="1000"/>
              </a:spcBef>
              <a:spcAft>
                <a:spcPts val="600"/>
              </a:spcAft>
              <a:buFont typeface="Arial" panose="020B0604020202020204" pitchFamily="34" charset="0"/>
              <a:buNone/>
            </a:pPr>
            <a:r>
              <a:rPr lang="en-GB" sz="1400"/>
              <a:t>Showcase unique features that distinguish your solution from competitors.</a:t>
            </a:r>
          </a:p>
        </p:txBody>
      </p:sp>
      <p:pic>
        <p:nvPicPr>
          <p:cNvPr id="7" name="Content Placeholder 6" descr="Professional business person presenting key benefits to customers in a modern office setting">
            <a:extLst>
              <a:ext uri="{FF2B5EF4-FFF2-40B4-BE49-F238E27FC236}">
                <a16:creationId xmlns:a16="http://schemas.microsoft.com/office/drawing/2014/main" id="{43436D80-2ABA-46A0-9ADE-05E55BE7B96B}"/>
              </a:ext>
            </a:extLst>
          </p:cNvPr>
          <p:cNvPicPr>
            <a:picLocks noGrp="1" noChangeAspect="1"/>
          </p:cNvPicPr>
          <p:nvPr>
            <p:ph type="pic" sz="quarter" idx="15"/>
          </p:nvPr>
        </p:nvPicPr>
        <p:blipFill>
          <a:blip r:embed="rId3"/>
          <a:srcRect l="14396" r="5398" b="1"/>
          <a:stretch>
            <a:fillRect/>
          </a:stretch>
        </p:blipFill>
        <p:spPr>
          <a:xfrm>
            <a:off x="4502843" y="2"/>
            <a:ext cx="7689157" cy="6399151"/>
          </a:xfrm>
        </p:spPr>
      </p:pic>
      <p:sp>
        <p:nvSpPr>
          <p:cNvPr id="4" name="Date Placeholder 3">
            <a:extLst>
              <a:ext uri="{FF2B5EF4-FFF2-40B4-BE49-F238E27FC236}">
                <a16:creationId xmlns:a16="http://schemas.microsoft.com/office/drawing/2014/main" id="{8011CE10-5AF4-E387-71A9-8B20F11E06C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F155DC7-EC9A-9435-5B5D-92D337EF32F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FF952D09-C7AE-A815-016D-699F49F4B621}"/>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36</a:t>
            </a:fld>
            <a:endParaRPr lang="en-US"/>
          </a:p>
        </p:txBody>
      </p:sp>
    </p:spTree>
    <p:extLst>
      <p:ext uri="{BB962C8B-B14F-4D97-AF65-F5344CB8AC3E}">
        <p14:creationId xmlns:p14="http://schemas.microsoft.com/office/powerpoint/2010/main" val="384694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EC3E-3671-EF94-10C4-DD269225D51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Overcoming barriers to adoption</a:t>
            </a:r>
          </a:p>
        </p:txBody>
      </p:sp>
      <p:pic>
        <p:nvPicPr>
          <p:cNvPr id="7" name="Content Placeholder 6" descr="Business professionals discussing solutions to overcome adoption barriers, cost, usability, trust concerns">
            <a:extLst>
              <a:ext uri="{FF2B5EF4-FFF2-40B4-BE49-F238E27FC236}">
                <a16:creationId xmlns:a16="http://schemas.microsoft.com/office/drawing/2014/main" id="{5EE5965F-864B-43FE-8960-7FB20E167260}"/>
              </a:ext>
            </a:extLst>
          </p:cNvPr>
          <p:cNvPicPr>
            <a:picLocks noGrp="1" noChangeAspect="1"/>
          </p:cNvPicPr>
          <p:nvPr>
            <p:ph type="pic" sz="quarter" idx="15"/>
          </p:nvPr>
        </p:nvPicPr>
        <p:blipFill>
          <a:blip r:embed="rId3"/>
          <a:srcRect l="15908" r="3415" b="1"/>
          <a:stretch>
            <a:fillRect/>
          </a:stretch>
        </p:blipFill>
        <p:spPr>
          <a:xfrm>
            <a:off x="20" y="10"/>
            <a:ext cx="7734280" cy="6399142"/>
          </a:xfrm>
        </p:spPr>
      </p:pic>
      <p:sp>
        <p:nvSpPr>
          <p:cNvPr id="8" name="TextBox 7">
            <a:extLst>
              <a:ext uri="{FF2B5EF4-FFF2-40B4-BE49-F238E27FC236}">
                <a16:creationId xmlns:a16="http://schemas.microsoft.com/office/drawing/2014/main" id="{9AAEFCF0-F642-4FDB-9D4A-657790EA0A5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100" b="1"/>
              <a:t>Cost Concerns</a:t>
            </a:r>
          </a:p>
          <a:p>
            <a:pPr marL="0" lvl="1" indent="0">
              <a:lnSpc>
                <a:spcPct val="90000"/>
              </a:lnSpc>
              <a:spcBef>
                <a:spcPts val="1000"/>
              </a:spcBef>
              <a:spcAft>
                <a:spcPts val="600"/>
              </a:spcAft>
              <a:buFont typeface="Arial" panose="020B0604020202020204" pitchFamily="34" charset="0"/>
              <a:buNone/>
            </a:pPr>
            <a:r>
              <a:rPr lang="en-GB" sz="1100"/>
              <a:t>Addressing cost barriers helps customers see the value and affordability of your solution.</a:t>
            </a:r>
          </a:p>
          <a:p>
            <a:pPr marL="0" indent="0">
              <a:lnSpc>
                <a:spcPct val="90000"/>
              </a:lnSpc>
              <a:spcBef>
                <a:spcPts val="2500"/>
              </a:spcBef>
              <a:spcAft>
                <a:spcPts val="600"/>
              </a:spcAft>
              <a:buFont typeface="Arial" panose="020B0604020202020204" pitchFamily="34" charset="0"/>
              <a:buNone/>
            </a:pPr>
            <a:r>
              <a:rPr lang="en-GB" sz="1100" b="1"/>
              <a:t>Usability Challenges</a:t>
            </a:r>
          </a:p>
          <a:p>
            <a:pPr marL="0" lvl="1" indent="0">
              <a:lnSpc>
                <a:spcPct val="90000"/>
              </a:lnSpc>
              <a:spcBef>
                <a:spcPts val="1000"/>
              </a:spcBef>
              <a:spcAft>
                <a:spcPts val="600"/>
              </a:spcAft>
              <a:buFont typeface="Arial" panose="020B0604020202020204" pitchFamily="34" charset="0"/>
              <a:buNone/>
            </a:pPr>
            <a:r>
              <a:rPr lang="en-GB" sz="1100"/>
              <a:t>Improving usability ensures customers find the solution easy and efficient to use.</a:t>
            </a:r>
          </a:p>
          <a:p>
            <a:pPr marL="0" indent="0">
              <a:lnSpc>
                <a:spcPct val="90000"/>
              </a:lnSpc>
              <a:spcBef>
                <a:spcPts val="2500"/>
              </a:spcBef>
              <a:spcAft>
                <a:spcPts val="600"/>
              </a:spcAft>
              <a:buFont typeface="Arial" panose="020B0604020202020204" pitchFamily="34" charset="0"/>
              <a:buNone/>
            </a:pPr>
            <a:r>
              <a:rPr lang="en-GB" sz="1100" b="1"/>
              <a:t>Building Trust</a:t>
            </a:r>
          </a:p>
          <a:p>
            <a:pPr marL="0" lvl="1" indent="0">
              <a:lnSpc>
                <a:spcPct val="90000"/>
              </a:lnSpc>
              <a:spcBef>
                <a:spcPts val="1000"/>
              </a:spcBef>
              <a:spcAft>
                <a:spcPts val="600"/>
              </a:spcAft>
              <a:buFont typeface="Arial" panose="020B0604020202020204" pitchFamily="34" charset="0"/>
              <a:buNone/>
            </a:pPr>
            <a:r>
              <a:rPr lang="en-GB" sz="1100"/>
              <a:t>Establishing trust through transparency and reliability encourages customer adoption.</a:t>
            </a:r>
          </a:p>
        </p:txBody>
      </p:sp>
      <p:sp>
        <p:nvSpPr>
          <p:cNvPr id="4" name="Date Placeholder 3">
            <a:extLst>
              <a:ext uri="{FF2B5EF4-FFF2-40B4-BE49-F238E27FC236}">
                <a16:creationId xmlns:a16="http://schemas.microsoft.com/office/drawing/2014/main" id="{FCCE2DC4-000B-8A99-ED65-2F3C986D5BD9}"/>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7302382-1AAD-F794-727B-3581478AEDA4}"/>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94067964-37C1-B899-BAF6-88D8463B4CB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37</a:t>
            </a:fld>
            <a:endParaRPr lang="en-US"/>
          </a:p>
        </p:txBody>
      </p:sp>
    </p:spTree>
    <p:extLst>
      <p:ext uri="{BB962C8B-B14F-4D97-AF65-F5344CB8AC3E}">
        <p14:creationId xmlns:p14="http://schemas.microsoft.com/office/powerpoint/2010/main" val="2943690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88D5-76F1-88C4-9B25-AB1A837F0B25}"/>
              </a:ext>
            </a:extLst>
          </p:cNvPr>
          <p:cNvSpPr>
            <a:spLocks noGrp="1"/>
          </p:cNvSpPr>
          <p:nvPr>
            <p:ph type="title"/>
          </p:nvPr>
        </p:nvSpPr>
        <p:spPr>
          <a:xfrm>
            <a:off x="431173" y="285210"/>
            <a:ext cx="10653578" cy="965101"/>
          </a:xfrm>
        </p:spPr>
        <p:txBody>
          <a:bodyPr anchor="ctr">
            <a:normAutofit/>
          </a:bodyPr>
          <a:lstStyle/>
          <a:p>
            <a:r>
              <a:rPr lang="en-GB"/>
              <a:t>Building trust and credibility</a:t>
            </a:r>
          </a:p>
        </p:txBody>
      </p:sp>
      <p:sp>
        <p:nvSpPr>
          <p:cNvPr id="8" name="TextBox 7">
            <a:extLst>
              <a:ext uri="{FF2B5EF4-FFF2-40B4-BE49-F238E27FC236}">
                <a16:creationId xmlns:a16="http://schemas.microsoft.com/office/drawing/2014/main" id="{FDD47F12-7ECB-4D9E-A1E9-90059405228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53211" y="1440811"/>
            <a:ext cx="5231539" cy="484915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Use of Testimonials</a:t>
            </a:r>
          </a:p>
          <a:p>
            <a:pPr marL="0" lvl="1" indent="0">
              <a:spcBef>
                <a:spcPts val="1000"/>
              </a:spcBef>
              <a:spcAft>
                <a:spcPts val="600"/>
              </a:spcAft>
              <a:buFont typeface="Arial" panose="020B0604020202020204" pitchFamily="34" charset="0"/>
              <a:buNone/>
            </a:pPr>
            <a:r>
              <a:rPr lang="en-GB" sz="1400"/>
              <a:t>Leverage customer testimonials to demonstrate reliability and build trust with potential clients.</a:t>
            </a:r>
          </a:p>
          <a:p>
            <a:pPr marL="0" indent="0">
              <a:spcBef>
                <a:spcPts val="2500"/>
              </a:spcBef>
              <a:spcAft>
                <a:spcPts val="600"/>
              </a:spcAft>
              <a:buFont typeface="Arial" panose="020B0604020202020204" pitchFamily="34" charset="0"/>
              <a:buNone/>
            </a:pPr>
            <a:r>
              <a:rPr lang="en-GB" sz="1400" b="1"/>
              <a:t>Proof Points</a:t>
            </a:r>
          </a:p>
          <a:p>
            <a:pPr marL="0" lvl="1" indent="0">
              <a:spcBef>
                <a:spcPts val="1000"/>
              </a:spcBef>
              <a:spcAft>
                <a:spcPts val="600"/>
              </a:spcAft>
              <a:buFont typeface="Arial" panose="020B0604020202020204" pitchFamily="34" charset="0"/>
              <a:buNone/>
            </a:pPr>
            <a:r>
              <a:rPr lang="en-GB" sz="1400"/>
              <a:t>Provide clear proof points to validate claims and reinforce credibility with evidence.</a:t>
            </a:r>
          </a:p>
          <a:p>
            <a:pPr marL="0" indent="0">
              <a:spcBef>
                <a:spcPts val="2500"/>
              </a:spcBef>
              <a:spcAft>
                <a:spcPts val="600"/>
              </a:spcAft>
              <a:buFont typeface="Arial" panose="020B0604020202020204" pitchFamily="34" charset="0"/>
              <a:buNone/>
            </a:pPr>
            <a:r>
              <a:rPr lang="en-GB" sz="1400" b="1"/>
              <a:t>Transparent Communication</a:t>
            </a:r>
          </a:p>
          <a:p>
            <a:pPr marL="0" lvl="1" indent="0">
              <a:spcBef>
                <a:spcPts val="1000"/>
              </a:spcBef>
              <a:spcAft>
                <a:spcPts val="600"/>
              </a:spcAft>
              <a:buFont typeface="Arial" panose="020B0604020202020204" pitchFamily="34" charset="0"/>
              <a:buNone/>
            </a:pPr>
            <a:r>
              <a:rPr lang="en-GB" sz="1400"/>
              <a:t>Maintain open and honest communication to reassure customers and foster trust.</a:t>
            </a:r>
          </a:p>
        </p:txBody>
      </p:sp>
      <p:sp>
        <p:nvSpPr>
          <p:cNvPr id="4" name="Date Placeholder 3">
            <a:extLst>
              <a:ext uri="{FF2B5EF4-FFF2-40B4-BE49-F238E27FC236}">
                <a16:creationId xmlns:a16="http://schemas.microsoft.com/office/drawing/2014/main" id="{B32A5B74-D04C-F715-1AEB-70E084C7EBD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A7FFF46C-9DF7-3E08-AC07-096122EE8F2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A15F290E-13BC-9F84-F6B5-3EB9D54DC623}"/>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38</a:t>
            </a:fld>
            <a:endParaRPr lang="en-US"/>
          </a:p>
        </p:txBody>
      </p:sp>
      <p:pic>
        <p:nvPicPr>
          <p:cNvPr id="7" name="Content Placeholder 6" descr="Professional business setting showing customer testimonials, transparent communication and trust symbols">
            <a:extLst>
              <a:ext uri="{FF2B5EF4-FFF2-40B4-BE49-F238E27FC236}">
                <a16:creationId xmlns:a16="http://schemas.microsoft.com/office/drawing/2014/main" id="{57EF2547-73C6-4E36-ADED-B44E540607CB}"/>
              </a:ext>
            </a:extLst>
          </p:cNvPr>
          <p:cNvPicPr>
            <a:picLocks noGrp="1" noChangeAspect="1"/>
          </p:cNvPicPr>
          <p:nvPr>
            <p:ph idx="4294967295"/>
          </p:nvPr>
        </p:nvPicPr>
        <p:blipFill>
          <a:blip r:embed="rId3"/>
          <a:stretch>
            <a:fillRect/>
          </a:stretch>
        </p:blipFill>
        <p:spPr>
          <a:xfrm>
            <a:off x="431172" y="2119361"/>
            <a:ext cx="5231539" cy="3492052"/>
          </a:xfrm>
        </p:spPr>
      </p:pic>
    </p:spTree>
    <p:extLst>
      <p:ext uri="{BB962C8B-B14F-4D97-AF65-F5344CB8AC3E}">
        <p14:creationId xmlns:p14="http://schemas.microsoft.com/office/powerpoint/2010/main" val="139105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BF0F-091C-2F1D-5866-46904232B256}"/>
              </a:ext>
            </a:extLst>
          </p:cNvPr>
          <p:cNvSpPr>
            <a:spLocks noGrp="1"/>
          </p:cNvSpPr>
          <p:nvPr>
            <p:ph type="title"/>
          </p:nvPr>
        </p:nvSpPr>
        <p:spPr>
          <a:xfrm>
            <a:off x="431172" y="553616"/>
            <a:ext cx="7914087" cy="4008859"/>
          </a:xfrm>
        </p:spPr>
        <p:txBody>
          <a:bodyPr anchor="t">
            <a:normAutofit/>
          </a:bodyPr>
          <a:lstStyle/>
          <a:p>
            <a:r>
              <a:rPr lang="en-GB"/>
              <a:t>Lean Canvas and Business Model Canvas Overview</a:t>
            </a:r>
          </a:p>
        </p:txBody>
      </p:sp>
      <p:sp>
        <p:nvSpPr>
          <p:cNvPr id="11" name="Text Placeholder 2">
            <a:extLst>
              <a:ext uri="{FF2B5EF4-FFF2-40B4-BE49-F238E27FC236}">
                <a16:creationId xmlns:a16="http://schemas.microsoft.com/office/drawing/2014/main" id="{4687A5F8-9619-8EBB-D1DC-142DB2F6B78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AEF10A83-CB63-BA94-D5A6-1E9D814CDB31}"/>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9A9B965-CEEB-D7BF-E2A4-3474623B0E22}"/>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0B5F435A-212A-1BB8-4180-04BAE114D53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39</a:t>
            </a:fld>
            <a:endParaRPr lang="en-US"/>
          </a:p>
        </p:txBody>
      </p:sp>
    </p:spTree>
    <p:extLst>
      <p:ext uri="{BB962C8B-B14F-4D97-AF65-F5344CB8AC3E}">
        <p14:creationId xmlns:p14="http://schemas.microsoft.com/office/powerpoint/2010/main" val="122076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4A7D-0A1B-505F-78F3-0B4C0D192297}"/>
              </a:ext>
            </a:extLst>
          </p:cNvPr>
          <p:cNvSpPr>
            <a:spLocks noGrp="1"/>
          </p:cNvSpPr>
          <p:nvPr>
            <p:ph type="title"/>
          </p:nvPr>
        </p:nvSpPr>
        <p:spPr>
          <a:xfrm>
            <a:off x="7196328" y="601755"/>
            <a:ext cx="4389120" cy="1527048"/>
          </a:xfrm>
        </p:spPr>
        <p:txBody>
          <a:bodyPr vert="horz" lIns="91440" tIns="45720" rIns="91440" bIns="45720" rtlCol="0" anchor="b">
            <a:normAutofit/>
          </a:bodyPr>
          <a:lstStyle/>
          <a:p>
            <a:r>
              <a:rPr lang="en-US" b="0" kern="1200" cap="all" baseline="0">
                <a:latin typeface="+mj-lt"/>
                <a:ea typeface="+mj-ea"/>
                <a:cs typeface="+mj-cs"/>
              </a:rPr>
              <a:t>Defining what a value proposition is</a:t>
            </a:r>
          </a:p>
        </p:txBody>
      </p:sp>
      <p:pic>
        <p:nvPicPr>
          <p:cNvPr id="7" name="Content Placeholder 6" descr="Illustration of product benefits and customer satisfaction concept with clear messaging">
            <a:extLst>
              <a:ext uri="{FF2B5EF4-FFF2-40B4-BE49-F238E27FC236}">
                <a16:creationId xmlns:a16="http://schemas.microsoft.com/office/drawing/2014/main" id="{06466EB4-6A7B-443E-A17A-849B2B44EE00}"/>
              </a:ext>
            </a:extLst>
          </p:cNvPr>
          <p:cNvPicPr>
            <a:picLocks noGrp="1" noChangeAspect="1"/>
          </p:cNvPicPr>
          <p:nvPr>
            <p:ph type="pic" sz="quarter" idx="15"/>
          </p:nvPr>
        </p:nvPicPr>
        <p:blipFill>
          <a:blip r:embed="rId3"/>
          <a:srcRect l="17320" r="14047" b="2"/>
          <a:stretch>
            <a:fillRect/>
          </a:stretch>
        </p:blipFill>
        <p:spPr>
          <a:xfrm>
            <a:off x="20" y="1"/>
            <a:ext cx="6591280" cy="6410303"/>
          </a:xfrm>
        </p:spPr>
      </p:pic>
      <p:sp>
        <p:nvSpPr>
          <p:cNvPr id="8" name="TextBox 7">
            <a:extLst>
              <a:ext uri="{FF2B5EF4-FFF2-40B4-BE49-F238E27FC236}">
                <a16:creationId xmlns:a16="http://schemas.microsoft.com/office/drawing/2014/main" id="{CB895B81-16F1-4472-AF5A-80D0A83C836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438912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Clear Customer Benefit</a:t>
            </a:r>
          </a:p>
          <a:p>
            <a:pPr marL="0" lvl="1" indent="0">
              <a:spcBef>
                <a:spcPts val="1000"/>
              </a:spcBef>
              <a:spcAft>
                <a:spcPts val="600"/>
              </a:spcAft>
              <a:buFont typeface="Arial" panose="020B0604020202020204" pitchFamily="34" charset="0"/>
              <a:buNone/>
            </a:pPr>
            <a:r>
              <a:rPr lang="en-GB" sz="1400"/>
              <a:t>A value proposition clearly states how a product solves customer problems or improves their situation effectively.</a:t>
            </a:r>
          </a:p>
          <a:p>
            <a:pPr marL="0" indent="0">
              <a:spcBef>
                <a:spcPts val="2500"/>
              </a:spcBef>
              <a:spcAft>
                <a:spcPts val="600"/>
              </a:spcAft>
              <a:buFont typeface="Arial" panose="020B0604020202020204" pitchFamily="34" charset="0"/>
              <a:buNone/>
            </a:pPr>
            <a:r>
              <a:rPr lang="en-GB" sz="1400" b="1"/>
              <a:t>Specific Delivered Benefits</a:t>
            </a:r>
          </a:p>
          <a:p>
            <a:pPr marL="0" lvl="1" indent="0">
              <a:spcBef>
                <a:spcPts val="1000"/>
              </a:spcBef>
              <a:spcAft>
                <a:spcPts val="600"/>
              </a:spcAft>
              <a:buFont typeface="Arial" panose="020B0604020202020204" pitchFamily="34" charset="0"/>
              <a:buNone/>
            </a:pPr>
            <a:r>
              <a:rPr lang="en-GB" sz="1400"/>
              <a:t>It outlines specific benefits the product delivers to meet customer needs and expectations.</a:t>
            </a:r>
          </a:p>
          <a:p>
            <a:pPr marL="0" indent="0">
              <a:spcBef>
                <a:spcPts val="2500"/>
              </a:spcBef>
              <a:spcAft>
                <a:spcPts val="600"/>
              </a:spcAft>
              <a:buFont typeface="Arial" panose="020B0604020202020204" pitchFamily="34" charset="0"/>
              <a:buNone/>
            </a:pPr>
            <a:r>
              <a:rPr lang="en-GB" sz="1400" b="1"/>
              <a:t>Motivates Customer Purchase</a:t>
            </a:r>
          </a:p>
          <a:p>
            <a:pPr marL="0" lvl="1" indent="0">
              <a:spcBef>
                <a:spcPts val="1000"/>
              </a:spcBef>
              <a:spcAft>
                <a:spcPts val="600"/>
              </a:spcAft>
              <a:buFont typeface="Arial" panose="020B0604020202020204" pitchFamily="34" charset="0"/>
              <a:buNone/>
            </a:pPr>
            <a:r>
              <a:rPr lang="en-GB" sz="1400"/>
              <a:t>A value proposition explains why the ideal customer should choose your product over competitors.</a:t>
            </a:r>
          </a:p>
        </p:txBody>
      </p:sp>
      <p:sp>
        <p:nvSpPr>
          <p:cNvPr id="4" name="Date Placeholder 3">
            <a:extLst>
              <a:ext uri="{FF2B5EF4-FFF2-40B4-BE49-F238E27FC236}">
                <a16:creationId xmlns:a16="http://schemas.microsoft.com/office/drawing/2014/main" id="{1EEECE6F-1CCE-E9D1-7DFE-48AC2549267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690E2C3F-E7DD-2222-EBA8-C9297214169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8C9517A8-045D-2F2A-3741-2ADAA3F94EC0}"/>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454598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C79D-F38B-A698-6D4F-FA2507DEEFD0}"/>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b="0" kern="1200" cap="all" baseline="0">
                <a:latin typeface="+mj-lt"/>
                <a:ea typeface="+mj-ea"/>
                <a:cs typeface="+mj-cs"/>
              </a:rPr>
              <a:t>Comparing the two canvases</a:t>
            </a:r>
          </a:p>
        </p:txBody>
      </p:sp>
      <p:sp>
        <p:nvSpPr>
          <p:cNvPr id="8" name="TextBox 7">
            <a:extLst>
              <a:ext uri="{FF2B5EF4-FFF2-40B4-BE49-F238E27FC236}">
                <a16:creationId xmlns:a16="http://schemas.microsoft.com/office/drawing/2014/main" id="{74F2EC2E-67C1-43B9-AD5A-DE6F73F901C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Lean Canvas Focus</a:t>
            </a:r>
          </a:p>
          <a:p>
            <a:pPr marL="0" lvl="1" indent="0">
              <a:spcBef>
                <a:spcPts val="1000"/>
              </a:spcBef>
              <a:spcAft>
                <a:spcPts val="600"/>
              </a:spcAft>
              <a:buFont typeface="Arial" panose="020B0604020202020204" pitchFamily="34" charset="0"/>
              <a:buNone/>
            </a:pPr>
            <a:r>
              <a:rPr lang="en-GB" sz="1400"/>
              <a:t>Lean Canvas targets startups by emphasizing risk management and rapid iteration for new ventures.</a:t>
            </a:r>
          </a:p>
          <a:p>
            <a:pPr marL="0" indent="0">
              <a:spcBef>
                <a:spcPts val="2500"/>
              </a:spcBef>
              <a:spcAft>
                <a:spcPts val="600"/>
              </a:spcAft>
              <a:buFont typeface="Arial" panose="020B0604020202020204" pitchFamily="34" charset="0"/>
              <a:buNone/>
            </a:pPr>
            <a:r>
              <a:rPr lang="en-GB" sz="1400" b="1"/>
              <a:t>Business Model Canvas Focus</a:t>
            </a:r>
          </a:p>
          <a:p>
            <a:pPr marL="0" lvl="1" indent="0">
              <a:spcBef>
                <a:spcPts val="1000"/>
              </a:spcBef>
              <a:spcAft>
                <a:spcPts val="600"/>
              </a:spcAft>
              <a:buFont typeface="Arial" panose="020B0604020202020204" pitchFamily="34" charset="0"/>
              <a:buNone/>
            </a:pPr>
            <a:r>
              <a:rPr lang="en-GB" sz="1400"/>
              <a:t>Business Model Canvas provides a broad framework suitable for established businesses to map business components.</a:t>
            </a:r>
          </a:p>
        </p:txBody>
      </p:sp>
      <p:pic>
        <p:nvPicPr>
          <p:cNvPr id="7" name="Content Placeholder 6" descr="Illustration comparing startup and established business frameworks with charts and diagrams">
            <a:extLst>
              <a:ext uri="{FF2B5EF4-FFF2-40B4-BE49-F238E27FC236}">
                <a16:creationId xmlns:a16="http://schemas.microsoft.com/office/drawing/2014/main" id="{325D219E-C0B1-4CB6-AB57-FCCB8B278CC9}"/>
              </a:ext>
            </a:extLst>
          </p:cNvPr>
          <p:cNvPicPr>
            <a:picLocks noGrp="1" noChangeAspect="1"/>
          </p:cNvPicPr>
          <p:nvPr>
            <p:ph type="pic" sz="quarter" idx="15"/>
          </p:nvPr>
        </p:nvPicPr>
        <p:blipFill>
          <a:blip r:embed="rId3"/>
          <a:srcRect l="18475" r="1319" b="1"/>
          <a:stretch>
            <a:fillRect/>
          </a:stretch>
        </p:blipFill>
        <p:spPr>
          <a:xfrm>
            <a:off x="4502843" y="2"/>
            <a:ext cx="7689157" cy="6399151"/>
          </a:xfrm>
        </p:spPr>
      </p:pic>
      <p:sp>
        <p:nvSpPr>
          <p:cNvPr id="4" name="Date Placeholder 3">
            <a:extLst>
              <a:ext uri="{FF2B5EF4-FFF2-40B4-BE49-F238E27FC236}">
                <a16:creationId xmlns:a16="http://schemas.microsoft.com/office/drawing/2014/main" id="{27A8D6F7-13DF-133C-D17B-1E95A08E878D}"/>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33121D9-EC44-5D40-0A87-E3085D7B5A29}"/>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E2823887-F15E-E5E4-25A3-9D8EDE1FFEA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40</a:t>
            </a:fld>
            <a:endParaRPr lang="en-US"/>
          </a:p>
        </p:txBody>
      </p:sp>
    </p:spTree>
    <p:extLst>
      <p:ext uri="{BB962C8B-B14F-4D97-AF65-F5344CB8AC3E}">
        <p14:creationId xmlns:p14="http://schemas.microsoft.com/office/powerpoint/2010/main" val="2467795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E3C5-F951-E2EA-EA0B-F7F365F8DE23}"/>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When to use each tool</a:t>
            </a:r>
          </a:p>
        </p:txBody>
      </p:sp>
      <p:pic>
        <p:nvPicPr>
          <p:cNvPr id="7" name="Content Placeholder 6" descr="Comparison of Lean Canvas and Business Model Canvas with business planning icons">
            <a:extLst>
              <a:ext uri="{FF2B5EF4-FFF2-40B4-BE49-F238E27FC236}">
                <a16:creationId xmlns:a16="http://schemas.microsoft.com/office/drawing/2014/main" id="{7D2BB67B-5E82-4738-8C1C-D95D3A1D825C}"/>
              </a:ext>
            </a:extLst>
          </p:cNvPr>
          <p:cNvPicPr>
            <a:picLocks noGrp="1" noChangeAspect="1"/>
          </p:cNvPicPr>
          <p:nvPr>
            <p:ph type="pic" sz="quarter" idx="15"/>
          </p:nvPr>
        </p:nvPicPr>
        <p:blipFill>
          <a:blip r:embed="rId3"/>
          <a:srcRect l="536" r="10436"/>
          <a:stretch>
            <a:fillRect/>
          </a:stretch>
        </p:blipFill>
        <p:spPr>
          <a:xfrm>
            <a:off x="20" y="1828800"/>
            <a:ext cx="6707679" cy="5029200"/>
          </a:xfrm>
        </p:spPr>
      </p:pic>
      <p:sp>
        <p:nvSpPr>
          <p:cNvPr id="8" name="TextBox 7">
            <a:extLst>
              <a:ext uri="{FF2B5EF4-FFF2-40B4-BE49-F238E27FC236}">
                <a16:creationId xmlns:a16="http://schemas.microsoft.com/office/drawing/2014/main" id="{E64B61E7-1416-4E1D-82A1-88BC8EE6BDF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Lean Canvas Usage</a:t>
            </a:r>
          </a:p>
          <a:p>
            <a:pPr marL="0" lvl="1" indent="0">
              <a:spcBef>
                <a:spcPts val="1000"/>
              </a:spcBef>
              <a:spcAft>
                <a:spcPts val="600"/>
              </a:spcAft>
              <a:buFont typeface="Arial" panose="020B0604020202020204" pitchFamily="34" charset="0"/>
              <a:buNone/>
            </a:pPr>
            <a:r>
              <a:rPr lang="en-GB" sz="1400"/>
              <a:t>Lean Canvas is ideal for early-stage startups to quickly iterate and validate business ideas.</a:t>
            </a:r>
          </a:p>
          <a:p>
            <a:pPr marL="0" indent="0">
              <a:spcBef>
                <a:spcPts val="2500"/>
              </a:spcBef>
              <a:spcAft>
                <a:spcPts val="600"/>
              </a:spcAft>
              <a:buFont typeface="Arial" panose="020B0604020202020204" pitchFamily="34" charset="0"/>
              <a:buNone/>
            </a:pPr>
            <a:r>
              <a:rPr lang="en-GB" sz="1400" b="1"/>
              <a:t>Business Model Canvas Usage</a:t>
            </a:r>
          </a:p>
          <a:p>
            <a:pPr marL="0" lvl="1" indent="0">
              <a:spcBef>
                <a:spcPts val="1000"/>
              </a:spcBef>
              <a:spcAft>
                <a:spcPts val="600"/>
              </a:spcAft>
              <a:buFont typeface="Arial" panose="020B0604020202020204" pitchFamily="34" charset="0"/>
              <a:buNone/>
            </a:pPr>
            <a:r>
              <a:rPr lang="en-GB" sz="1400"/>
              <a:t>Business Model Canvas suits detailed planning and clear communication of business strategies.</a:t>
            </a:r>
          </a:p>
        </p:txBody>
      </p:sp>
      <p:sp>
        <p:nvSpPr>
          <p:cNvPr id="4" name="Date Placeholder 3">
            <a:extLst>
              <a:ext uri="{FF2B5EF4-FFF2-40B4-BE49-F238E27FC236}">
                <a16:creationId xmlns:a16="http://schemas.microsoft.com/office/drawing/2014/main" id="{380A44BC-A84F-EBA6-B6B9-07855B093DB4}"/>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90138E0F-61C1-4433-3888-59F5716F4EE6}"/>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106228C-63B8-5D71-6383-DF4835012652}"/>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41</a:t>
            </a:fld>
            <a:endParaRPr lang="en-US"/>
          </a:p>
        </p:txBody>
      </p:sp>
    </p:spTree>
    <p:extLst>
      <p:ext uri="{BB962C8B-B14F-4D97-AF65-F5344CB8AC3E}">
        <p14:creationId xmlns:p14="http://schemas.microsoft.com/office/powerpoint/2010/main" val="3226857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C0F3-06DC-73A4-2265-1E497B7DEC3A}"/>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Key components of a business model</a:t>
            </a:r>
          </a:p>
        </p:txBody>
      </p:sp>
      <p:pic>
        <p:nvPicPr>
          <p:cNvPr id="7" name="Content Placeholder 6" descr="Illustration of business model components including customer segments, value propositions, channels, revenue streams, and costs">
            <a:extLst>
              <a:ext uri="{FF2B5EF4-FFF2-40B4-BE49-F238E27FC236}">
                <a16:creationId xmlns:a16="http://schemas.microsoft.com/office/drawing/2014/main" id="{4DE103F0-C374-4AF5-AD7B-914D6533B380}"/>
              </a:ext>
            </a:extLst>
          </p:cNvPr>
          <p:cNvPicPr>
            <a:picLocks noGrp="1" noChangeAspect="1"/>
          </p:cNvPicPr>
          <p:nvPr>
            <p:ph type="pic" sz="quarter" idx="15"/>
          </p:nvPr>
        </p:nvPicPr>
        <p:blipFill>
          <a:blip r:embed="rId3"/>
          <a:srcRect l="86" r="10887"/>
          <a:stretch>
            <a:fillRect/>
          </a:stretch>
        </p:blipFill>
        <p:spPr>
          <a:xfrm>
            <a:off x="20" y="1828800"/>
            <a:ext cx="6707679" cy="5029200"/>
          </a:xfrm>
        </p:spPr>
      </p:pic>
      <p:sp>
        <p:nvSpPr>
          <p:cNvPr id="8" name="TextBox 7">
            <a:extLst>
              <a:ext uri="{FF2B5EF4-FFF2-40B4-BE49-F238E27FC236}">
                <a16:creationId xmlns:a16="http://schemas.microsoft.com/office/drawing/2014/main" id="{1572DC24-2734-44BA-B5DC-9BEB41D7717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Customer Segments</a:t>
            </a:r>
          </a:p>
          <a:p>
            <a:pPr marL="0" lvl="1" indent="0">
              <a:lnSpc>
                <a:spcPct val="90000"/>
              </a:lnSpc>
              <a:spcBef>
                <a:spcPts val="1000"/>
              </a:spcBef>
              <a:spcAft>
                <a:spcPts val="600"/>
              </a:spcAft>
              <a:buFont typeface="Arial" panose="020B0604020202020204" pitchFamily="34" charset="0"/>
              <a:buNone/>
            </a:pPr>
            <a:r>
              <a:rPr lang="en-GB" sz="1300"/>
              <a:t>Defines the specific groups of customers a business aims to serve for targeted value delivery.</a:t>
            </a:r>
          </a:p>
          <a:p>
            <a:pPr marL="0" indent="0">
              <a:lnSpc>
                <a:spcPct val="90000"/>
              </a:lnSpc>
              <a:spcBef>
                <a:spcPts val="2500"/>
              </a:spcBef>
              <a:spcAft>
                <a:spcPts val="600"/>
              </a:spcAft>
              <a:buFont typeface="Arial" panose="020B0604020202020204" pitchFamily="34" charset="0"/>
              <a:buNone/>
            </a:pPr>
            <a:r>
              <a:rPr lang="en-GB" sz="1300" b="1"/>
              <a:t>Value Propositions</a:t>
            </a:r>
          </a:p>
          <a:p>
            <a:pPr marL="0" lvl="1" indent="0">
              <a:lnSpc>
                <a:spcPct val="90000"/>
              </a:lnSpc>
              <a:spcBef>
                <a:spcPts val="1000"/>
              </a:spcBef>
              <a:spcAft>
                <a:spcPts val="600"/>
              </a:spcAft>
              <a:buFont typeface="Arial" panose="020B0604020202020204" pitchFamily="34" charset="0"/>
              <a:buNone/>
            </a:pPr>
            <a:r>
              <a:rPr lang="en-GB" sz="1300"/>
              <a:t>Describes the unique value and benefits offered to customers to meet their needs effectively.</a:t>
            </a:r>
          </a:p>
          <a:p>
            <a:pPr marL="0" indent="0">
              <a:lnSpc>
                <a:spcPct val="90000"/>
              </a:lnSpc>
              <a:spcBef>
                <a:spcPts val="2500"/>
              </a:spcBef>
              <a:spcAft>
                <a:spcPts val="600"/>
              </a:spcAft>
              <a:buFont typeface="Arial" panose="020B0604020202020204" pitchFamily="34" charset="0"/>
              <a:buNone/>
            </a:pPr>
            <a:r>
              <a:rPr lang="en-GB" sz="1300" b="1"/>
              <a:t>Channels</a:t>
            </a:r>
          </a:p>
          <a:p>
            <a:pPr marL="0" lvl="1" indent="0">
              <a:lnSpc>
                <a:spcPct val="90000"/>
              </a:lnSpc>
              <a:spcBef>
                <a:spcPts val="1000"/>
              </a:spcBef>
              <a:spcAft>
                <a:spcPts val="600"/>
              </a:spcAft>
              <a:buFont typeface="Arial" panose="020B0604020202020204" pitchFamily="34" charset="0"/>
              <a:buNone/>
            </a:pPr>
            <a:r>
              <a:rPr lang="en-GB" sz="1300"/>
              <a:t>Represents the means by which value propositions are delivered to customers efficiently.</a:t>
            </a:r>
          </a:p>
          <a:p>
            <a:pPr marL="0" indent="0">
              <a:lnSpc>
                <a:spcPct val="90000"/>
              </a:lnSpc>
              <a:spcBef>
                <a:spcPts val="2500"/>
              </a:spcBef>
              <a:spcAft>
                <a:spcPts val="600"/>
              </a:spcAft>
              <a:buFont typeface="Arial" panose="020B0604020202020204" pitchFamily="34" charset="0"/>
              <a:buNone/>
            </a:pPr>
            <a:r>
              <a:rPr lang="en-GB" sz="1300" b="1"/>
              <a:t>Revenue Streams and Cost Structure</a:t>
            </a:r>
          </a:p>
          <a:p>
            <a:pPr marL="0" lvl="1" indent="0">
              <a:lnSpc>
                <a:spcPct val="90000"/>
              </a:lnSpc>
              <a:spcBef>
                <a:spcPts val="1000"/>
              </a:spcBef>
              <a:spcAft>
                <a:spcPts val="600"/>
              </a:spcAft>
              <a:buFont typeface="Arial" panose="020B0604020202020204" pitchFamily="34" charset="0"/>
              <a:buNone/>
            </a:pPr>
            <a:r>
              <a:rPr lang="en-GB" sz="1300"/>
              <a:t>Revenue streams detail how income is generated; cost structure outlines business expenses and resource allocation.</a:t>
            </a:r>
          </a:p>
        </p:txBody>
      </p:sp>
      <p:sp>
        <p:nvSpPr>
          <p:cNvPr id="4" name="Date Placeholder 3">
            <a:extLst>
              <a:ext uri="{FF2B5EF4-FFF2-40B4-BE49-F238E27FC236}">
                <a16:creationId xmlns:a16="http://schemas.microsoft.com/office/drawing/2014/main" id="{FDD85BB6-3EA3-76C2-39A6-D836BAD08950}"/>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21E611C-584A-3EE9-88DB-EE5D1840E69D}"/>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BC822DF-86C3-6A51-EECC-00A3F2F0DFC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42</a:t>
            </a:fld>
            <a:endParaRPr lang="en-US"/>
          </a:p>
        </p:txBody>
      </p:sp>
    </p:spTree>
    <p:extLst>
      <p:ext uri="{BB962C8B-B14F-4D97-AF65-F5344CB8AC3E}">
        <p14:creationId xmlns:p14="http://schemas.microsoft.com/office/powerpoint/2010/main" val="388750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20DE-E3D7-7AA4-06FB-22BD0BA74032}"/>
              </a:ext>
            </a:extLst>
          </p:cNvPr>
          <p:cNvSpPr>
            <a:spLocks noGrp="1"/>
          </p:cNvSpPr>
          <p:nvPr>
            <p:ph type="title"/>
          </p:nvPr>
        </p:nvSpPr>
        <p:spPr>
          <a:xfrm>
            <a:off x="429768" y="429768"/>
            <a:ext cx="10890374" cy="1627632"/>
          </a:xfrm>
        </p:spPr>
        <p:txBody>
          <a:bodyPr anchor="t">
            <a:normAutofit/>
          </a:bodyPr>
          <a:lstStyle/>
          <a:p>
            <a:r>
              <a:rPr lang="en-GB"/>
              <a:t>Conclusion</a:t>
            </a:r>
          </a:p>
        </p:txBody>
      </p:sp>
      <p:graphicFrame>
        <p:nvGraphicFramePr>
          <p:cNvPr id="10" name="Content Placeholder 2">
            <a:extLst>
              <a:ext uri="{FF2B5EF4-FFF2-40B4-BE49-F238E27FC236}">
                <a16:creationId xmlns:a16="http://schemas.microsoft.com/office/drawing/2014/main" id="{522FD16A-007F-BC4D-A920-53521135A717}"/>
              </a:ext>
            </a:extLst>
          </p:cNvPr>
          <p:cNvGraphicFramePr>
            <a:graphicFrameLocks noGrp="1"/>
          </p:cNvGraphicFrame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264408"/>
          <a:ext cx="10890374"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3621017-931F-051F-671A-B24562D395C9}"/>
              </a:ext>
            </a:extLst>
          </p:cNvPr>
          <p:cNvSpPr>
            <a:spLocks noGrp="1"/>
          </p:cNvSpPr>
          <p:nvPr>
            <p:ph type="dt" sz="half" idx="10"/>
          </p:nvPr>
        </p:nvSpPr>
        <p:spPr>
          <a:xfrm>
            <a:off x="431172" y="6490524"/>
            <a:ext cx="2841959" cy="336141"/>
          </a:xfrm>
        </p:spPr>
        <p:txBody>
          <a:bodyPr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07A9DBD7-BBDD-2FCF-C30C-F3BAD95E96F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8C662806-3007-5094-5D21-201419944EA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43</a:t>
            </a:fld>
            <a:endParaRPr lang="en-US"/>
          </a:p>
        </p:txBody>
      </p:sp>
    </p:spTree>
    <p:extLst>
      <p:ext uri="{BB962C8B-B14F-4D97-AF65-F5344CB8AC3E}">
        <p14:creationId xmlns:p14="http://schemas.microsoft.com/office/powerpoint/2010/main" val="26523721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AF9-3AE2-5F6A-2EC6-74A5BE09985C}"/>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What a value proposition is not</a:t>
            </a:r>
          </a:p>
        </p:txBody>
      </p:sp>
      <p:pic>
        <p:nvPicPr>
          <p:cNvPr id="7" name="Content Placeholder 6" descr="Illustration showing difference between slogans, generic lists, and focused customer value">
            <a:extLst>
              <a:ext uri="{FF2B5EF4-FFF2-40B4-BE49-F238E27FC236}">
                <a16:creationId xmlns:a16="http://schemas.microsoft.com/office/drawing/2014/main" id="{5245B600-2108-4AC2-A127-4F719BF7FE9D}"/>
              </a:ext>
            </a:extLst>
          </p:cNvPr>
          <p:cNvPicPr>
            <a:picLocks noGrp="1" noChangeAspect="1"/>
          </p:cNvPicPr>
          <p:nvPr>
            <p:ph type="pic" sz="quarter" idx="15"/>
          </p:nvPr>
        </p:nvPicPr>
        <p:blipFill>
          <a:blip r:embed="rId3"/>
          <a:srcRect l="8640" r="2333"/>
          <a:stretch>
            <a:fillRect/>
          </a:stretch>
        </p:blipFill>
        <p:spPr>
          <a:xfrm>
            <a:off x="20" y="1828800"/>
            <a:ext cx="6707679" cy="5029200"/>
          </a:xfrm>
        </p:spPr>
      </p:pic>
      <p:sp>
        <p:nvSpPr>
          <p:cNvPr id="8" name="TextBox 7">
            <a:extLst>
              <a:ext uri="{FF2B5EF4-FFF2-40B4-BE49-F238E27FC236}">
                <a16:creationId xmlns:a16="http://schemas.microsoft.com/office/drawing/2014/main" id="{9015D6F0-489F-4CFF-9073-9407961F83C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300" b="1"/>
              <a:t>Not Just a Slogan</a:t>
            </a:r>
          </a:p>
          <a:p>
            <a:pPr marL="0" lvl="1" indent="0">
              <a:spcBef>
                <a:spcPts val="1000"/>
              </a:spcBef>
              <a:spcAft>
                <a:spcPts val="600"/>
              </a:spcAft>
              <a:buFont typeface="Arial" panose="020B0604020202020204" pitchFamily="34" charset="0"/>
              <a:buNone/>
            </a:pPr>
            <a:r>
              <a:rPr lang="en-GB" sz="1300"/>
              <a:t>A value proposition is more than a catchy slogan; it must clearly communicate customer benefits.</a:t>
            </a:r>
          </a:p>
          <a:p>
            <a:pPr marL="0" indent="0">
              <a:spcBef>
                <a:spcPts val="2500"/>
              </a:spcBef>
              <a:spcAft>
                <a:spcPts val="600"/>
              </a:spcAft>
              <a:buFont typeface="Arial" panose="020B0604020202020204" pitchFamily="34" charset="0"/>
              <a:buNone/>
            </a:pPr>
            <a:r>
              <a:rPr lang="en-GB" sz="1300" b="1"/>
              <a:t>Not a Feature List</a:t>
            </a:r>
          </a:p>
          <a:p>
            <a:pPr marL="0" lvl="1" indent="0">
              <a:spcBef>
                <a:spcPts val="1000"/>
              </a:spcBef>
              <a:spcAft>
                <a:spcPts val="600"/>
              </a:spcAft>
              <a:buFont typeface="Arial" panose="020B0604020202020204" pitchFamily="34" charset="0"/>
              <a:buNone/>
            </a:pPr>
            <a:r>
              <a:rPr lang="en-GB" sz="1300"/>
              <a:t>Listing features alone does not create value; focus on how features solve customer problems.</a:t>
            </a:r>
          </a:p>
          <a:p>
            <a:pPr marL="0" indent="0">
              <a:spcBef>
                <a:spcPts val="2500"/>
              </a:spcBef>
              <a:spcAft>
                <a:spcPts val="600"/>
              </a:spcAft>
              <a:buFont typeface="Arial" panose="020B0604020202020204" pitchFamily="34" charset="0"/>
              <a:buNone/>
            </a:pPr>
            <a:r>
              <a:rPr lang="en-GB" sz="1300" b="1"/>
              <a:t>Must Address Customer Needs</a:t>
            </a:r>
          </a:p>
          <a:p>
            <a:pPr marL="0" lvl="1" indent="0">
              <a:spcBef>
                <a:spcPts val="1000"/>
              </a:spcBef>
              <a:spcAft>
                <a:spcPts val="600"/>
              </a:spcAft>
              <a:buFont typeface="Arial" panose="020B0604020202020204" pitchFamily="34" charset="0"/>
              <a:buNone/>
            </a:pPr>
            <a:r>
              <a:rPr lang="en-GB" sz="1300"/>
              <a:t>A value proposition must directly address and meet the unique needs of customers effectively.</a:t>
            </a:r>
          </a:p>
          <a:p>
            <a:pPr marL="0" indent="0">
              <a:spcBef>
                <a:spcPts val="2500"/>
              </a:spcBef>
              <a:spcAft>
                <a:spcPts val="600"/>
              </a:spcAft>
              <a:buFont typeface="Arial" panose="020B0604020202020204" pitchFamily="34" charset="0"/>
              <a:buNone/>
            </a:pPr>
            <a:r>
              <a:rPr lang="en-GB" sz="1300" b="1"/>
              <a:t>Differentiates from Competitors</a:t>
            </a:r>
          </a:p>
          <a:p>
            <a:pPr marL="0" lvl="1" indent="0">
              <a:spcBef>
                <a:spcPts val="1000"/>
              </a:spcBef>
              <a:spcAft>
                <a:spcPts val="600"/>
              </a:spcAft>
              <a:buFont typeface="Arial" panose="020B0604020202020204" pitchFamily="34" charset="0"/>
              <a:buNone/>
            </a:pPr>
            <a:r>
              <a:rPr lang="en-GB" sz="1300"/>
              <a:t>It clearly distinguishes your offering from competitors to attract and retain customers.</a:t>
            </a:r>
          </a:p>
        </p:txBody>
      </p:sp>
      <p:sp>
        <p:nvSpPr>
          <p:cNvPr id="4" name="Date Placeholder 3">
            <a:extLst>
              <a:ext uri="{FF2B5EF4-FFF2-40B4-BE49-F238E27FC236}">
                <a16:creationId xmlns:a16="http://schemas.microsoft.com/office/drawing/2014/main" id="{EA4381DF-5E85-3130-0C77-417A31D275E0}"/>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C82F32F5-9FB7-7A7D-F205-02C49777DC16}"/>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1EB707D0-46FD-D649-1EBE-C771CF485274}"/>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1181561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42AE-1B4B-C1B5-0175-B56E9C5A5F3D}"/>
              </a:ext>
            </a:extLst>
          </p:cNvPr>
          <p:cNvSpPr>
            <a:spLocks noGrp="1"/>
          </p:cNvSpPr>
          <p:nvPr>
            <p:ph type="title"/>
          </p:nvPr>
        </p:nvSpPr>
        <p:spPr>
          <a:xfrm>
            <a:off x="429768" y="603504"/>
            <a:ext cx="11155680" cy="970463"/>
          </a:xfrm>
        </p:spPr>
        <p:txBody>
          <a:bodyPr vert="horz" lIns="91440" tIns="45720" rIns="91440" bIns="45720" rtlCol="0" anchor="ctr">
            <a:normAutofit/>
          </a:bodyPr>
          <a:lstStyle/>
          <a:p>
            <a:r>
              <a:rPr lang="en-US" b="0" kern="1200" cap="all" baseline="0">
                <a:latin typeface="+mj-lt"/>
                <a:ea typeface="+mj-ea"/>
                <a:cs typeface="+mj-cs"/>
              </a:rPr>
              <a:t>The role of a value proposition in startup success</a:t>
            </a:r>
          </a:p>
        </p:txBody>
      </p:sp>
      <p:pic>
        <p:nvPicPr>
          <p:cNvPr id="7" name="Content Placeholder 6" descr="Illustration of startup growth, product development, marketing, and customer engagement">
            <a:extLst>
              <a:ext uri="{FF2B5EF4-FFF2-40B4-BE49-F238E27FC236}">
                <a16:creationId xmlns:a16="http://schemas.microsoft.com/office/drawing/2014/main" id="{37116D56-1D83-498A-9BE0-D5B4C4F1BD15}"/>
              </a:ext>
            </a:extLst>
          </p:cNvPr>
          <p:cNvPicPr>
            <a:picLocks noGrp="1" noChangeAspect="1"/>
          </p:cNvPicPr>
          <p:nvPr>
            <p:ph type="pic" sz="quarter" idx="15"/>
          </p:nvPr>
        </p:nvPicPr>
        <p:blipFill>
          <a:blip r:embed="rId3"/>
          <a:srcRect r="10973"/>
          <a:stretch>
            <a:fillRect/>
          </a:stretch>
        </p:blipFill>
        <p:spPr>
          <a:xfrm>
            <a:off x="20" y="1828800"/>
            <a:ext cx="6707679" cy="5029200"/>
          </a:xfrm>
        </p:spPr>
      </p:pic>
      <p:sp>
        <p:nvSpPr>
          <p:cNvPr id="8" name="TextBox 7">
            <a:extLst>
              <a:ext uri="{FF2B5EF4-FFF2-40B4-BE49-F238E27FC236}">
                <a16:creationId xmlns:a16="http://schemas.microsoft.com/office/drawing/2014/main" id="{FC90BCC1-06D7-437F-9BC3-ED79CE9521A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89302" y="1828800"/>
            <a:ext cx="4196146" cy="450373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Guiding Product Development</a:t>
            </a:r>
          </a:p>
          <a:p>
            <a:pPr marL="0" lvl="1" indent="0">
              <a:spcBef>
                <a:spcPts val="1000"/>
              </a:spcBef>
              <a:spcAft>
                <a:spcPts val="600"/>
              </a:spcAft>
              <a:buFont typeface="Arial" panose="020B0604020202020204" pitchFamily="34" charset="0"/>
              <a:buNone/>
            </a:pPr>
            <a:r>
              <a:rPr lang="en-GB" sz="1400"/>
              <a:t>A clear value proposition directs product features to meet customer needs effectively and efficiently.</a:t>
            </a:r>
          </a:p>
          <a:p>
            <a:pPr marL="0" indent="0">
              <a:spcBef>
                <a:spcPts val="2500"/>
              </a:spcBef>
              <a:spcAft>
                <a:spcPts val="600"/>
              </a:spcAft>
              <a:buFont typeface="Arial" panose="020B0604020202020204" pitchFamily="34" charset="0"/>
              <a:buNone/>
            </a:pPr>
            <a:r>
              <a:rPr lang="en-GB" sz="1400" b="1"/>
              <a:t>Supporting Marketing Strategies</a:t>
            </a:r>
          </a:p>
          <a:p>
            <a:pPr marL="0" lvl="1" indent="0">
              <a:spcBef>
                <a:spcPts val="1000"/>
              </a:spcBef>
              <a:spcAft>
                <a:spcPts val="600"/>
              </a:spcAft>
              <a:buFont typeface="Arial" panose="020B0604020202020204" pitchFamily="34" charset="0"/>
              <a:buNone/>
            </a:pPr>
            <a:r>
              <a:rPr lang="en-GB" sz="1400"/>
              <a:t>Value propositions help craft marketing messages that resonate and attract the target audience.</a:t>
            </a:r>
          </a:p>
          <a:p>
            <a:pPr marL="0" indent="0">
              <a:spcBef>
                <a:spcPts val="2500"/>
              </a:spcBef>
              <a:spcAft>
                <a:spcPts val="600"/>
              </a:spcAft>
              <a:buFont typeface="Arial" panose="020B0604020202020204" pitchFamily="34" charset="0"/>
              <a:buNone/>
            </a:pPr>
            <a:r>
              <a:rPr lang="en-GB" sz="1400" b="1"/>
              <a:t>Enhancing Customer Retention</a:t>
            </a:r>
          </a:p>
          <a:p>
            <a:pPr marL="0" lvl="1" indent="0">
              <a:spcBef>
                <a:spcPts val="1000"/>
              </a:spcBef>
              <a:spcAft>
                <a:spcPts val="600"/>
              </a:spcAft>
              <a:buFont typeface="Arial" panose="020B0604020202020204" pitchFamily="34" charset="0"/>
              <a:buNone/>
            </a:pPr>
            <a:r>
              <a:rPr lang="en-GB" sz="1400"/>
              <a:t>Communicating unique value clearly helps startups retain customers by meeting their expectations.</a:t>
            </a:r>
          </a:p>
        </p:txBody>
      </p:sp>
      <p:sp>
        <p:nvSpPr>
          <p:cNvPr id="4" name="Date Placeholder 3">
            <a:extLst>
              <a:ext uri="{FF2B5EF4-FFF2-40B4-BE49-F238E27FC236}">
                <a16:creationId xmlns:a16="http://schemas.microsoft.com/office/drawing/2014/main" id="{6C520889-DC70-913F-A371-E6BD1C225DB6}"/>
              </a:ext>
            </a:extLst>
          </p:cNvPr>
          <p:cNvSpPr>
            <a:spLocks noGrp="1"/>
          </p:cNvSpPr>
          <p:nvPr>
            <p:ph type="dt" sz="half" idx="10"/>
          </p:nvPr>
        </p:nvSpPr>
        <p:spPr>
          <a:xfrm>
            <a:off x="7389302" y="6492240"/>
            <a:ext cx="1280160" cy="338328"/>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FD67A25E-528F-5AD1-3D6B-ED8D8F09455D}"/>
              </a:ext>
            </a:extLst>
          </p:cNvPr>
          <p:cNvSpPr>
            <a:spLocks noGrp="1"/>
          </p:cNvSpPr>
          <p:nvPr>
            <p:ph type="ftr" sz="quarter" idx="11"/>
          </p:nvPr>
        </p:nvSpPr>
        <p:spPr>
          <a:xfrm>
            <a:off x="8669462" y="6492240"/>
            <a:ext cx="2888554" cy="338328"/>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621C959B-5FD6-8DE7-BCFC-C3217486864A}"/>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226222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408D-35A9-A864-006C-E29A2A927F13}"/>
              </a:ext>
            </a:extLst>
          </p:cNvPr>
          <p:cNvSpPr>
            <a:spLocks noGrp="1"/>
          </p:cNvSpPr>
          <p:nvPr>
            <p:ph type="title"/>
          </p:nvPr>
        </p:nvSpPr>
        <p:spPr>
          <a:xfrm>
            <a:off x="431172" y="553616"/>
            <a:ext cx="7914087" cy="4008859"/>
          </a:xfrm>
        </p:spPr>
        <p:txBody>
          <a:bodyPr anchor="t">
            <a:normAutofit/>
          </a:bodyPr>
          <a:lstStyle/>
          <a:p>
            <a:r>
              <a:rPr lang="en-GB"/>
              <a:t>Applying Jobs-to-Be-Done Thinking</a:t>
            </a:r>
          </a:p>
        </p:txBody>
      </p:sp>
      <p:sp>
        <p:nvSpPr>
          <p:cNvPr id="11" name="Text Placeholder 2">
            <a:extLst>
              <a:ext uri="{FF2B5EF4-FFF2-40B4-BE49-F238E27FC236}">
                <a16:creationId xmlns:a16="http://schemas.microsoft.com/office/drawing/2014/main" id="{C6456743-E935-E379-CC1E-E6175C34948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3877FC96-21D7-E8FE-FC0F-99FE1A40A9B6}"/>
              </a:ext>
            </a:extLst>
          </p:cNvPr>
          <p:cNvSpPr>
            <a:spLocks noGrp="1"/>
          </p:cNvSpPr>
          <p:nvPr>
            <p:ph type="dt" sz="half" idx="10"/>
          </p:nvPr>
        </p:nvSpPr>
        <p:spPr>
          <a:xfrm>
            <a:off x="431172" y="6490524"/>
            <a:ext cx="2841959" cy="336141"/>
          </a:xfrm>
        </p:spPr>
        <p:txBody>
          <a:bodyPr anchor="ctr">
            <a:normAutofit/>
          </a:bodyPr>
          <a:lstStyle/>
          <a:p>
            <a:pPr>
              <a:spcAft>
                <a:spcPts val="600"/>
              </a:spcAft>
            </a:pPr>
            <a:fld id="{B04EF954-66B1-4168-AF40-97F3DAF43FC4}"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EEE2BE9A-6E00-93BB-AFEE-6EB6C36D8D97}"/>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dirty="0"/>
              <a:t>Dr. Zornitsa Yordanova</a:t>
            </a:r>
            <a:endParaRPr lang="en-US"/>
          </a:p>
        </p:txBody>
      </p:sp>
      <p:sp>
        <p:nvSpPr>
          <p:cNvPr id="6" name="Slide Number Placeholder 5">
            <a:extLst>
              <a:ext uri="{FF2B5EF4-FFF2-40B4-BE49-F238E27FC236}">
                <a16:creationId xmlns:a16="http://schemas.microsoft.com/office/drawing/2014/main" id="{67CE9B86-3609-3F83-10BD-9C4365F4EA29}"/>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2287645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6A5E-28BC-6F7C-767F-78871E181809}"/>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700" b="0" kern="1200" cap="all" baseline="0">
                <a:latin typeface="+mj-lt"/>
                <a:ea typeface="+mj-ea"/>
                <a:cs typeface="+mj-cs"/>
              </a:rPr>
              <a:t>Understanding customer jobs, pains, and gains</a:t>
            </a:r>
          </a:p>
        </p:txBody>
      </p:sp>
      <p:sp>
        <p:nvSpPr>
          <p:cNvPr id="8" name="TextBox 7">
            <a:extLst>
              <a:ext uri="{FF2B5EF4-FFF2-40B4-BE49-F238E27FC236}">
                <a16:creationId xmlns:a16="http://schemas.microsoft.com/office/drawing/2014/main" id="{2C56AC6F-70E1-4848-9BFA-B7D5B7D87DE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Customer Jobs Definition</a:t>
            </a:r>
          </a:p>
          <a:p>
            <a:pPr marL="0" lvl="1" indent="0">
              <a:lnSpc>
                <a:spcPct val="90000"/>
              </a:lnSpc>
              <a:spcBef>
                <a:spcPts val="1000"/>
              </a:spcBef>
              <a:spcAft>
                <a:spcPts val="600"/>
              </a:spcAft>
              <a:buFont typeface="Arial" panose="020B0604020202020204" pitchFamily="34" charset="0"/>
              <a:buNone/>
            </a:pPr>
            <a:r>
              <a:rPr lang="en-GB" sz="1400"/>
              <a:t>Customer jobs are the specific tasks or problems customers aim to address with products or services.</a:t>
            </a:r>
          </a:p>
          <a:p>
            <a:pPr marL="0" indent="0">
              <a:lnSpc>
                <a:spcPct val="90000"/>
              </a:lnSpc>
              <a:spcBef>
                <a:spcPts val="2500"/>
              </a:spcBef>
              <a:spcAft>
                <a:spcPts val="600"/>
              </a:spcAft>
              <a:buFont typeface="Arial" panose="020B0604020202020204" pitchFamily="34" charset="0"/>
              <a:buNone/>
            </a:pPr>
            <a:r>
              <a:rPr lang="en-GB" sz="1400" b="1"/>
              <a:t>Customer Pains Explained</a:t>
            </a:r>
          </a:p>
          <a:p>
            <a:pPr marL="0" lvl="1" indent="0">
              <a:lnSpc>
                <a:spcPct val="90000"/>
              </a:lnSpc>
              <a:spcBef>
                <a:spcPts val="1000"/>
              </a:spcBef>
              <a:spcAft>
                <a:spcPts val="600"/>
              </a:spcAft>
              <a:buFont typeface="Arial" panose="020B0604020202020204" pitchFamily="34" charset="0"/>
              <a:buNone/>
            </a:pPr>
            <a:r>
              <a:rPr lang="en-GB" sz="1400"/>
              <a:t>Pains represent the obstacles and frustrations customers experience while trying to complete their jobs.</a:t>
            </a:r>
          </a:p>
          <a:p>
            <a:pPr marL="0" indent="0">
              <a:lnSpc>
                <a:spcPct val="90000"/>
              </a:lnSpc>
              <a:spcBef>
                <a:spcPts val="2500"/>
              </a:spcBef>
              <a:spcAft>
                <a:spcPts val="600"/>
              </a:spcAft>
              <a:buFont typeface="Arial" panose="020B0604020202020204" pitchFamily="34" charset="0"/>
              <a:buNone/>
            </a:pPr>
            <a:r>
              <a:rPr lang="en-GB" sz="1400" b="1"/>
              <a:t>Customer Gains Overview</a:t>
            </a:r>
          </a:p>
          <a:p>
            <a:pPr marL="0" lvl="1" indent="0">
              <a:lnSpc>
                <a:spcPct val="90000"/>
              </a:lnSpc>
              <a:spcBef>
                <a:spcPts val="1000"/>
              </a:spcBef>
              <a:spcAft>
                <a:spcPts val="600"/>
              </a:spcAft>
              <a:buFont typeface="Arial" panose="020B0604020202020204" pitchFamily="34" charset="0"/>
              <a:buNone/>
            </a:pPr>
            <a:r>
              <a:rPr lang="en-GB" sz="1400"/>
              <a:t>Gains are the positive outcomes or benefits customers wish to achieve through products or services.</a:t>
            </a:r>
          </a:p>
        </p:txBody>
      </p:sp>
      <p:pic>
        <p:nvPicPr>
          <p:cNvPr id="7" name="Content Placeholder 6" descr="Illustration showing customer tasks, challenges, and benefits in a business context">
            <a:extLst>
              <a:ext uri="{FF2B5EF4-FFF2-40B4-BE49-F238E27FC236}">
                <a16:creationId xmlns:a16="http://schemas.microsoft.com/office/drawing/2014/main" id="{495B2392-7827-44B5-9B55-FBE05CD402C8}"/>
              </a:ext>
            </a:extLst>
          </p:cNvPr>
          <p:cNvPicPr>
            <a:picLocks noGrp="1" noChangeAspect="1"/>
          </p:cNvPicPr>
          <p:nvPr>
            <p:ph type="pic" sz="quarter" idx="15"/>
          </p:nvPr>
        </p:nvPicPr>
        <p:blipFill>
          <a:blip r:embed="rId3"/>
          <a:srcRect l="9591" r="10203" b="1"/>
          <a:stretch>
            <a:fillRect/>
          </a:stretch>
        </p:blipFill>
        <p:spPr>
          <a:xfrm>
            <a:off x="4502843" y="2"/>
            <a:ext cx="7689157" cy="6399151"/>
          </a:xfrm>
        </p:spPr>
      </p:pic>
      <p:sp>
        <p:nvSpPr>
          <p:cNvPr id="4" name="Date Placeholder 3">
            <a:extLst>
              <a:ext uri="{FF2B5EF4-FFF2-40B4-BE49-F238E27FC236}">
                <a16:creationId xmlns:a16="http://schemas.microsoft.com/office/drawing/2014/main" id="{29343BBB-FD72-BB0E-E446-D393668F0D0A}"/>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D74C5B47-BEE9-7494-D194-6205919F0E82}"/>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Dr. Zornitsa Yordanova</a:t>
            </a:r>
          </a:p>
        </p:txBody>
      </p:sp>
      <p:sp>
        <p:nvSpPr>
          <p:cNvPr id="6" name="Slide Number Placeholder 5">
            <a:extLst>
              <a:ext uri="{FF2B5EF4-FFF2-40B4-BE49-F238E27FC236}">
                <a16:creationId xmlns:a16="http://schemas.microsoft.com/office/drawing/2014/main" id="{0AD766A3-9B04-2BCF-125E-8A06347F96F8}"/>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507473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1E09-3D5C-E669-7BB4-6F2A069BB25B}"/>
              </a:ext>
            </a:extLst>
          </p:cNvPr>
          <p:cNvSpPr>
            <a:spLocks noGrp="1"/>
          </p:cNvSpPr>
          <p:nvPr>
            <p:ph type="title"/>
          </p:nvPr>
        </p:nvSpPr>
        <p:spPr>
          <a:xfrm>
            <a:off x="429768" y="603504"/>
            <a:ext cx="4480560" cy="1527048"/>
          </a:xfrm>
        </p:spPr>
        <p:txBody>
          <a:bodyPr vert="horz" lIns="91440" tIns="45720" rIns="91440" bIns="45720" rtlCol="0" anchor="b">
            <a:normAutofit/>
          </a:bodyPr>
          <a:lstStyle/>
          <a:p>
            <a:r>
              <a:rPr lang="en-US" sz="3000" b="0" kern="1200" cap="all" baseline="0">
                <a:latin typeface="+mj-lt"/>
                <a:ea typeface="+mj-ea"/>
                <a:cs typeface="+mj-cs"/>
              </a:rPr>
              <a:t>Identifying core problems your startup addresses</a:t>
            </a:r>
          </a:p>
        </p:txBody>
      </p:sp>
      <p:sp>
        <p:nvSpPr>
          <p:cNvPr id="8" name="TextBox 7">
            <a:extLst>
              <a:ext uri="{FF2B5EF4-FFF2-40B4-BE49-F238E27FC236}">
                <a16:creationId xmlns:a16="http://schemas.microsoft.com/office/drawing/2014/main" id="{B75E37AD-4799-4FA1-8592-0D46D3598C7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7" y="2276856"/>
            <a:ext cx="4480560"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GB" sz="1400" b="1"/>
              <a:t>Customer Problem Focus</a:t>
            </a:r>
          </a:p>
          <a:p>
            <a:pPr marL="0" lvl="1" indent="0">
              <a:spcBef>
                <a:spcPts val="1000"/>
              </a:spcBef>
              <a:spcAft>
                <a:spcPts val="600"/>
              </a:spcAft>
              <a:buFont typeface="Arial" panose="020B0604020202020204" pitchFamily="34" charset="0"/>
              <a:buNone/>
            </a:pPr>
            <a:r>
              <a:rPr lang="en-GB" sz="1400"/>
              <a:t>Identify the main problems your customers face that your startup aims to solve effectively.</a:t>
            </a:r>
          </a:p>
          <a:p>
            <a:pPr marL="0" indent="0">
              <a:spcBef>
                <a:spcPts val="2500"/>
              </a:spcBef>
              <a:spcAft>
                <a:spcPts val="600"/>
              </a:spcAft>
              <a:buFont typeface="Arial" panose="020B0604020202020204" pitchFamily="34" charset="0"/>
              <a:buNone/>
            </a:pPr>
            <a:r>
              <a:rPr lang="en-GB" sz="1400" b="1"/>
              <a:t>Creating Real Value</a:t>
            </a:r>
          </a:p>
          <a:p>
            <a:pPr marL="0" lvl="1" indent="0">
              <a:spcBef>
                <a:spcPts val="1000"/>
              </a:spcBef>
              <a:spcAft>
                <a:spcPts val="600"/>
              </a:spcAft>
              <a:buFont typeface="Arial" panose="020B0604020202020204" pitchFamily="34" charset="0"/>
              <a:buNone/>
            </a:pPr>
            <a:r>
              <a:rPr lang="en-GB" sz="1400"/>
              <a:t>Ensure your product or service delivers real value by addressing significant customer needs.</a:t>
            </a:r>
          </a:p>
          <a:p>
            <a:pPr marL="0" indent="0">
              <a:spcBef>
                <a:spcPts val="2500"/>
              </a:spcBef>
              <a:spcAft>
                <a:spcPts val="600"/>
              </a:spcAft>
              <a:buFont typeface="Arial" panose="020B0604020202020204" pitchFamily="34" charset="0"/>
              <a:buNone/>
            </a:pPr>
            <a:r>
              <a:rPr lang="en-GB" sz="1400" b="1"/>
              <a:t>Driving Demand</a:t>
            </a:r>
          </a:p>
          <a:p>
            <a:pPr marL="0" lvl="1" indent="0">
              <a:spcBef>
                <a:spcPts val="1000"/>
              </a:spcBef>
              <a:spcAft>
                <a:spcPts val="600"/>
              </a:spcAft>
              <a:buFont typeface="Arial" panose="020B0604020202020204" pitchFamily="34" charset="0"/>
              <a:buNone/>
            </a:pPr>
            <a:r>
              <a:rPr lang="en-GB" sz="1400"/>
              <a:t>Solving core problems generates genuine demand and a strong customer base for your startup.</a:t>
            </a:r>
          </a:p>
        </p:txBody>
      </p:sp>
      <p:pic>
        <p:nvPicPr>
          <p:cNvPr id="7" name="Content Placeholder 6" descr="Business team discussing customer problems and solutions in a startup environment">
            <a:extLst>
              <a:ext uri="{FF2B5EF4-FFF2-40B4-BE49-F238E27FC236}">
                <a16:creationId xmlns:a16="http://schemas.microsoft.com/office/drawing/2014/main" id="{E2056349-B0A9-4833-9344-5214FC76A72C}"/>
              </a:ext>
            </a:extLst>
          </p:cNvPr>
          <p:cNvPicPr>
            <a:picLocks noGrp="1" noChangeAspect="1"/>
          </p:cNvPicPr>
          <p:nvPr>
            <p:ph type="pic" sz="quarter" idx="15"/>
          </p:nvPr>
        </p:nvPicPr>
        <p:blipFill>
          <a:blip r:embed="rId3"/>
          <a:srcRect l="32673" r="1" b="1"/>
          <a:stretch>
            <a:fillRect/>
          </a:stretch>
        </p:blipFill>
        <p:spPr>
          <a:xfrm>
            <a:off x="5737594" y="10"/>
            <a:ext cx="6454406" cy="6399142"/>
          </a:xfrm>
        </p:spPr>
      </p:pic>
      <p:sp>
        <p:nvSpPr>
          <p:cNvPr id="4" name="Date Placeholder 3">
            <a:extLst>
              <a:ext uri="{FF2B5EF4-FFF2-40B4-BE49-F238E27FC236}">
                <a16:creationId xmlns:a16="http://schemas.microsoft.com/office/drawing/2014/main" id="{F7F70D84-7FFF-89CC-C544-8434707AC643}"/>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2/1/2026</a:t>
            </a:fld>
            <a:endParaRPr lang="en-US"/>
          </a:p>
        </p:txBody>
      </p:sp>
      <p:sp>
        <p:nvSpPr>
          <p:cNvPr id="5" name="Footer Placeholder 4">
            <a:extLst>
              <a:ext uri="{FF2B5EF4-FFF2-40B4-BE49-F238E27FC236}">
                <a16:creationId xmlns:a16="http://schemas.microsoft.com/office/drawing/2014/main" id="{54C33BD8-278C-DD0C-0ABB-FC51ACD4588F}"/>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effectLst/>
                <a:latin typeface="+mn-lt"/>
                <a:ea typeface="+mn-ea"/>
                <a:cs typeface="+mn-cs"/>
              </a:rPr>
              <a:t>Dr. Zornitsa Yordanova</a:t>
            </a:r>
          </a:p>
        </p:txBody>
      </p:sp>
      <p:sp>
        <p:nvSpPr>
          <p:cNvPr id="6" name="Slide Number Placeholder 5">
            <a:extLst>
              <a:ext uri="{FF2B5EF4-FFF2-40B4-BE49-F238E27FC236}">
                <a16:creationId xmlns:a16="http://schemas.microsoft.com/office/drawing/2014/main" id="{BF2BB0DC-039E-4D3A-1253-DC31D0FB031E}"/>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1754302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OasisVTI</vt:lpstr>
      <vt:lpstr>Designing the Value Proposition and Business Model: A Practical Guide for Startup Students</vt:lpstr>
      <vt:lpstr>Presentation Roadmap</vt:lpstr>
      <vt:lpstr>Understanding the Value Proposition</vt:lpstr>
      <vt:lpstr>Defining what a value proposition is</vt:lpstr>
      <vt:lpstr>What a value proposition is not</vt:lpstr>
      <vt:lpstr>The role of a value proposition in startup success</vt:lpstr>
      <vt:lpstr>Applying Jobs-to-Be-Done Thinking</vt:lpstr>
      <vt:lpstr>Understanding customer jobs, pains, and gains</vt:lpstr>
      <vt:lpstr>Identifying core problems your startup addresses</vt:lpstr>
      <vt:lpstr>Mapping customer jobs to potential solutions</vt:lpstr>
      <vt:lpstr>Exploring Pains, Gains, and Solutions</vt:lpstr>
      <vt:lpstr>Uncovering customer pains</vt:lpstr>
      <vt:lpstr>Recognising desired gains</vt:lpstr>
      <vt:lpstr>Designing solutions that matter</vt:lpstr>
      <vt:lpstr>Value Proposition Canvas: A Step-by-Step Guide</vt:lpstr>
      <vt:lpstr>Overview of the Value Proposition Canvas</vt:lpstr>
      <vt:lpstr>Filling out the customer profile</vt:lpstr>
      <vt:lpstr>Aligning your offering with customer needs</vt:lpstr>
      <vt:lpstr>Translating Insights into Clear Value</vt:lpstr>
      <vt:lpstr>Synthesising research findings</vt:lpstr>
      <vt:lpstr>Formulating a compelling value proposition statement</vt:lpstr>
      <vt:lpstr>Communicating value to stakeholders</vt:lpstr>
      <vt:lpstr>Analysing the Competitive Landscape</vt:lpstr>
      <vt:lpstr>Identifying direct competitors</vt:lpstr>
      <vt:lpstr>Recognising indirect competitors</vt:lpstr>
      <vt:lpstr>Mapping the competitive ecosystem</vt:lpstr>
      <vt:lpstr>Substitutes, Status Quo, and Customer Choice</vt:lpstr>
      <vt:lpstr>Understanding substitutes in the market</vt:lpstr>
      <vt:lpstr>Assessing the status quo as competition</vt:lpstr>
      <vt:lpstr>How inertia affects customer decisions</vt:lpstr>
      <vt:lpstr>Differentiation and Strategic Positioning</vt:lpstr>
      <vt:lpstr>Creating unique value</vt:lpstr>
      <vt:lpstr>Positioning against competition</vt:lpstr>
      <vt:lpstr>Crafting a memorable message</vt:lpstr>
      <vt:lpstr>Why Customers Would Choose Your Solution</vt:lpstr>
      <vt:lpstr>Highlighting key benefits</vt:lpstr>
      <vt:lpstr>Overcoming barriers to adoption</vt:lpstr>
      <vt:lpstr>Building trust and credibility</vt:lpstr>
      <vt:lpstr>Lean Canvas and Business Model Canvas Overview</vt:lpstr>
      <vt:lpstr>Comparing the two canvases</vt:lpstr>
      <vt:lpstr>When to use each tool</vt:lpstr>
      <vt:lpstr>Key components of a business model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12</cp:revision>
  <dcterms:created xsi:type="dcterms:W3CDTF">2026-02-01T11:28:09Z</dcterms:created>
  <dcterms:modified xsi:type="dcterms:W3CDTF">2026-02-01T11:44:15Z</dcterms:modified>
</cp:coreProperties>
</file>