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 id="2588" r:id="rId29"/>
    <p:sldId id="2589" r:id="rId30"/>
    <p:sldId id="2590" r:id="rId31"/>
    <p:sldId id="2591" r:id="rId3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m Prototype to Traction: Navigating Early Startup Growth for Student Founders" id="{BB840EBA-ED81-491B-B759-15E1170CCB2C}">
          <p14:sldIdLst>
            <p14:sldId id="2561"/>
            <p14:sldId id="2562"/>
          </p14:sldIdLst>
        </p14:section>
        <p14:section name="Understanding Traction in Early-Stage Startups" id="{7EDBEBBB-4C79-4935-9472-E8D3124D5706}">
          <p14:sldIdLst>
            <p14:sldId id="2563"/>
            <p14:sldId id="2564"/>
            <p14:sldId id="2565"/>
            <p14:sldId id="2566"/>
          </p14:sldIdLst>
        </p14:section>
        <p14:section name="Types of Early Traction and Selecting the Right Metrics" id="{9AAA8D55-3A40-4D88-827F-99A338F9091F}">
          <p14:sldIdLst>
            <p14:sldId id="2567"/>
            <p14:sldId id="2568"/>
            <p14:sldId id="2569"/>
            <p14:sldId id="2570"/>
          </p14:sldIdLst>
        </p14:section>
        <p14:section name="User Acquisition Strategies for Early Startups" id="{A3B45796-3D5D-4FF5-933A-A705225CBB36}">
          <p14:sldIdLst>
            <p14:sldId id="2571"/>
            <p14:sldId id="2572"/>
            <p14:sldId id="2573"/>
            <p14:sldId id="2574"/>
          </p14:sldIdLst>
        </p14:section>
        <p14:section name="B2B Versus B2C Traction Approaches" id="{0F0357DF-8AD6-4B61-A961-2985F517C25C}">
          <p14:sldIdLst>
            <p14:sldId id="2575"/>
            <p14:sldId id="2576"/>
            <p14:sldId id="2577"/>
            <p14:sldId id="2578"/>
          </p14:sldIdLst>
        </p14:section>
        <p14:section name="Measuring Engagement, Retention, and Feedback Loops" id="{A558E1D4-DB8B-461F-9ED8-5E5DD79C5599}">
          <p14:sldIdLst>
            <p14:sldId id="2579"/>
            <p14:sldId id="2580"/>
            <p14:sldId id="2581"/>
            <p14:sldId id="2582"/>
          </p14:sldIdLst>
        </p14:section>
        <p14:section name="Navigating Traction Pitfalls and Investor Expectations" id="{1B6A5425-4D8D-48B6-8615-3D3C65981319}">
          <p14:sldIdLst>
            <p14:sldId id="2583"/>
            <p14:sldId id="2584"/>
            <p14:sldId id="2585"/>
            <p14:sldId id="2586"/>
          </p14:sldIdLst>
        </p14:section>
        <p14:section name="Learning from Real-World Cases and Student Exercises" id="{60DF8030-ADCA-44F0-84D8-1117F462D110}">
          <p14:sldIdLst>
            <p14:sldId id="2587"/>
            <p14:sldId id="2588"/>
            <p14:sldId id="2589"/>
            <p14:sldId id="2590"/>
          </p14:sldIdLst>
        </p14:section>
        <p14:section name="Conclusion: Mastering Early Traction for Startup Success" id="{77DD3429-5A60-4F74-9448-3A3CEA531A89}">
          <p14:sldIdLst>
            <p14:sldId id="25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C2D2A-CD1B-FCC1-D1B3-101C4A3EB641}" v="72" dt="2026-02-01T13:12:03.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DDFBE-C21B-4DB2-B31C-E2A3D51E6BE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D6FC63D-0EB1-4E54-A7FD-4B50C9111175}">
      <dgm:prSet/>
      <dgm:spPr/>
      <dgm:t>
        <a:bodyPr/>
        <a:lstStyle/>
        <a:p>
          <a:pPr>
            <a:lnSpc>
              <a:spcPct val="100000"/>
            </a:lnSpc>
            <a:defRPr b="1"/>
          </a:pPr>
          <a:r>
            <a:rPr lang="en-US"/>
            <a:t>Understanding Traction</a:t>
          </a:r>
        </a:p>
      </dgm:t>
    </dgm:pt>
    <dgm:pt modelId="{89E3EE50-32B3-40EF-9475-EA82DF7440EA}" type="parTrans" cxnId="{148E2542-C7E6-400A-B14C-9135D6B1A138}">
      <dgm:prSet/>
      <dgm:spPr/>
      <dgm:t>
        <a:bodyPr/>
        <a:lstStyle/>
        <a:p>
          <a:endParaRPr lang="en-US"/>
        </a:p>
      </dgm:t>
    </dgm:pt>
    <dgm:pt modelId="{74F53F49-C98C-46D7-9E9F-4B7881D1B49D}" type="sibTrans" cxnId="{148E2542-C7E6-400A-B14C-9135D6B1A138}">
      <dgm:prSet/>
      <dgm:spPr/>
      <dgm:t>
        <a:bodyPr/>
        <a:lstStyle/>
        <a:p>
          <a:pPr>
            <a:lnSpc>
              <a:spcPct val="100000"/>
            </a:lnSpc>
            <a:defRPr b="1"/>
          </a:pPr>
          <a:endParaRPr lang="en-US"/>
        </a:p>
      </dgm:t>
    </dgm:pt>
    <dgm:pt modelId="{BD7CEC9B-134B-4881-BC58-4680F57CC511}">
      <dgm:prSet/>
      <dgm:spPr/>
      <dgm:t>
        <a:bodyPr/>
        <a:lstStyle/>
        <a:p>
          <a:pPr>
            <a:lnSpc>
              <a:spcPct val="100000"/>
            </a:lnSpc>
          </a:pPr>
          <a:r>
            <a:rPr lang="en-US"/>
            <a:t>Grasping the concept of traction is essential for early startup success and informed decision-making.</a:t>
          </a:r>
        </a:p>
      </dgm:t>
    </dgm:pt>
    <dgm:pt modelId="{C9928764-CBDD-408A-BC8D-955DAC1762CA}" type="parTrans" cxnId="{D9C030CE-40F0-4B8F-BAB8-AF933A8E0F30}">
      <dgm:prSet/>
      <dgm:spPr/>
      <dgm:t>
        <a:bodyPr/>
        <a:lstStyle/>
        <a:p>
          <a:endParaRPr lang="en-US"/>
        </a:p>
      </dgm:t>
    </dgm:pt>
    <dgm:pt modelId="{6330F63E-0E94-4495-A858-45E495FE5AE6}" type="sibTrans" cxnId="{D9C030CE-40F0-4B8F-BAB8-AF933A8E0F30}">
      <dgm:prSet/>
      <dgm:spPr/>
      <dgm:t>
        <a:bodyPr/>
        <a:lstStyle/>
        <a:p>
          <a:endParaRPr lang="en-US"/>
        </a:p>
      </dgm:t>
    </dgm:pt>
    <dgm:pt modelId="{586242BD-390C-414A-BA5F-3AC3DBB0E043}">
      <dgm:prSet/>
      <dgm:spPr/>
      <dgm:t>
        <a:bodyPr/>
        <a:lstStyle/>
        <a:p>
          <a:pPr>
            <a:lnSpc>
              <a:spcPct val="100000"/>
            </a:lnSpc>
            <a:defRPr b="1"/>
          </a:pPr>
          <a:r>
            <a:rPr lang="en-US"/>
            <a:t>Measuring Key Metrics</a:t>
          </a:r>
        </a:p>
      </dgm:t>
    </dgm:pt>
    <dgm:pt modelId="{C0505FDF-20B5-42BF-86F8-C41EB25420DD}" type="parTrans" cxnId="{992BC4AD-4AEE-4013-A7AA-C59342790BCB}">
      <dgm:prSet/>
      <dgm:spPr/>
      <dgm:t>
        <a:bodyPr/>
        <a:lstStyle/>
        <a:p>
          <a:endParaRPr lang="en-US"/>
        </a:p>
      </dgm:t>
    </dgm:pt>
    <dgm:pt modelId="{B6BA827B-5171-4ECA-BB02-11966E0FEA50}" type="sibTrans" cxnId="{992BC4AD-4AEE-4013-A7AA-C59342790BCB}">
      <dgm:prSet/>
      <dgm:spPr/>
      <dgm:t>
        <a:bodyPr/>
        <a:lstStyle/>
        <a:p>
          <a:pPr>
            <a:lnSpc>
              <a:spcPct val="100000"/>
            </a:lnSpc>
            <a:defRPr b="1"/>
          </a:pPr>
          <a:endParaRPr lang="en-US"/>
        </a:p>
      </dgm:t>
    </dgm:pt>
    <dgm:pt modelId="{50F16857-87FB-4483-AB92-45CF761A5D4C}">
      <dgm:prSet/>
      <dgm:spPr/>
      <dgm:t>
        <a:bodyPr/>
        <a:lstStyle/>
        <a:p>
          <a:pPr>
            <a:lnSpc>
              <a:spcPct val="100000"/>
            </a:lnSpc>
          </a:pPr>
          <a:r>
            <a:rPr lang="en-US"/>
            <a:t>Tracking the right metrics helps evaluate progress and guides strategic adjustments effectively.</a:t>
          </a:r>
        </a:p>
      </dgm:t>
    </dgm:pt>
    <dgm:pt modelId="{DF87159A-2C2F-4EF1-B158-4548E518A604}" type="parTrans" cxnId="{C64AAA25-5827-4406-B3C4-274763EE6C21}">
      <dgm:prSet/>
      <dgm:spPr/>
      <dgm:t>
        <a:bodyPr/>
        <a:lstStyle/>
        <a:p>
          <a:endParaRPr lang="en-US"/>
        </a:p>
      </dgm:t>
    </dgm:pt>
    <dgm:pt modelId="{51357D3A-8EE6-4C15-8125-BD8DA70AACA0}" type="sibTrans" cxnId="{C64AAA25-5827-4406-B3C4-274763EE6C21}">
      <dgm:prSet/>
      <dgm:spPr/>
      <dgm:t>
        <a:bodyPr/>
        <a:lstStyle/>
        <a:p>
          <a:endParaRPr lang="en-US"/>
        </a:p>
      </dgm:t>
    </dgm:pt>
    <dgm:pt modelId="{EA089EF8-8534-4693-9B0F-A9C94502BFDE}">
      <dgm:prSet/>
      <dgm:spPr/>
      <dgm:t>
        <a:bodyPr/>
        <a:lstStyle/>
        <a:p>
          <a:pPr>
            <a:lnSpc>
              <a:spcPct val="100000"/>
            </a:lnSpc>
            <a:defRPr b="1"/>
          </a:pPr>
          <a:r>
            <a:rPr lang="en-US"/>
            <a:t>Choosing Effective Strategies</a:t>
          </a:r>
        </a:p>
      </dgm:t>
    </dgm:pt>
    <dgm:pt modelId="{9AFB6680-026F-47AE-880A-CCB299CD5279}" type="parTrans" cxnId="{805F1669-7AC9-457B-80F9-0552BDEE806A}">
      <dgm:prSet/>
      <dgm:spPr/>
      <dgm:t>
        <a:bodyPr/>
        <a:lstStyle/>
        <a:p>
          <a:endParaRPr lang="en-US"/>
        </a:p>
      </dgm:t>
    </dgm:pt>
    <dgm:pt modelId="{06DDBB37-3C51-4E5D-93DE-7BFA414BA303}" type="sibTrans" cxnId="{805F1669-7AC9-457B-80F9-0552BDEE806A}">
      <dgm:prSet/>
      <dgm:spPr/>
      <dgm:t>
        <a:bodyPr/>
        <a:lstStyle/>
        <a:p>
          <a:pPr>
            <a:lnSpc>
              <a:spcPct val="100000"/>
            </a:lnSpc>
            <a:defRPr b="1"/>
          </a:pPr>
          <a:endParaRPr lang="en-US"/>
        </a:p>
      </dgm:t>
    </dgm:pt>
    <dgm:pt modelId="{BB34928D-E6D3-4986-BE5C-3B92BF51133D}">
      <dgm:prSet/>
      <dgm:spPr/>
      <dgm:t>
        <a:bodyPr/>
        <a:lstStyle/>
        <a:p>
          <a:pPr>
            <a:lnSpc>
              <a:spcPct val="100000"/>
            </a:lnSpc>
          </a:pPr>
          <a:r>
            <a:rPr lang="en-US"/>
            <a:t>Selecting and implementing suitable strategies accelerates traction and attracts investment opportunities.</a:t>
          </a:r>
        </a:p>
      </dgm:t>
    </dgm:pt>
    <dgm:pt modelId="{2B4BBA3C-9E6C-4163-BCDB-42968DB1DD7F}" type="parTrans" cxnId="{5EE88061-030F-45B7-90A6-731A75B70BE5}">
      <dgm:prSet/>
      <dgm:spPr/>
      <dgm:t>
        <a:bodyPr/>
        <a:lstStyle/>
        <a:p>
          <a:endParaRPr lang="en-US"/>
        </a:p>
      </dgm:t>
    </dgm:pt>
    <dgm:pt modelId="{18A29207-3312-48DA-A979-73569E466C3B}" type="sibTrans" cxnId="{5EE88061-030F-45B7-90A6-731A75B70BE5}">
      <dgm:prSet/>
      <dgm:spPr/>
      <dgm:t>
        <a:bodyPr/>
        <a:lstStyle/>
        <a:p>
          <a:endParaRPr lang="en-US"/>
        </a:p>
      </dgm:t>
    </dgm:pt>
    <dgm:pt modelId="{C13E6077-101A-411C-90F2-09FB286C5E6C}">
      <dgm:prSet/>
      <dgm:spPr/>
      <dgm:t>
        <a:bodyPr/>
        <a:lstStyle/>
        <a:p>
          <a:pPr>
            <a:lnSpc>
              <a:spcPct val="100000"/>
            </a:lnSpc>
            <a:defRPr b="1"/>
          </a:pPr>
          <a:r>
            <a:rPr lang="en-US"/>
            <a:t>Learning from Experience</a:t>
          </a:r>
        </a:p>
      </dgm:t>
    </dgm:pt>
    <dgm:pt modelId="{2D32580E-10E3-46F1-A7D3-DCA616343D22}" type="parTrans" cxnId="{C2670CFE-7204-4007-80B8-89A11F0CB246}">
      <dgm:prSet/>
      <dgm:spPr/>
      <dgm:t>
        <a:bodyPr/>
        <a:lstStyle/>
        <a:p>
          <a:endParaRPr lang="en-US"/>
        </a:p>
      </dgm:t>
    </dgm:pt>
    <dgm:pt modelId="{6FF1AF13-D6BA-44B7-8BE8-3620E7CC5584}" type="sibTrans" cxnId="{C2670CFE-7204-4007-80B8-89A11F0CB246}">
      <dgm:prSet/>
      <dgm:spPr/>
      <dgm:t>
        <a:bodyPr/>
        <a:lstStyle/>
        <a:p>
          <a:endParaRPr lang="en-US"/>
        </a:p>
      </dgm:t>
    </dgm:pt>
    <dgm:pt modelId="{2A2D29B7-9ECC-4F33-B9F2-5EA272521655}">
      <dgm:prSet/>
      <dgm:spPr/>
      <dgm:t>
        <a:bodyPr/>
        <a:lstStyle/>
        <a:p>
          <a:pPr>
            <a:lnSpc>
              <a:spcPct val="100000"/>
            </a:lnSpc>
          </a:pPr>
          <a:r>
            <a:rPr lang="en-US"/>
            <a:t>Continuous learning and adaptation from experiences improve startup resilience and long-term growth.</a:t>
          </a:r>
        </a:p>
      </dgm:t>
    </dgm:pt>
    <dgm:pt modelId="{59D4D074-0ED5-4F47-8290-EDC3937E522E}" type="parTrans" cxnId="{5B07DC73-5211-4DC2-9BB2-EE53950EAD75}">
      <dgm:prSet/>
      <dgm:spPr/>
      <dgm:t>
        <a:bodyPr/>
        <a:lstStyle/>
        <a:p>
          <a:endParaRPr lang="en-US"/>
        </a:p>
      </dgm:t>
    </dgm:pt>
    <dgm:pt modelId="{76E83F88-B106-49D8-8D4E-C7467FFC2B50}" type="sibTrans" cxnId="{5B07DC73-5211-4DC2-9BB2-EE53950EAD75}">
      <dgm:prSet/>
      <dgm:spPr/>
      <dgm:t>
        <a:bodyPr/>
        <a:lstStyle/>
        <a:p>
          <a:endParaRPr lang="en-US"/>
        </a:p>
      </dgm:t>
    </dgm:pt>
    <dgm:pt modelId="{FFE2D73A-85B9-4ABB-84FA-91223D7FCC65}" type="pres">
      <dgm:prSet presAssocID="{DAEDDFBE-C21B-4DB2-B31C-E2A3D51E6BEE}" presName="Name0" presStyleCnt="0">
        <dgm:presLayoutVars>
          <dgm:dir/>
          <dgm:resizeHandles val="exact"/>
        </dgm:presLayoutVars>
      </dgm:prSet>
      <dgm:spPr/>
    </dgm:pt>
    <dgm:pt modelId="{0E488488-9B38-4C49-A9EB-66996F51C67A}" type="pres">
      <dgm:prSet presAssocID="{ED6FC63D-0EB1-4E54-A7FD-4B50C9111175}" presName="compNode" presStyleCnt="0"/>
      <dgm:spPr/>
    </dgm:pt>
    <dgm:pt modelId="{BD9EFCF3-9DDD-44A9-B907-0253D75C14AE}" type="pres">
      <dgm:prSet presAssocID="{ED6FC63D-0EB1-4E54-A7FD-4B50C9111175}" presName="pictRect" presStyleLbl="revTx" presStyleIdx="0" presStyleCnt="8">
        <dgm:presLayoutVars>
          <dgm:chMax val="0"/>
          <dgm:bulletEnabled/>
        </dgm:presLayoutVars>
      </dgm:prSet>
      <dgm:spPr/>
    </dgm:pt>
    <dgm:pt modelId="{BFEF0BAC-C803-4729-939E-F5C2CF182A13}" type="pres">
      <dgm:prSet presAssocID="{ED6FC63D-0EB1-4E54-A7FD-4B50C9111175}" presName="textRect" presStyleLbl="revTx" presStyleIdx="1" presStyleCnt="8">
        <dgm:presLayoutVars>
          <dgm:bulletEnabled/>
        </dgm:presLayoutVars>
      </dgm:prSet>
      <dgm:spPr/>
    </dgm:pt>
    <dgm:pt modelId="{646FFE4A-47B2-4FE7-8B90-8909C3616A00}" type="pres">
      <dgm:prSet presAssocID="{74F53F49-C98C-46D7-9E9F-4B7881D1B49D}" presName="sibTrans" presStyleLbl="sibTrans2D1" presStyleIdx="0" presStyleCnt="0"/>
      <dgm:spPr/>
    </dgm:pt>
    <dgm:pt modelId="{C2914405-7145-4AB2-A511-FA1A449E4038}" type="pres">
      <dgm:prSet presAssocID="{586242BD-390C-414A-BA5F-3AC3DBB0E043}" presName="compNode" presStyleCnt="0"/>
      <dgm:spPr/>
    </dgm:pt>
    <dgm:pt modelId="{47436A70-51A4-4123-BD3C-C198435AD9B8}" type="pres">
      <dgm:prSet presAssocID="{586242BD-390C-414A-BA5F-3AC3DBB0E043}" presName="pictRect" presStyleLbl="revTx" presStyleIdx="2" presStyleCnt="8">
        <dgm:presLayoutVars>
          <dgm:chMax val="0"/>
          <dgm:bulletEnabled/>
        </dgm:presLayoutVars>
      </dgm:prSet>
      <dgm:spPr/>
    </dgm:pt>
    <dgm:pt modelId="{A9E98B28-8518-4CD7-BA9E-92E506996435}" type="pres">
      <dgm:prSet presAssocID="{586242BD-390C-414A-BA5F-3AC3DBB0E043}" presName="textRect" presStyleLbl="revTx" presStyleIdx="3" presStyleCnt="8">
        <dgm:presLayoutVars>
          <dgm:bulletEnabled/>
        </dgm:presLayoutVars>
      </dgm:prSet>
      <dgm:spPr/>
    </dgm:pt>
    <dgm:pt modelId="{46F92AF7-8D4F-4B39-996F-46C720BD2867}" type="pres">
      <dgm:prSet presAssocID="{B6BA827B-5171-4ECA-BB02-11966E0FEA50}" presName="sibTrans" presStyleLbl="sibTrans2D1" presStyleIdx="0" presStyleCnt="0"/>
      <dgm:spPr/>
    </dgm:pt>
    <dgm:pt modelId="{60E0E481-4406-42FF-8934-E27C810532C7}" type="pres">
      <dgm:prSet presAssocID="{EA089EF8-8534-4693-9B0F-A9C94502BFDE}" presName="compNode" presStyleCnt="0"/>
      <dgm:spPr/>
    </dgm:pt>
    <dgm:pt modelId="{D024A87D-2174-423B-9C13-FAF344C038B0}" type="pres">
      <dgm:prSet presAssocID="{EA089EF8-8534-4693-9B0F-A9C94502BFDE}" presName="pictRect" presStyleLbl="revTx" presStyleIdx="4" presStyleCnt="8">
        <dgm:presLayoutVars>
          <dgm:chMax val="0"/>
          <dgm:bulletEnabled/>
        </dgm:presLayoutVars>
      </dgm:prSet>
      <dgm:spPr/>
    </dgm:pt>
    <dgm:pt modelId="{3FEB80F3-6283-4A83-804B-97DAE1466ECE}" type="pres">
      <dgm:prSet presAssocID="{EA089EF8-8534-4693-9B0F-A9C94502BFDE}" presName="textRect" presStyleLbl="revTx" presStyleIdx="5" presStyleCnt="8">
        <dgm:presLayoutVars>
          <dgm:bulletEnabled/>
        </dgm:presLayoutVars>
      </dgm:prSet>
      <dgm:spPr/>
    </dgm:pt>
    <dgm:pt modelId="{FBC3E480-A925-4D29-A661-0D60F1B41272}" type="pres">
      <dgm:prSet presAssocID="{06DDBB37-3C51-4E5D-93DE-7BFA414BA303}" presName="sibTrans" presStyleLbl="sibTrans2D1" presStyleIdx="0" presStyleCnt="0"/>
      <dgm:spPr/>
    </dgm:pt>
    <dgm:pt modelId="{2521F9AB-07BE-4B2B-AE64-0E8AA28BA6C6}" type="pres">
      <dgm:prSet presAssocID="{C13E6077-101A-411C-90F2-09FB286C5E6C}" presName="compNode" presStyleCnt="0"/>
      <dgm:spPr/>
    </dgm:pt>
    <dgm:pt modelId="{A397B0F4-B247-4B57-A3CC-873A6E8753DE}" type="pres">
      <dgm:prSet presAssocID="{C13E6077-101A-411C-90F2-09FB286C5E6C}" presName="pictRect" presStyleLbl="revTx" presStyleIdx="6" presStyleCnt="8">
        <dgm:presLayoutVars>
          <dgm:chMax val="0"/>
          <dgm:bulletEnabled/>
        </dgm:presLayoutVars>
      </dgm:prSet>
      <dgm:spPr/>
    </dgm:pt>
    <dgm:pt modelId="{37EED049-4053-4B08-9AFD-2820493878DF}" type="pres">
      <dgm:prSet presAssocID="{C13E6077-101A-411C-90F2-09FB286C5E6C}" presName="textRect" presStyleLbl="revTx" presStyleIdx="7" presStyleCnt="8">
        <dgm:presLayoutVars>
          <dgm:bulletEnabled/>
        </dgm:presLayoutVars>
      </dgm:prSet>
      <dgm:spPr/>
    </dgm:pt>
  </dgm:ptLst>
  <dgm:cxnLst>
    <dgm:cxn modelId="{6DAB2B0B-342F-40B3-BDE6-84B467FF600B}" type="presOf" srcId="{ED6FC63D-0EB1-4E54-A7FD-4B50C9111175}" destId="{BD9EFCF3-9DDD-44A9-B907-0253D75C14AE}" srcOrd="0" destOrd="0" presId="urn:microsoft.com/office/officeart/2024/3/layout/hArchList1"/>
    <dgm:cxn modelId="{3954781B-CEB9-4E28-90BC-A6231DA2A743}" type="presOf" srcId="{74F53F49-C98C-46D7-9E9F-4B7881D1B49D}" destId="{646FFE4A-47B2-4FE7-8B90-8909C3616A00}" srcOrd="0" destOrd="0" presId="urn:microsoft.com/office/officeart/2024/3/layout/hArchList1"/>
    <dgm:cxn modelId="{4F4D751E-0329-4E13-B157-A3BA403E585B}" type="presOf" srcId="{BD7CEC9B-134B-4881-BC58-4680F57CC511}" destId="{BFEF0BAC-C803-4729-939E-F5C2CF182A13}" srcOrd="0" destOrd="0" presId="urn:microsoft.com/office/officeart/2024/3/layout/hArchList1"/>
    <dgm:cxn modelId="{4E644E24-74E9-40CD-B7F7-21BBB73FA130}" type="presOf" srcId="{B6BA827B-5171-4ECA-BB02-11966E0FEA50}" destId="{46F92AF7-8D4F-4B39-996F-46C720BD2867}" srcOrd="0" destOrd="0" presId="urn:microsoft.com/office/officeart/2024/3/layout/hArchList1"/>
    <dgm:cxn modelId="{C64AAA25-5827-4406-B3C4-274763EE6C21}" srcId="{586242BD-390C-414A-BA5F-3AC3DBB0E043}" destId="{50F16857-87FB-4483-AB92-45CF761A5D4C}" srcOrd="0" destOrd="0" parTransId="{DF87159A-2C2F-4EF1-B158-4548E518A604}" sibTransId="{51357D3A-8EE6-4C15-8125-BD8DA70AACA0}"/>
    <dgm:cxn modelId="{DC0AB726-ED0B-42DF-A6EE-39A82A69D5D1}" type="presOf" srcId="{06DDBB37-3C51-4E5D-93DE-7BFA414BA303}" destId="{FBC3E480-A925-4D29-A661-0D60F1B41272}" srcOrd="0" destOrd="0" presId="urn:microsoft.com/office/officeart/2024/3/layout/hArchList1"/>
    <dgm:cxn modelId="{06FCA13E-119F-4D1E-BEC9-97FF76AD3888}" type="presOf" srcId="{2A2D29B7-9ECC-4F33-B9F2-5EA272521655}" destId="{37EED049-4053-4B08-9AFD-2820493878DF}" srcOrd="0" destOrd="0" presId="urn:microsoft.com/office/officeart/2024/3/layout/hArchList1"/>
    <dgm:cxn modelId="{5D2D8940-8E3C-4BA1-9C40-0140EDD747A0}" type="presOf" srcId="{BB34928D-E6D3-4986-BE5C-3B92BF51133D}" destId="{3FEB80F3-6283-4A83-804B-97DAE1466ECE}" srcOrd="0" destOrd="0" presId="urn:microsoft.com/office/officeart/2024/3/layout/hArchList1"/>
    <dgm:cxn modelId="{5EE88061-030F-45B7-90A6-731A75B70BE5}" srcId="{EA089EF8-8534-4693-9B0F-A9C94502BFDE}" destId="{BB34928D-E6D3-4986-BE5C-3B92BF51133D}" srcOrd="0" destOrd="0" parTransId="{2B4BBA3C-9E6C-4163-BCDB-42968DB1DD7F}" sibTransId="{18A29207-3312-48DA-A979-73569E466C3B}"/>
    <dgm:cxn modelId="{148E2542-C7E6-400A-B14C-9135D6B1A138}" srcId="{DAEDDFBE-C21B-4DB2-B31C-E2A3D51E6BEE}" destId="{ED6FC63D-0EB1-4E54-A7FD-4B50C9111175}" srcOrd="0" destOrd="0" parTransId="{89E3EE50-32B3-40EF-9475-EA82DF7440EA}" sibTransId="{74F53F49-C98C-46D7-9E9F-4B7881D1B49D}"/>
    <dgm:cxn modelId="{805F1669-7AC9-457B-80F9-0552BDEE806A}" srcId="{DAEDDFBE-C21B-4DB2-B31C-E2A3D51E6BEE}" destId="{EA089EF8-8534-4693-9B0F-A9C94502BFDE}" srcOrd="2" destOrd="0" parTransId="{9AFB6680-026F-47AE-880A-CCB299CD5279}" sibTransId="{06DDBB37-3C51-4E5D-93DE-7BFA414BA303}"/>
    <dgm:cxn modelId="{C8A13569-44E3-4D89-B3BF-BD240327352B}" type="presOf" srcId="{50F16857-87FB-4483-AB92-45CF761A5D4C}" destId="{A9E98B28-8518-4CD7-BA9E-92E506996435}" srcOrd="0" destOrd="0" presId="urn:microsoft.com/office/officeart/2024/3/layout/hArchList1"/>
    <dgm:cxn modelId="{562B9170-189A-4D15-A8E7-4A365D4235EB}" type="presOf" srcId="{C13E6077-101A-411C-90F2-09FB286C5E6C}" destId="{A397B0F4-B247-4B57-A3CC-873A6E8753DE}" srcOrd="0" destOrd="0" presId="urn:microsoft.com/office/officeart/2024/3/layout/hArchList1"/>
    <dgm:cxn modelId="{5B07DC73-5211-4DC2-9BB2-EE53950EAD75}" srcId="{C13E6077-101A-411C-90F2-09FB286C5E6C}" destId="{2A2D29B7-9ECC-4F33-B9F2-5EA272521655}" srcOrd="0" destOrd="0" parTransId="{59D4D074-0ED5-4F47-8290-EDC3937E522E}" sibTransId="{76E83F88-B106-49D8-8D4E-C7467FFC2B50}"/>
    <dgm:cxn modelId="{BB52C289-3326-4B98-A145-47AD95DE564D}" type="presOf" srcId="{586242BD-390C-414A-BA5F-3AC3DBB0E043}" destId="{47436A70-51A4-4123-BD3C-C198435AD9B8}" srcOrd="0" destOrd="0" presId="urn:microsoft.com/office/officeart/2024/3/layout/hArchList1"/>
    <dgm:cxn modelId="{992BC4AD-4AEE-4013-A7AA-C59342790BCB}" srcId="{DAEDDFBE-C21B-4DB2-B31C-E2A3D51E6BEE}" destId="{586242BD-390C-414A-BA5F-3AC3DBB0E043}" srcOrd="1" destOrd="0" parTransId="{C0505FDF-20B5-42BF-86F8-C41EB25420DD}" sibTransId="{B6BA827B-5171-4ECA-BB02-11966E0FEA50}"/>
    <dgm:cxn modelId="{D9C030CE-40F0-4B8F-BAB8-AF933A8E0F30}" srcId="{ED6FC63D-0EB1-4E54-A7FD-4B50C9111175}" destId="{BD7CEC9B-134B-4881-BC58-4680F57CC511}" srcOrd="0" destOrd="0" parTransId="{C9928764-CBDD-408A-BC8D-955DAC1762CA}" sibTransId="{6330F63E-0E94-4495-A858-45E495FE5AE6}"/>
    <dgm:cxn modelId="{B8DC43DA-C96C-4963-8169-40A53078DE29}" type="presOf" srcId="{DAEDDFBE-C21B-4DB2-B31C-E2A3D51E6BEE}" destId="{FFE2D73A-85B9-4ABB-84FA-91223D7FCC65}" srcOrd="0" destOrd="0" presId="urn:microsoft.com/office/officeart/2024/3/layout/hArchList1"/>
    <dgm:cxn modelId="{88E92CE7-DBA9-4005-A048-24F77963E86A}" type="presOf" srcId="{EA089EF8-8534-4693-9B0F-A9C94502BFDE}" destId="{D024A87D-2174-423B-9C13-FAF344C038B0}" srcOrd="0" destOrd="0" presId="urn:microsoft.com/office/officeart/2024/3/layout/hArchList1"/>
    <dgm:cxn modelId="{C2670CFE-7204-4007-80B8-89A11F0CB246}" srcId="{DAEDDFBE-C21B-4DB2-B31C-E2A3D51E6BEE}" destId="{C13E6077-101A-411C-90F2-09FB286C5E6C}" srcOrd="3" destOrd="0" parTransId="{2D32580E-10E3-46F1-A7D3-DCA616343D22}" sibTransId="{6FF1AF13-D6BA-44B7-8BE8-3620E7CC5584}"/>
    <dgm:cxn modelId="{702FE2C5-9759-47D8-AD2F-0418E1603A53}" type="presParOf" srcId="{FFE2D73A-85B9-4ABB-84FA-91223D7FCC65}" destId="{0E488488-9B38-4C49-A9EB-66996F51C67A}" srcOrd="0" destOrd="0" presId="urn:microsoft.com/office/officeart/2024/3/layout/hArchList1"/>
    <dgm:cxn modelId="{2AB4925B-DBA0-4030-85F0-DE37C7CBA275}" type="presParOf" srcId="{0E488488-9B38-4C49-A9EB-66996F51C67A}" destId="{BD9EFCF3-9DDD-44A9-B907-0253D75C14AE}" srcOrd="0" destOrd="0" presId="urn:microsoft.com/office/officeart/2024/3/layout/hArchList1"/>
    <dgm:cxn modelId="{7E169D27-0B25-4F92-8C23-C1DE21F061A7}" type="presParOf" srcId="{0E488488-9B38-4C49-A9EB-66996F51C67A}" destId="{BFEF0BAC-C803-4729-939E-F5C2CF182A13}" srcOrd="1" destOrd="0" presId="urn:microsoft.com/office/officeart/2024/3/layout/hArchList1"/>
    <dgm:cxn modelId="{B930E3B3-ADC6-40B8-A922-55CB63BAC0CA}" type="presParOf" srcId="{FFE2D73A-85B9-4ABB-84FA-91223D7FCC65}" destId="{646FFE4A-47B2-4FE7-8B90-8909C3616A00}" srcOrd="1" destOrd="0" presId="urn:microsoft.com/office/officeart/2024/3/layout/hArchList1"/>
    <dgm:cxn modelId="{0E53343A-123A-4113-B073-EDA61BDE8046}" type="presParOf" srcId="{FFE2D73A-85B9-4ABB-84FA-91223D7FCC65}" destId="{C2914405-7145-4AB2-A511-FA1A449E4038}" srcOrd="2" destOrd="0" presId="urn:microsoft.com/office/officeart/2024/3/layout/hArchList1"/>
    <dgm:cxn modelId="{C2C69EF4-8FAB-40E6-8440-327002C72728}" type="presParOf" srcId="{C2914405-7145-4AB2-A511-FA1A449E4038}" destId="{47436A70-51A4-4123-BD3C-C198435AD9B8}" srcOrd="0" destOrd="0" presId="urn:microsoft.com/office/officeart/2024/3/layout/hArchList1"/>
    <dgm:cxn modelId="{98808DFE-4849-4D45-A1B1-24D499D65461}" type="presParOf" srcId="{C2914405-7145-4AB2-A511-FA1A449E4038}" destId="{A9E98B28-8518-4CD7-BA9E-92E506996435}" srcOrd="1" destOrd="0" presId="urn:microsoft.com/office/officeart/2024/3/layout/hArchList1"/>
    <dgm:cxn modelId="{7309743D-E78C-4981-A006-82E3813366BB}" type="presParOf" srcId="{FFE2D73A-85B9-4ABB-84FA-91223D7FCC65}" destId="{46F92AF7-8D4F-4B39-996F-46C720BD2867}" srcOrd="3" destOrd="0" presId="urn:microsoft.com/office/officeart/2024/3/layout/hArchList1"/>
    <dgm:cxn modelId="{EA215167-4650-4419-A6A7-2DDEEC30CD52}" type="presParOf" srcId="{FFE2D73A-85B9-4ABB-84FA-91223D7FCC65}" destId="{60E0E481-4406-42FF-8934-E27C810532C7}" srcOrd="4" destOrd="0" presId="urn:microsoft.com/office/officeart/2024/3/layout/hArchList1"/>
    <dgm:cxn modelId="{2FF15567-0E8E-4D6F-9EF9-8535A4412FCD}" type="presParOf" srcId="{60E0E481-4406-42FF-8934-E27C810532C7}" destId="{D024A87D-2174-423B-9C13-FAF344C038B0}" srcOrd="0" destOrd="0" presId="urn:microsoft.com/office/officeart/2024/3/layout/hArchList1"/>
    <dgm:cxn modelId="{3E95193F-492B-46F9-9B25-BEE43E89C599}" type="presParOf" srcId="{60E0E481-4406-42FF-8934-E27C810532C7}" destId="{3FEB80F3-6283-4A83-804B-97DAE1466ECE}" srcOrd="1" destOrd="0" presId="urn:microsoft.com/office/officeart/2024/3/layout/hArchList1"/>
    <dgm:cxn modelId="{638466EC-F92D-4A3A-A67B-3F7730C553BE}" type="presParOf" srcId="{FFE2D73A-85B9-4ABB-84FA-91223D7FCC65}" destId="{FBC3E480-A925-4D29-A661-0D60F1B41272}" srcOrd="5" destOrd="0" presId="urn:microsoft.com/office/officeart/2024/3/layout/hArchList1"/>
    <dgm:cxn modelId="{8E5BFA73-5744-4B9C-A549-F8D4EC9583C6}" type="presParOf" srcId="{FFE2D73A-85B9-4ABB-84FA-91223D7FCC65}" destId="{2521F9AB-07BE-4B2B-AE64-0E8AA28BA6C6}" srcOrd="6" destOrd="0" presId="urn:microsoft.com/office/officeart/2024/3/layout/hArchList1"/>
    <dgm:cxn modelId="{245442BF-F90A-449B-8A78-208C77E30EE0}" type="presParOf" srcId="{2521F9AB-07BE-4B2B-AE64-0E8AA28BA6C6}" destId="{A397B0F4-B247-4B57-A3CC-873A6E8753DE}" srcOrd="0" destOrd="0" presId="urn:microsoft.com/office/officeart/2024/3/layout/hArchList1"/>
    <dgm:cxn modelId="{A21B6700-E8E2-4A06-A242-7FFE15DFC2AA}" type="presParOf" srcId="{2521F9AB-07BE-4B2B-AE64-0E8AA28BA6C6}" destId="{37EED049-4053-4B08-9AFD-2820493878DF}"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EFCF3-9DDD-44A9-B907-0253D75C14AE}">
      <dsp:nvSpPr>
        <dsp:cNvPr id="0" name=""/>
        <dsp:cNvSpPr/>
      </dsp:nvSpPr>
      <dsp:spPr>
        <a:xfrm>
          <a:off x="0"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Traction</a:t>
          </a:r>
        </a:p>
      </dsp:txBody>
      <dsp:txXfrm>
        <a:off x="0" y="0"/>
        <a:ext cx="2531161" cy="625182"/>
      </dsp:txXfrm>
    </dsp:sp>
    <dsp:sp modelId="{BFEF0BAC-C803-4729-939E-F5C2CF182A13}">
      <dsp:nvSpPr>
        <dsp:cNvPr id="0" name=""/>
        <dsp:cNvSpPr/>
      </dsp:nvSpPr>
      <dsp:spPr>
        <a:xfrm>
          <a:off x="0"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Grasping the concept of traction is essential for early startup success and informed decision-making.</a:t>
          </a:r>
        </a:p>
      </dsp:txBody>
      <dsp:txXfrm>
        <a:off x="0" y="625182"/>
        <a:ext cx="2531161" cy="2198256"/>
      </dsp:txXfrm>
    </dsp:sp>
    <dsp:sp modelId="{47436A70-51A4-4123-BD3C-C198435AD9B8}">
      <dsp:nvSpPr>
        <dsp:cNvPr id="0" name=""/>
        <dsp:cNvSpPr/>
      </dsp:nvSpPr>
      <dsp:spPr>
        <a:xfrm>
          <a:off x="2784277"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Measuring Key Metrics</a:t>
          </a:r>
        </a:p>
      </dsp:txBody>
      <dsp:txXfrm>
        <a:off x="2784277" y="0"/>
        <a:ext cx="2531161" cy="625182"/>
      </dsp:txXfrm>
    </dsp:sp>
    <dsp:sp modelId="{A9E98B28-8518-4CD7-BA9E-92E506996435}">
      <dsp:nvSpPr>
        <dsp:cNvPr id="0" name=""/>
        <dsp:cNvSpPr/>
      </dsp:nvSpPr>
      <dsp:spPr>
        <a:xfrm>
          <a:off x="2784277"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Tracking the right metrics helps evaluate progress and guides strategic adjustments effectively.</a:t>
          </a:r>
        </a:p>
      </dsp:txBody>
      <dsp:txXfrm>
        <a:off x="2784277" y="625182"/>
        <a:ext cx="2531161" cy="2198256"/>
      </dsp:txXfrm>
    </dsp:sp>
    <dsp:sp modelId="{D024A87D-2174-423B-9C13-FAF344C038B0}">
      <dsp:nvSpPr>
        <dsp:cNvPr id="0" name=""/>
        <dsp:cNvSpPr/>
      </dsp:nvSpPr>
      <dsp:spPr>
        <a:xfrm>
          <a:off x="5568554"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Choosing Effective Strategies</a:t>
          </a:r>
        </a:p>
      </dsp:txBody>
      <dsp:txXfrm>
        <a:off x="5568554" y="0"/>
        <a:ext cx="2531161" cy="625182"/>
      </dsp:txXfrm>
    </dsp:sp>
    <dsp:sp modelId="{3FEB80F3-6283-4A83-804B-97DAE1466ECE}">
      <dsp:nvSpPr>
        <dsp:cNvPr id="0" name=""/>
        <dsp:cNvSpPr/>
      </dsp:nvSpPr>
      <dsp:spPr>
        <a:xfrm>
          <a:off x="5568554"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Selecting and implementing suitable strategies accelerates traction and attracts investment opportunities.</a:t>
          </a:r>
        </a:p>
      </dsp:txBody>
      <dsp:txXfrm>
        <a:off x="5568554" y="625182"/>
        <a:ext cx="2531161" cy="2198256"/>
      </dsp:txXfrm>
    </dsp:sp>
    <dsp:sp modelId="{A397B0F4-B247-4B57-A3CC-873A6E8753DE}">
      <dsp:nvSpPr>
        <dsp:cNvPr id="0" name=""/>
        <dsp:cNvSpPr/>
      </dsp:nvSpPr>
      <dsp:spPr>
        <a:xfrm>
          <a:off x="8352831"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Learning from Experience</a:t>
          </a:r>
        </a:p>
      </dsp:txBody>
      <dsp:txXfrm>
        <a:off x="8352831" y="0"/>
        <a:ext cx="2531161" cy="625182"/>
      </dsp:txXfrm>
    </dsp:sp>
    <dsp:sp modelId="{37EED049-4053-4B08-9AFD-2820493878DF}">
      <dsp:nvSpPr>
        <dsp:cNvPr id="0" name=""/>
        <dsp:cNvSpPr/>
      </dsp:nvSpPr>
      <dsp:spPr>
        <a:xfrm>
          <a:off x="8352831"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Continuous learning and adaptation from experiences improve startup resilience and long-term growth.</a:t>
          </a:r>
        </a:p>
      </dsp:txBody>
      <dsp:txXfrm>
        <a:off x="8352831" y="625182"/>
        <a:ext cx="2531161" cy="2198256"/>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1BE4A-085B-40F7-A405-C9BD93EEE4C5}" type="datetimeFigureOut">
              <a:t>01/02/2026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FB621-8A6F-4BF5-97D1-7B13F422B6BF}" type="slidenum">
              <a:t>‹#›</a:t>
            </a:fld>
            <a:endParaRPr lang="en-GB"/>
          </a:p>
        </p:txBody>
      </p:sp>
    </p:spTree>
    <p:extLst>
      <p:ext uri="{BB962C8B-B14F-4D97-AF65-F5344CB8AC3E}">
        <p14:creationId xmlns:p14="http://schemas.microsoft.com/office/powerpoint/2010/main" val="21957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guides student founders through the critical journey from creating a prototype to gaining early traction in their startup. We will explore essential concepts, strategies, and practical examples to help you understand and navigate early-stage startup growth effectively.
</a:t>
            </a:r>
          </a:p>
        </p:txBody>
      </p:sp>
      <p:sp>
        <p:nvSpPr>
          <p:cNvPr id="4" name="Slide Number Placeholder 3"/>
          <p:cNvSpPr>
            <a:spLocks noGrp="1"/>
          </p:cNvSpPr>
          <p:nvPr>
            <p:ph type="sldNum" sz="quarter" idx="5"/>
          </p:nvPr>
        </p:nvSpPr>
        <p:spPr/>
        <p:txBody>
          <a:bodyPr/>
          <a:lstStyle/>
          <a:p>
            <a:fld id="{B5A24CA6-55E8-4527-A2AE-3602A54607BB}" type="slidenum">
              <a:t>1</a:t>
            </a:fld>
            <a:endParaRPr lang="en-GB"/>
          </a:p>
        </p:txBody>
      </p:sp>
    </p:spTree>
    <p:extLst>
      <p:ext uri="{BB962C8B-B14F-4D97-AF65-F5344CB8AC3E}">
        <p14:creationId xmlns:p14="http://schemas.microsoft.com/office/powerpoint/2010/main" val="219873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Consistent measurement and careful analysis help spot trends, validate assumptions, and guide product and marketing decisions effectively.
Image source: AI-generated
</a:t>
            </a:r>
          </a:p>
        </p:txBody>
      </p:sp>
      <p:sp>
        <p:nvSpPr>
          <p:cNvPr id="4" name="Slide Number Placeholder 3"/>
          <p:cNvSpPr>
            <a:spLocks noGrp="1"/>
          </p:cNvSpPr>
          <p:nvPr>
            <p:ph type="sldNum" sz="quarter" idx="5"/>
          </p:nvPr>
        </p:nvSpPr>
        <p:spPr/>
        <p:txBody>
          <a:bodyPr/>
          <a:lstStyle/>
          <a:p>
            <a:fld id="{B5A24CA6-55E8-4527-A2AE-3602A54607BB}" type="slidenum">
              <a:t>10</a:t>
            </a:fld>
            <a:endParaRPr lang="en-GB"/>
          </a:p>
        </p:txBody>
      </p:sp>
    </p:spTree>
    <p:extLst>
      <p:ext uri="{BB962C8B-B14F-4D97-AF65-F5344CB8AC3E}">
        <p14:creationId xmlns:p14="http://schemas.microsoft.com/office/powerpoint/2010/main" val="166225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Acquiring your first users is challenging but essential. We will review common channels, outreach techniques, onboarding best practices, and leveraging partnerships.</a:t>
            </a:r>
          </a:p>
        </p:txBody>
      </p:sp>
      <p:sp>
        <p:nvSpPr>
          <p:cNvPr id="4" name="Slide Number Placeholder 3"/>
          <p:cNvSpPr>
            <a:spLocks noGrp="1"/>
          </p:cNvSpPr>
          <p:nvPr>
            <p:ph type="sldNum" sz="quarter" idx="5"/>
          </p:nvPr>
        </p:nvSpPr>
        <p:spPr/>
        <p:txBody>
          <a:bodyPr/>
          <a:lstStyle/>
          <a:p>
            <a:fld id="{B5A24CA6-55E8-4527-A2AE-3602A54607BB}" type="slidenum">
              <a:t>11</a:t>
            </a:fld>
            <a:endParaRPr lang="en-GB"/>
          </a:p>
        </p:txBody>
      </p:sp>
    </p:spTree>
    <p:extLst>
      <p:ext uri="{BB962C8B-B14F-4D97-AF65-F5344CB8AC3E}">
        <p14:creationId xmlns:p14="http://schemas.microsoft.com/office/powerpoint/2010/main" val="221137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Channels include social media, content marketing, referrals, campus networks, and events. Choosing the right channel depends on your audience and resources.
Image source: AI-generated
</a:t>
            </a:r>
          </a:p>
        </p:txBody>
      </p:sp>
      <p:sp>
        <p:nvSpPr>
          <p:cNvPr id="4" name="Slide Number Placeholder 3"/>
          <p:cNvSpPr>
            <a:spLocks noGrp="1"/>
          </p:cNvSpPr>
          <p:nvPr>
            <p:ph type="sldNum" sz="quarter" idx="5"/>
          </p:nvPr>
        </p:nvSpPr>
        <p:spPr/>
        <p:txBody>
          <a:bodyPr/>
          <a:lstStyle/>
          <a:p>
            <a:fld id="{B5A24CA6-55E8-4527-A2AE-3602A54607BB}" type="slidenum">
              <a:t>12</a:t>
            </a:fld>
            <a:endParaRPr lang="en-GB"/>
          </a:p>
        </p:txBody>
      </p:sp>
    </p:spTree>
    <p:extLst>
      <p:ext uri="{BB962C8B-B14F-4D97-AF65-F5344CB8AC3E}">
        <p14:creationId xmlns:p14="http://schemas.microsoft.com/office/powerpoint/2010/main" val="109072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Effective outreach involves personalised communication and clear value propositions. Onboarding should be simple, engaging, and encourage users to experience core product benefits quickly.
Image source: AI-generated
</a:t>
            </a:r>
          </a:p>
        </p:txBody>
      </p:sp>
      <p:sp>
        <p:nvSpPr>
          <p:cNvPr id="4" name="Slide Number Placeholder 3"/>
          <p:cNvSpPr>
            <a:spLocks noGrp="1"/>
          </p:cNvSpPr>
          <p:nvPr>
            <p:ph type="sldNum" sz="quarter" idx="5"/>
          </p:nvPr>
        </p:nvSpPr>
        <p:spPr/>
        <p:txBody>
          <a:bodyPr/>
          <a:lstStyle/>
          <a:p>
            <a:fld id="{B5A24CA6-55E8-4527-A2AE-3602A54607BB}" type="slidenum">
              <a:t>13</a:t>
            </a:fld>
            <a:endParaRPr lang="en-GB"/>
          </a:p>
        </p:txBody>
      </p:sp>
    </p:spTree>
    <p:extLst>
      <p:ext uri="{BB962C8B-B14F-4D97-AF65-F5344CB8AC3E}">
        <p14:creationId xmlns:p14="http://schemas.microsoft.com/office/powerpoint/2010/main" val="31852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Collaborating with early partners, securing LOIs, and running pilot projects validate demand and build credibility, especially in B2B contexts.
Image source: AI-generated
</a:t>
            </a:r>
          </a:p>
        </p:txBody>
      </p:sp>
      <p:sp>
        <p:nvSpPr>
          <p:cNvPr id="4" name="Slide Number Placeholder 3"/>
          <p:cNvSpPr>
            <a:spLocks noGrp="1"/>
          </p:cNvSpPr>
          <p:nvPr>
            <p:ph type="sldNum" sz="quarter" idx="5"/>
          </p:nvPr>
        </p:nvSpPr>
        <p:spPr/>
        <p:txBody>
          <a:bodyPr/>
          <a:lstStyle/>
          <a:p>
            <a:fld id="{B5A24CA6-55E8-4527-A2AE-3602A54607BB}" type="slidenum">
              <a:t>14</a:t>
            </a:fld>
            <a:endParaRPr lang="en-GB"/>
          </a:p>
        </p:txBody>
      </p:sp>
    </p:spTree>
    <p:extLst>
      <p:ext uri="{BB962C8B-B14F-4D97-AF65-F5344CB8AC3E}">
        <p14:creationId xmlns:p14="http://schemas.microsoft.com/office/powerpoint/2010/main" val="381106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Traction strategies differ significantly between B2B and B2C startups due to distinct customer behaviours and sales cycles. Understanding these differences is key to success.</a:t>
            </a:r>
          </a:p>
        </p:txBody>
      </p:sp>
      <p:sp>
        <p:nvSpPr>
          <p:cNvPr id="4" name="Slide Number Placeholder 3"/>
          <p:cNvSpPr>
            <a:spLocks noGrp="1"/>
          </p:cNvSpPr>
          <p:nvPr>
            <p:ph type="sldNum" sz="quarter" idx="5"/>
          </p:nvPr>
        </p:nvSpPr>
        <p:spPr/>
        <p:txBody>
          <a:bodyPr/>
          <a:lstStyle/>
          <a:p>
            <a:fld id="{B5A24CA6-55E8-4527-A2AE-3602A54607BB}" type="slidenum">
              <a:t>15</a:t>
            </a:fld>
            <a:endParaRPr lang="en-GB"/>
          </a:p>
        </p:txBody>
      </p:sp>
    </p:spTree>
    <p:extLst>
      <p:ext uri="{BB962C8B-B14F-4D97-AF65-F5344CB8AC3E}">
        <p14:creationId xmlns:p14="http://schemas.microsoft.com/office/powerpoint/2010/main" val="330821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B2B typically requires relationship-building and longer sales processes, while B2C focuses on broad reach and rapid user adoption through marketing and communities.
Image source: AI-generated
</a:t>
            </a:r>
          </a:p>
        </p:txBody>
      </p:sp>
      <p:sp>
        <p:nvSpPr>
          <p:cNvPr id="4" name="Slide Number Placeholder 3"/>
          <p:cNvSpPr>
            <a:spLocks noGrp="1"/>
          </p:cNvSpPr>
          <p:nvPr>
            <p:ph type="sldNum" sz="quarter" idx="5"/>
          </p:nvPr>
        </p:nvSpPr>
        <p:spPr/>
        <p:txBody>
          <a:bodyPr/>
          <a:lstStyle/>
          <a:p>
            <a:fld id="{B5A24CA6-55E8-4527-A2AE-3602A54607BB}" type="slidenum">
              <a:t>16</a:t>
            </a:fld>
            <a:endParaRPr lang="en-GB"/>
          </a:p>
        </p:txBody>
      </p:sp>
    </p:spTree>
    <p:extLst>
      <p:ext uri="{BB962C8B-B14F-4D97-AF65-F5344CB8AC3E}">
        <p14:creationId xmlns:p14="http://schemas.microsoft.com/office/powerpoint/2010/main" val="349257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Establish pilots and LOIs to demonstrate product fit and secure commitments from business customers. Strong relationships often drive repeat business and referrals.
Image source: AI-generated
</a:t>
            </a:r>
          </a:p>
        </p:txBody>
      </p:sp>
      <p:sp>
        <p:nvSpPr>
          <p:cNvPr id="4" name="Slide Number Placeholder 3"/>
          <p:cNvSpPr>
            <a:spLocks noGrp="1"/>
          </p:cNvSpPr>
          <p:nvPr>
            <p:ph type="sldNum" sz="quarter" idx="5"/>
          </p:nvPr>
        </p:nvSpPr>
        <p:spPr/>
        <p:txBody>
          <a:bodyPr/>
          <a:lstStyle/>
          <a:p>
            <a:fld id="{B5A24CA6-55E8-4527-A2AE-3602A54607BB}" type="slidenum">
              <a:t>17</a:t>
            </a:fld>
            <a:endParaRPr lang="en-GB"/>
          </a:p>
        </p:txBody>
      </p:sp>
    </p:spTree>
    <p:extLst>
      <p:ext uri="{BB962C8B-B14F-4D97-AF65-F5344CB8AC3E}">
        <p14:creationId xmlns:p14="http://schemas.microsoft.com/office/powerpoint/2010/main" val="400457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B2C startups leverage social media, influencer marketing, and community engagement to attract and retain users quickly and at scale.
Image source: AI-generated
</a:t>
            </a:r>
          </a:p>
        </p:txBody>
      </p:sp>
      <p:sp>
        <p:nvSpPr>
          <p:cNvPr id="4" name="Slide Number Placeholder 3"/>
          <p:cNvSpPr>
            <a:spLocks noGrp="1"/>
          </p:cNvSpPr>
          <p:nvPr>
            <p:ph type="sldNum" sz="quarter" idx="5"/>
          </p:nvPr>
        </p:nvSpPr>
        <p:spPr/>
        <p:txBody>
          <a:bodyPr/>
          <a:lstStyle/>
          <a:p>
            <a:fld id="{B5A24CA6-55E8-4527-A2AE-3602A54607BB}" type="slidenum">
              <a:t>18</a:t>
            </a:fld>
            <a:endParaRPr lang="en-GB"/>
          </a:p>
        </p:txBody>
      </p:sp>
    </p:spTree>
    <p:extLst>
      <p:ext uri="{BB962C8B-B14F-4D97-AF65-F5344CB8AC3E}">
        <p14:creationId xmlns:p14="http://schemas.microsoft.com/office/powerpoint/2010/main" val="92839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Beyond initial acquisition, sustained engagement and retention are vital. Feedback loops enable continuous product improvement based on user insights.</a:t>
            </a:r>
          </a:p>
        </p:txBody>
      </p:sp>
      <p:sp>
        <p:nvSpPr>
          <p:cNvPr id="4" name="Slide Number Placeholder 3"/>
          <p:cNvSpPr>
            <a:spLocks noGrp="1"/>
          </p:cNvSpPr>
          <p:nvPr>
            <p:ph type="sldNum" sz="quarter" idx="5"/>
          </p:nvPr>
        </p:nvSpPr>
        <p:spPr/>
        <p:txBody>
          <a:bodyPr/>
          <a:lstStyle/>
          <a:p>
            <a:fld id="{B5A24CA6-55E8-4527-A2AE-3602A54607BB}" type="slidenum">
              <a:t>19</a:t>
            </a:fld>
            <a:endParaRPr lang="en-GB"/>
          </a:p>
        </p:txBody>
      </p:sp>
    </p:spTree>
    <p:extLst>
      <p:ext uri="{BB962C8B-B14F-4D97-AF65-F5344CB8AC3E}">
        <p14:creationId xmlns:p14="http://schemas.microsoft.com/office/powerpoint/2010/main" val="154705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Today's discussion covers understanding traction, identifying relevant metrics, user acquisition strategies, differences between B2B and B2C approaches, measuring engagement, avoiding common pitfalls, and learning from real-world cases.</a:t>
            </a:r>
          </a:p>
        </p:txBody>
      </p:sp>
      <p:sp>
        <p:nvSpPr>
          <p:cNvPr id="4" name="Slide Number Placeholder 3"/>
          <p:cNvSpPr>
            <a:spLocks noGrp="1"/>
          </p:cNvSpPr>
          <p:nvPr>
            <p:ph type="sldNum" sz="quarter" idx="5"/>
          </p:nvPr>
        </p:nvSpPr>
        <p:spPr/>
        <p:txBody>
          <a:bodyPr/>
          <a:lstStyle/>
          <a:p>
            <a:fld id="{B5A24CA6-55E8-4527-A2AE-3602A54607BB}" type="slidenum">
              <a:t>2</a:t>
            </a:fld>
            <a:endParaRPr lang="en-GB"/>
          </a:p>
        </p:txBody>
      </p:sp>
    </p:spTree>
    <p:extLst>
      <p:ext uri="{BB962C8B-B14F-4D97-AF65-F5344CB8AC3E}">
        <p14:creationId xmlns:p14="http://schemas.microsoft.com/office/powerpoint/2010/main" val="272512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Monitor how users interact with your product over time, identifying patterns that suggest value or areas needing improvement to reduce churn.
Image source: AI-generated
</a:t>
            </a:r>
          </a:p>
        </p:txBody>
      </p:sp>
      <p:sp>
        <p:nvSpPr>
          <p:cNvPr id="4" name="Slide Number Placeholder 3"/>
          <p:cNvSpPr>
            <a:spLocks noGrp="1"/>
          </p:cNvSpPr>
          <p:nvPr>
            <p:ph type="sldNum" sz="quarter" idx="5"/>
          </p:nvPr>
        </p:nvSpPr>
        <p:spPr/>
        <p:txBody>
          <a:bodyPr/>
          <a:lstStyle/>
          <a:p>
            <a:fld id="{B5A24CA6-55E8-4527-A2AE-3602A54607BB}" type="slidenum">
              <a:t>20</a:t>
            </a:fld>
            <a:endParaRPr lang="en-GB"/>
          </a:p>
        </p:txBody>
      </p:sp>
    </p:spTree>
    <p:extLst>
      <p:ext uri="{BB962C8B-B14F-4D97-AF65-F5344CB8AC3E}">
        <p14:creationId xmlns:p14="http://schemas.microsoft.com/office/powerpoint/2010/main" val="792542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Encourage users to share feedback regularly and use this to prioritise product changes, enhancing user satisfaction and loyalty.
Image source: AI-generated
</a:t>
            </a:r>
          </a:p>
        </p:txBody>
      </p:sp>
      <p:sp>
        <p:nvSpPr>
          <p:cNvPr id="4" name="Slide Number Placeholder 3"/>
          <p:cNvSpPr>
            <a:spLocks noGrp="1"/>
          </p:cNvSpPr>
          <p:nvPr>
            <p:ph type="sldNum" sz="quarter" idx="5"/>
          </p:nvPr>
        </p:nvSpPr>
        <p:spPr/>
        <p:txBody>
          <a:bodyPr/>
          <a:lstStyle/>
          <a:p>
            <a:fld id="{B5A24CA6-55E8-4527-A2AE-3602A54607BB}" type="slidenum">
              <a:t>21</a:t>
            </a:fld>
            <a:endParaRPr lang="en-GB"/>
          </a:p>
        </p:txBody>
      </p:sp>
    </p:spTree>
    <p:extLst>
      <p:ext uri="{BB962C8B-B14F-4D97-AF65-F5344CB8AC3E}">
        <p14:creationId xmlns:p14="http://schemas.microsoft.com/office/powerpoint/2010/main" val="1093818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traction data to refine your prototype or MVP iteratively, ensuring alignment with market needs and increasing chances of success.
Image source: AI-generated
</a:t>
            </a:r>
          </a:p>
        </p:txBody>
      </p:sp>
      <p:sp>
        <p:nvSpPr>
          <p:cNvPr id="4" name="Slide Number Placeholder 3"/>
          <p:cNvSpPr>
            <a:spLocks noGrp="1"/>
          </p:cNvSpPr>
          <p:nvPr>
            <p:ph type="sldNum" sz="quarter" idx="5"/>
          </p:nvPr>
        </p:nvSpPr>
        <p:spPr/>
        <p:txBody>
          <a:bodyPr/>
          <a:lstStyle/>
          <a:p>
            <a:fld id="{B5A24CA6-55E8-4527-A2AE-3602A54607BB}" type="slidenum">
              <a:t>22</a:t>
            </a:fld>
            <a:endParaRPr lang="en-GB"/>
          </a:p>
        </p:txBody>
      </p:sp>
    </p:spTree>
    <p:extLst>
      <p:ext uri="{BB962C8B-B14F-4D97-AF65-F5344CB8AC3E}">
        <p14:creationId xmlns:p14="http://schemas.microsoft.com/office/powerpoint/2010/main" val="49279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Understanding common mistakes and investor priorities helps you avoid setbacks and present your traction data compellingly during fundraising.</a:t>
            </a:r>
          </a:p>
        </p:txBody>
      </p:sp>
      <p:sp>
        <p:nvSpPr>
          <p:cNvPr id="4" name="Slide Number Placeholder 3"/>
          <p:cNvSpPr>
            <a:spLocks noGrp="1"/>
          </p:cNvSpPr>
          <p:nvPr>
            <p:ph type="sldNum" sz="quarter" idx="5"/>
          </p:nvPr>
        </p:nvSpPr>
        <p:spPr/>
        <p:txBody>
          <a:bodyPr/>
          <a:lstStyle/>
          <a:p>
            <a:fld id="{B5A24CA6-55E8-4527-A2AE-3602A54607BB}" type="slidenum">
              <a:t>23</a:t>
            </a:fld>
            <a:endParaRPr lang="en-GB"/>
          </a:p>
        </p:txBody>
      </p:sp>
    </p:spTree>
    <p:extLst>
      <p:ext uri="{BB962C8B-B14F-4D97-AF65-F5344CB8AC3E}">
        <p14:creationId xmlns:p14="http://schemas.microsoft.com/office/powerpoint/2010/main" val="362733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Pitfalls include focusing on vanity metrics, neglecting genuine user feedback, or scaling prematurely. Awareness and discipline help mitigate these risks.
Image source: AI-generated
</a:t>
            </a:r>
          </a:p>
        </p:txBody>
      </p:sp>
      <p:sp>
        <p:nvSpPr>
          <p:cNvPr id="4" name="Slide Number Placeholder 3"/>
          <p:cNvSpPr>
            <a:spLocks noGrp="1"/>
          </p:cNvSpPr>
          <p:nvPr>
            <p:ph type="sldNum" sz="quarter" idx="5"/>
          </p:nvPr>
        </p:nvSpPr>
        <p:spPr/>
        <p:txBody>
          <a:bodyPr/>
          <a:lstStyle/>
          <a:p>
            <a:fld id="{B5A24CA6-55E8-4527-A2AE-3602A54607BB}" type="slidenum">
              <a:t>24</a:t>
            </a:fld>
            <a:endParaRPr lang="en-GB"/>
          </a:p>
        </p:txBody>
      </p:sp>
    </p:spTree>
    <p:extLst>
      <p:ext uri="{BB962C8B-B14F-4D97-AF65-F5344CB8AC3E}">
        <p14:creationId xmlns:p14="http://schemas.microsoft.com/office/powerpoint/2010/main" val="3956590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Investors look for meaningful, validated traction that demonstrates product-market fit and growth potential, beyond superficial numbers.
Image source: AI-generated
</a:t>
            </a:r>
          </a:p>
        </p:txBody>
      </p:sp>
      <p:sp>
        <p:nvSpPr>
          <p:cNvPr id="4" name="Slide Number Placeholder 3"/>
          <p:cNvSpPr>
            <a:spLocks noGrp="1"/>
          </p:cNvSpPr>
          <p:nvPr>
            <p:ph type="sldNum" sz="quarter" idx="5"/>
          </p:nvPr>
        </p:nvSpPr>
        <p:spPr/>
        <p:txBody>
          <a:bodyPr/>
          <a:lstStyle/>
          <a:p>
            <a:fld id="{B5A24CA6-55E8-4527-A2AE-3602A54607BB}" type="slidenum">
              <a:t>25</a:t>
            </a:fld>
            <a:endParaRPr lang="en-GB"/>
          </a:p>
        </p:txBody>
      </p:sp>
    </p:spTree>
    <p:extLst>
      <p:ext uri="{BB962C8B-B14F-4D97-AF65-F5344CB8AC3E}">
        <p14:creationId xmlns:p14="http://schemas.microsoft.com/office/powerpoint/2010/main" val="3176181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Clear, concise documentation of traction metrics, user stories, and growth strategies strengthens your fundraising narrative and credibility.
Image source: AI-generated
</a:t>
            </a:r>
          </a:p>
        </p:txBody>
      </p:sp>
      <p:sp>
        <p:nvSpPr>
          <p:cNvPr id="4" name="Slide Number Placeholder 3"/>
          <p:cNvSpPr>
            <a:spLocks noGrp="1"/>
          </p:cNvSpPr>
          <p:nvPr>
            <p:ph type="sldNum" sz="quarter" idx="5"/>
          </p:nvPr>
        </p:nvSpPr>
        <p:spPr/>
        <p:txBody>
          <a:bodyPr/>
          <a:lstStyle/>
          <a:p>
            <a:fld id="{B5A24CA6-55E8-4527-A2AE-3602A54607BB}" type="slidenum">
              <a:t>26</a:t>
            </a:fld>
            <a:endParaRPr lang="en-GB"/>
          </a:p>
        </p:txBody>
      </p:sp>
    </p:spTree>
    <p:extLst>
      <p:ext uri="{BB962C8B-B14F-4D97-AF65-F5344CB8AC3E}">
        <p14:creationId xmlns:p14="http://schemas.microsoft.com/office/powerpoint/2010/main" val="3373742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Examining case studies and engaging in practical exercises helps solidify understanding and prepares you for real-world startup challenges.</a:t>
            </a:r>
          </a:p>
        </p:txBody>
      </p:sp>
      <p:sp>
        <p:nvSpPr>
          <p:cNvPr id="4" name="Slide Number Placeholder 3"/>
          <p:cNvSpPr>
            <a:spLocks noGrp="1"/>
          </p:cNvSpPr>
          <p:nvPr>
            <p:ph type="sldNum" sz="quarter" idx="5"/>
          </p:nvPr>
        </p:nvSpPr>
        <p:spPr/>
        <p:txBody>
          <a:bodyPr/>
          <a:lstStyle/>
          <a:p>
            <a:fld id="{B5A24CA6-55E8-4527-A2AE-3602A54607BB}" type="slidenum">
              <a:t>27</a:t>
            </a:fld>
            <a:endParaRPr lang="en-GB"/>
          </a:p>
        </p:txBody>
      </p:sp>
    </p:spTree>
    <p:extLst>
      <p:ext uri="{BB962C8B-B14F-4D97-AF65-F5344CB8AC3E}">
        <p14:creationId xmlns:p14="http://schemas.microsoft.com/office/powerpoint/2010/main" val="1348448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Real startups illustrate successful traction strategies, highlighting what worked and lessons learned on the path to growth.
Image source: AI-generated
</a:t>
            </a:r>
          </a:p>
        </p:txBody>
      </p:sp>
      <p:sp>
        <p:nvSpPr>
          <p:cNvPr id="4" name="Slide Number Placeholder 3"/>
          <p:cNvSpPr>
            <a:spLocks noGrp="1"/>
          </p:cNvSpPr>
          <p:nvPr>
            <p:ph type="sldNum" sz="quarter" idx="5"/>
          </p:nvPr>
        </p:nvSpPr>
        <p:spPr/>
        <p:txBody>
          <a:bodyPr/>
          <a:lstStyle/>
          <a:p>
            <a:fld id="{B5A24CA6-55E8-4527-A2AE-3602A54607BB}" type="slidenum">
              <a:t>28</a:t>
            </a:fld>
            <a:endParaRPr lang="en-GB"/>
          </a:p>
        </p:txBody>
      </p:sp>
    </p:spTree>
    <p:extLst>
      <p:ext uri="{BB962C8B-B14F-4D97-AF65-F5344CB8AC3E}">
        <p14:creationId xmlns:p14="http://schemas.microsoft.com/office/powerpoint/2010/main" val="2284519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Regular experiments and reflection allow you to test assumptions, gather data, and iteratively improve your startup’s traction.
Image source: AI-generated
</a:t>
            </a:r>
          </a:p>
        </p:txBody>
      </p:sp>
      <p:sp>
        <p:nvSpPr>
          <p:cNvPr id="4" name="Slide Number Placeholder 3"/>
          <p:cNvSpPr>
            <a:spLocks noGrp="1"/>
          </p:cNvSpPr>
          <p:nvPr>
            <p:ph type="sldNum" sz="quarter" idx="5"/>
          </p:nvPr>
        </p:nvSpPr>
        <p:spPr/>
        <p:txBody>
          <a:bodyPr/>
          <a:lstStyle/>
          <a:p>
            <a:fld id="{B5A24CA6-55E8-4527-A2AE-3602A54607BB}" type="slidenum">
              <a:t>29</a:t>
            </a:fld>
            <a:endParaRPr lang="en-GB"/>
          </a:p>
        </p:txBody>
      </p:sp>
    </p:spTree>
    <p:extLst>
      <p:ext uri="{BB962C8B-B14F-4D97-AF65-F5344CB8AC3E}">
        <p14:creationId xmlns:p14="http://schemas.microsoft.com/office/powerpoint/2010/main" val="255620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embarking on growth strategies, it is vital to grasp what traction means at the prototype and MVP stage, why it is important, and how it differs from overall growth metrics.</a:t>
            </a:r>
          </a:p>
        </p:txBody>
      </p:sp>
      <p:sp>
        <p:nvSpPr>
          <p:cNvPr id="4" name="Slide Number Placeholder 3"/>
          <p:cNvSpPr>
            <a:spLocks noGrp="1"/>
          </p:cNvSpPr>
          <p:nvPr>
            <p:ph type="sldNum" sz="quarter" idx="5"/>
          </p:nvPr>
        </p:nvSpPr>
        <p:spPr/>
        <p:txBody>
          <a:bodyPr/>
          <a:lstStyle/>
          <a:p>
            <a:fld id="{B5A24CA6-55E8-4527-A2AE-3602A54607BB}" type="slidenum">
              <a:t>3</a:t>
            </a:fld>
            <a:endParaRPr lang="en-GB"/>
          </a:p>
        </p:txBody>
      </p:sp>
    </p:spTree>
    <p:extLst>
      <p:ext uri="{BB962C8B-B14F-4D97-AF65-F5344CB8AC3E}">
        <p14:creationId xmlns:p14="http://schemas.microsoft.com/office/powerpoint/2010/main" val="383028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Preparing for investment involves scaling validated traction, refining pitches, and demonstrating a clear roadmap for sustainable growth.
Image source: AI-generated
</a:t>
            </a:r>
          </a:p>
        </p:txBody>
      </p:sp>
      <p:sp>
        <p:nvSpPr>
          <p:cNvPr id="4" name="Slide Number Placeholder 3"/>
          <p:cNvSpPr>
            <a:spLocks noGrp="1"/>
          </p:cNvSpPr>
          <p:nvPr>
            <p:ph type="sldNum" sz="quarter" idx="5"/>
          </p:nvPr>
        </p:nvSpPr>
        <p:spPr/>
        <p:txBody>
          <a:bodyPr/>
          <a:lstStyle/>
          <a:p>
            <a:fld id="{B5A24CA6-55E8-4527-A2AE-3602A54607BB}" type="slidenum">
              <a:t>30</a:t>
            </a:fld>
            <a:endParaRPr lang="en-GB"/>
          </a:p>
        </p:txBody>
      </p:sp>
    </p:spTree>
    <p:extLst>
      <p:ext uri="{BB962C8B-B14F-4D97-AF65-F5344CB8AC3E}">
        <p14:creationId xmlns:p14="http://schemas.microsoft.com/office/powerpoint/2010/main" val="748180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Successfully navigating early traction stages is critical for startup viability. By understanding traction, measuring the right metrics, choosing effective strategies, and learning from experience, student founders can confidently progress towards sustainable growth and investment readiness.</a:t>
            </a:r>
          </a:p>
        </p:txBody>
      </p:sp>
      <p:sp>
        <p:nvSpPr>
          <p:cNvPr id="4" name="Slide Number Placeholder 3"/>
          <p:cNvSpPr>
            <a:spLocks noGrp="1"/>
          </p:cNvSpPr>
          <p:nvPr>
            <p:ph type="sldNum" sz="quarter" idx="5"/>
          </p:nvPr>
        </p:nvSpPr>
        <p:spPr/>
        <p:txBody>
          <a:bodyPr/>
          <a:lstStyle/>
          <a:p>
            <a:fld id="{B5A24CA6-55E8-4527-A2AE-3602A54607BB}" type="slidenum">
              <a:t>31</a:t>
            </a:fld>
            <a:endParaRPr lang="en-GB"/>
          </a:p>
        </p:txBody>
      </p:sp>
    </p:spTree>
    <p:extLst>
      <p:ext uri="{BB962C8B-B14F-4D97-AF65-F5344CB8AC3E}">
        <p14:creationId xmlns:p14="http://schemas.microsoft.com/office/powerpoint/2010/main" val="26286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Traction at early stages refers to validated interest or engagement with your product, often through initial user interactions or feedback. It reflects proof that your concept resonates with the target audience.
Image source: AI-generated
</a:t>
            </a:r>
          </a:p>
        </p:txBody>
      </p:sp>
      <p:sp>
        <p:nvSpPr>
          <p:cNvPr id="4" name="Slide Number Placeholder 3"/>
          <p:cNvSpPr>
            <a:spLocks noGrp="1"/>
          </p:cNvSpPr>
          <p:nvPr>
            <p:ph type="sldNum" sz="quarter" idx="5"/>
          </p:nvPr>
        </p:nvSpPr>
        <p:spPr/>
        <p:txBody>
          <a:bodyPr/>
          <a:lstStyle/>
          <a:p>
            <a:fld id="{B5A24CA6-55E8-4527-A2AE-3602A54607BB}" type="slidenum">
              <a:t>4</a:t>
            </a:fld>
            <a:endParaRPr lang="en-GB"/>
          </a:p>
        </p:txBody>
      </p:sp>
    </p:spTree>
    <p:extLst>
      <p:ext uri="{BB962C8B-B14F-4D97-AF65-F5344CB8AC3E}">
        <p14:creationId xmlns:p14="http://schemas.microsoft.com/office/powerpoint/2010/main" val="179373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Early traction signals market validation, helps refine your product, and builds momentum. It also increases credibility with potential investors and partners.
Image source: AI-generated
</a:t>
            </a:r>
          </a:p>
        </p:txBody>
      </p:sp>
      <p:sp>
        <p:nvSpPr>
          <p:cNvPr id="4" name="Slide Number Placeholder 3"/>
          <p:cNvSpPr>
            <a:spLocks noGrp="1"/>
          </p:cNvSpPr>
          <p:nvPr>
            <p:ph type="sldNum" sz="quarter" idx="5"/>
          </p:nvPr>
        </p:nvSpPr>
        <p:spPr/>
        <p:txBody>
          <a:bodyPr/>
          <a:lstStyle/>
          <a:p>
            <a:fld id="{B5A24CA6-55E8-4527-A2AE-3602A54607BB}" type="slidenum">
              <a:t>5</a:t>
            </a:fld>
            <a:endParaRPr lang="en-GB"/>
          </a:p>
        </p:txBody>
      </p:sp>
    </p:spTree>
    <p:extLst>
      <p:ext uri="{BB962C8B-B14F-4D97-AF65-F5344CB8AC3E}">
        <p14:creationId xmlns:p14="http://schemas.microsoft.com/office/powerpoint/2010/main" val="316825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Traction focuses on initial meaningful engagement or validation, whereas growth refers to scaling user base or revenues. Early traction is a prerequisite foundation for sustainable growth.
Image source: AI-generated
</a:t>
            </a:r>
          </a:p>
        </p:txBody>
      </p:sp>
      <p:sp>
        <p:nvSpPr>
          <p:cNvPr id="4" name="Slide Number Placeholder 3"/>
          <p:cNvSpPr>
            <a:spLocks noGrp="1"/>
          </p:cNvSpPr>
          <p:nvPr>
            <p:ph type="sldNum" sz="quarter" idx="5"/>
          </p:nvPr>
        </p:nvSpPr>
        <p:spPr/>
        <p:txBody>
          <a:bodyPr/>
          <a:lstStyle/>
          <a:p>
            <a:fld id="{B5A24CA6-55E8-4527-A2AE-3602A54607BB}" type="slidenum">
              <a:t>6</a:t>
            </a:fld>
            <a:endParaRPr lang="en-GB"/>
          </a:p>
        </p:txBody>
      </p:sp>
    </p:spTree>
    <p:extLst>
      <p:ext uri="{BB962C8B-B14F-4D97-AF65-F5344CB8AC3E}">
        <p14:creationId xmlns:p14="http://schemas.microsoft.com/office/powerpoint/2010/main" val="158019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Choosing the right traction indicators is crucial and varies by startup. This section explores common forms of traction and how to identify the metrics that matter most for your business.</a:t>
            </a:r>
          </a:p>
        </p:txBody>
      </p:sp>
      <p:sp>
        <p:nvSpPr>
          <p:cNvPr id="4" name="Slide Number Placeholder 3"/>
          <p:cNvSpPr>
            <a:spLocks noGrp="1"/>
          </p:cNvSpPr>
          <p:nvPr>
            <p:ph type="sldNum" sz="quarter" idx="5"/>
          </p:nvPr>
        </p:nvSpPr>
        <p:spPr/>
        <p:txBody>
          <a:bodyPr/>
          <a:lstStyle/>
          <a:p>
            <a:fld id="{B5A24CA6-55E8-4527-A2AE-3602A54607BB}" type="slidenum">
              <a:t>7</a:t>
            </a:fld>
            <a:endParaRPr lang="en-GB"/>
          </a:p>
        </p:txBody>
      </p:sp>
    </p:spTree>
    <p:extLst>
      <p:ext uri="{BB962C8B-B14F-4D97-AF65-F5344CB8AC3E}">
        <p14:creationId xmlns:p14="http://schemas.microsoft.com/office/powerpoint/2010/main" val="65047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Early traction can take many forms such as user sign-ups, active usage, customer feedback, or meaningful interactions that validate the product's value proposition.
Image source: AI-generated
</a:t>
            </a:r>
          </a:p>
        </p:txBody>
      </p:sp>
      <p:sp>
        <p:nvSpPr>
          <p:cNvPr id="4" name="Slide Number Placeholder 3"/>
          <p:cNvSpPr>
            <a:spLocks noGrp="1"/>
          </p:cNvSpPr>
          <p:nvPr>
            <p:ph type="sldNum" sz="quarter" idx="5"/>
          </p:nvPr>
        </p:nvSpPr>
        <p:spPr/>
        <p:txBody>
          <a:bodyPr/>
          <a:lstStyle/>
          <a:p>
            <a:fld id="{B5A24CA6-55E8-4527-A2AE-3602A54607BB}" type="slidenum">
              <a:t>8</a:t>
            </a:fld>
            <a:endParaRPr lang="en-GB"/>
          </a:p>
        </p:txBody>
      </p:sp>
    </p:spTree>
    <p:extLst>
      <p:ext uri="{BB962C8B-B14F-4D97-AF65-F5344CB8AC3E}">
        <p14:creationId xmlns:p14="http://schemas.microsoft.com/office/powerpoint/2010/main" val="154057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Select metrics aligned with your business model and goals. For example, a SaaS startup may prioritise active users, while a marketplace might focus on transaction volume.
Image source: AI-generated
</a:t>
            </a:r>
          </a:p>
        </p:txBody>
      </p:sp>
      <p:sp>
        <p:nvSpPr>
          <p:cNvPr id="4" name="Slide Number Placeholder 3"/>
          <p:cNvSpPr>
            <a:spLocks noGrp="1"/>
          </p:cNvSpPr>
          <p:nvPr>
            <p:ph type="sldNum" sz="quarter" idx="5"/>
          </p:nvPr>
        </p:nvSpPr>
        <p:spPr/>
        <p:txBody>
          <a:bodyPr/>
          <a:lstStyle/>
          <a:p>
            <a:fld id="{B5A24CA6-55E8-4527-A2AE-3602A54607BB}" type="slidenum">
              <a:t>9</a:t>
            </a:fld>
            <a:endParaRPr lang="en-GB"/>
          </a:p>
        </p:txBody>
      </p:sp>
    </p:spTree>
    <p:extLst>
      <p:ext uri="{BB962C8B-B14F-4D97-AF65-F5344CB8AC3E}">
        <p14:creationId xmlns:p14="http://schemas.microsoft.com/office/powerpoint/2010/main" val="321175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40288713"/>
      </p:ext>
    </p:extLst>
  </p:cSld>
  <p:clrMapOvr>
    <a:masterClrMapping/>
  </p:clrMapOvr>
  <p:hf hd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59821000"/>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1599937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0919675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8075546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7688117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7682044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0430399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9180426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1236385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1187438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56614979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0421992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2530720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40871024"/>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53053133"/>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0221432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38946814"/>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8698015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57429761"/>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52178725"/>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0562811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398164627"/>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56318601"/>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58491660"/>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01621452"/>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80990572"/>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885973"/>
      </p:ext>
    </p:extLst>
  </p:cSld>
  <p:clrMapOvr>
    <a:overrideClrMapping bg1="lt1" tx1="dk1" bg2="lt2" tx2="dk2" accent1="accent1" accent2="accent2" accent3="accent3" accent4="accent4" accent5="accent5" accent6="accent6" hlink="hlink" folHlink="folHlink"/>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672572"/>
      </p:ext>
    </p:extLst>
  </p:cSld>
  <p:clrMapOvr>
    <a:overrideClrMapping bg1="lt1" tx1="dk1" bg2="lt2" tx2="dk2" accent1="accent1" accent2="accent2" accent3="accent3" accent4="accent4" accent5="accent5" accent6="accent6" hlink="hlink" folHlink="folHlink"/>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059059"/>
      </p:ext>
    </p:extLst>
  </p:cSld>
  <p:clrMapOvr>
    <a:overrideClrMapping bg1="lt1" tx1="dk1" bg2="lt2" tx2="dk2" accent1="accent1" accent2="accent2" accent3="accent3" accent4="accent4" accent5="accent5" accent6="accent6" hlink="hlink" folHlink="folHlink"/>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05359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653799"/>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6862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527816146"/>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941735"/>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950765"/>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93495657"/>
      </p:ext>
    </p:extLst>
  </p:cSld>
  <p:clrMapOvr>
    <a:overrideClrMapping bg1="lt1" tx1="dk1" bg2="lt2" tx2="dk2" accent1="accent1" accent2="accent2" accent3="accent3" accent4="accent4" accent5="accent5" accent6="accent6" hlink="hlink" folHlink="folHlink"/>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0704113"/>
      </p:ext>
    </p:extLst>
  </p:cSld>
  <p:clrMapOvr>
    <a:overrideClrMapping bg1="lt1" tx1="dk1" bg2="lt2" tx2="dk2" accent1="accent1" accent2="accent2" accent3="accent3" accent4="accent4" accent5="accent5" accent6="accent6" hlink="hlink" folHlink="folHlink"/>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8882331"/>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2/1/2026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Dr. Zornitsa Yordanova</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91532163"/>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2/1/2026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7106738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75985484"/>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87919194"/>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1805041"/>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53856013"/>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2/1/2026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016482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2/1/2026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06491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CC0E-F244-75D6-4B3B-E6857F5AB4DA}"/>
              </a:ext>
            </a:extLst>
          </p:cNvPr>
          <p:cNvSpPr>
            <a:spLocks noGrp="1"/>
          </p:cNvSpPr>
          <p:nvPr>
            <p:ph type="ctrTitle"/>
          </p:nvPr>
        </p:nvSpPr>
        <p:spPr>
          <a:xfrm>
            <a:off x="431172" y="3425399"/>
            <a:ext cx="7685140" cy="2621154"/>
          </a:xfrm>
        </p:spPr>
        <p:txBody>
          <a:bodyPr anchor="b">
            <a:normAutofit/>
          </a:bodyPr>
          <a:lstStyle/>
          <a:p>
            <a:r>
              <a:rPr lang="en-GB" sz="4000"/>
              <a:t>From Prototype to Traction: Navigating Early Startup Growth for Student Founders</a:t>
            </a:r>
          </a:p>
        </p:txBody>
      </p:sp>
      <p:sp>
        <p:nvSpPr>
          <p:cNvPr id="3" name="Subtitle 2">
            <a:extLst>
              <a:ext uri="{FF2B5EF4-FFF2-40B4-BE49-F238E27FC236}">
                <a16:creationId xmlns:a16="http://schemas.microsoft.com/office/drawing/2014/main" id="{7E5E1E80-0750-2277-3F43-C61F23EE1C68}"/>
              </a:ext>
            </a:extLst>
          </p:cNvPr>
          <p:cNvSpPr>
            <a:spLocks noGrp="1"/>
          </p:cNvSpPr>
          <p:nvPr>
            <p:ph type="subTitle" idx="1"/>
          </p:nvPr>
        </p:nvSpPr>
        <p:spPr>
          <a:xfrm>
            <a:off x="431172" y="415057"/>
            <a:ext cx="7685139" cy="1414091"/>
          </a:xfrm>
        </p:spPr>
        <p:txBody>
          <a:bodyPr vert="horz" lIns="91440" tIns="45720" rIns="91440" bIns="45720" rtlCol="0" anchor="t">
            <a:normAutofit/>
          </a:bodyPr>
          <a:lstStyle/>
          <a:p>
            <a:r>
              <a:rPr lang="en-GB"/>
              <a:t>Strategies for transforming ideas into successful startups</a:t>
            </a:r>
            <a:endParaRPr lang="en-US"/>
          </a:p>
        </p:txBody>
      </p:sp>
      <p:sp>
        <p:nvSpPr>
          <p:cNvPr id="4" name="Date Placeholder 3">
            <a:extLst>
              <a:ext uri="{FF2B5EF4-FFF2-40B4-BE49-F238E27FC236}">
                <a16:creationId xmlns:a16="http://schemas.microsoft.com/office/drawing/2014/main" id="{00CB6B52-137E-B6B7-BEA4-B619949E0466}"/>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2079790-4710-EACE-9CC9-B306F51251E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p>
        </p:txBody>
      </p:sp>
      <p:sp>
        <p:nvSpPr>
          <p:cNvPr id="6" name="Slide Number Placeholder 5">
            <a:extLst>
              <a:ext uri="{FF2B5EF4-FFF2-40B4-BE49-F238E27FC236}">
                <a16:creationId xmlns:a16="http://schemas.microsoft.com/office/drawing/2014/main" id="{ADDA1919-EAEC-3559-5542-5AFB9F4D354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
        <p:nvSpPr>
          <p:cNvPr id="8" name="Subtitle 2">
            <a:extLst>
              <a:ext uri="{FF2B5EF4-FFF2-40B4-BE49-F238E27FC236}">
                <a16:creationId xmlns:a16="http://schemas.microsoft.com/office/drawing/2014/main" id="{7EC27D51-2FC9-24B7-89D7-5C59305B6823}"/>
              </a:ext>
            </a:extLst>
          </p:cNvPr>
          <p:cNvSpPr txBox="1">
            <a:spLocks/>
          </p:cNvSpPr>
          <p:nvPr/>
        </p:nvSpPr>
        <p:spPr>
          <a:xfrm>
            <a:off x="534804" y="1713505"/>
            <a:ext cx="7685139" cy="141409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Dr. Zornitsa Yordanova</a:t>
            </a:r>
            <a:endParaRPr lang="en-US" dirty="0"/>
          </a:p>
        </p:txBody>
      </p:sp>
    </p:spTree>
    <p:extLst>
      <p:ext uri="{BB962C8B-B14F-4D97-AF65-F5344CB8AC3E}">
        <p14:creationId xmlns:p14="http://schemas.microsoft.com/office/powerpoint/2010/main" val="317776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700"/>
                                        <p:tgtEl>
                                          <p:spTgt spid="8">
                                            <p:txEl>
                                              <p:pRg st="0" end="0"/>
                                            </p:txEl>
                                          </p:spTgt>
                                        </p:tgtEl>
                                      </p:cBhvr>
                                    </p:animEffect>
                                  </p:childTnLst>
                                </p:cTn>
                              </p:par>
                              <p:par>
                                <p:cTn id="17" presetID="10" presetClass="entr" presetSubtype="0" fill="hold" grpId="1" nodeType="withEffect">
                                  <p:stCondLst>
                                    <p:cond delay="250"/>
                                  </p:stCondLst>
                                  <p:iterate>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8" grpId="0" build="p"/>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1C58-301A-361B-8521-69AE37238E72}"/>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Tracking and Interpreting Initial Traction Data</a:t>
            </a:r>
          </a:p>
        </p:txBody>
      </p:sp>
      <p:pic>
        <p:nvPicPr>
          <p:cNvPr id="7" name="Content Placeholder 6" descr="data charts and graphs illustrating trend analysis and decision making">
            <a:extLst>
              <a:ext uri="{FF2B5EF4-FFF2-40B4-BE49-F238E27FC236}">
                <a16:creationId xmlns:a16="http://schemas.microsoft.com/office/drawing/2014/main" id="{A708FF2E-B5AF-46A0-85AF-E96BDD7424D1}"/>
              </a:ext>
            </a:extLst>
          </p:cNvPr>
          <p:cNvPicPr>
            <a:picLocks noGrp="1" noChangeAspect="1"/>
          </p:cNvPicPr>
          <p:nvPr>
            <p:ph type="pic" sz="quarter" idx="15"/>
          </p:nvPr>
        </p:nvPicPr>
        <p:blipFill>
          <a:blip r:embed="rId3"/>
          <a:srcRect r="22713" b="3"/>
          <a:stretch>
            <a:fillRect/>
          </a:stretch>
        </p:blipFill>
        <p:spPr>
          <a:xfrm>
            <a:off x="20" y="2293496"/>
            <a:ext cx="5285212" cy="4564504"/>
          </a:xfrm>
        </p:spPr>
      </p:pic>
      <p:sp>
        <p:nvSpPr>
          <p:cNvPr id="8" name="TextBox 7">
            <a:extLst>
              <a:ext uri="{FF2B5EF4-FFF2-40B4-BE49-F238E27FC236}">
                <a16:creationId xmlns:a16="http://schemas.microsoft.com/office/drawing/2014/main" id="{8E4B3C7C-EF6C-41D6-AFAB-3E185774461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Consistent Measurement</a:t>
            </a:r>
          </a:p>
          <a:p>
            <a:pPr marL="0" lvl="1" indent="0">
              <a:spcBef>
                <a:spcPts val="1000"/>
              </a:spcBef>
              <a:spcAft>
                <a:spcPts val="600"/>
              </a:spcAft>
              <a:buFont typeface="Arial" panose="020B0604020202020204" pitchFamily="34" charset="0"/>
              <a:buNone/>
            </a:pPr>
            <a:r>
              <a:rPr lang="en-GB" sz="1400"/>
              <a:t>Regular tracking of key metrics ensures reliable data for identifying early trends.</a:t>
            </a:r>
          </a:p>
          <a:p>
            <a:pPr marL="0" indent="0">
              <a:spcBef>
                <a:spcPts val="2500"/>
              </a:spcBef>
              <a:spcAft>
                <a:spcPts val="600"/>
              </a:spcAft>
              <a:buFont typeface="Arial" panose="020B0604020202020204" pitchFamily="34" charset="0"/>
              <a:buNone/>
            </a:pPr>
            <a:r>
              <a:rPr lang="en-GB" sz="1400" b="1"/>
              <a:t>Trend Spotting</a:t>
            </a:r>
          </a:p>
          <a:p>
            <a:pPr marL="0" lvl="1" indent="0">
              <a:spcBef>
                <a:spcPts val="1000"/>
              </a:spcBef>
              <a:spcAft>
                <a:spcPts val="600"/>
              </a:spcAft>
              <a:buFont typeface="Arial" panose="020B0604020202020204" pitchFamily="34" charset="0"/>
              <a:buNone/>
            </a:pPr>
            <a:r>
              <a:rPr lang="en-GB" sz="1400"/>
              <a:t>Analyzing data helps detect patterns that inform strategic decisions.</a:t>
            </a:r>
          </a:p>
          <a:p>
            <a:pPr marL="0" indent="0">
              <a:spcBef>
                <a:spcPts val="2500"/>
              </a:spcBef>
              <a:spcAft>
                <a:spcPts val="600"/>
              </a:spcAft>
              <a:buFont typeface="Arial" panose="020B0604020202020204" pitchFamily="34" charset="0"/>
              <a:buNone/>
            </a:pPr>
            <a:r>
              <a:rPr lang="en-GB" sz="1400" b="1"/>
              <a:t>Validating Assumptions</a:t>
            </a:r>
          </a:p>
          <a:p>
            <a:pPr marL="0" lvl="1" indent="0">
              <a:spcBef>
                <a:spcPts val="1000"/>
              </a:spcBef>
              <a:spcAft>
                <a:spcPts val="600"/>
              </a:spcAft>
              <a:buFont typeface="Arial" panose="020B0604020202020204" pitchFamily="34" charset="0"/>
              <a:buNone/>
            </a:pPr>
            <a:r>
              <a:rPr lang="en-GB" sz="1400"/>
              <a:t>Data analysis confirms or challenges initial hypotheses to refine strategies.</a:t>
            </a:r>
          </a:p>
          <a:p>
            <a:pPr marL="0" indent="0">
              <a:spcBef>
                <a:spcPts val="2500"/>
              </a:spcBef>
              <a:spcAft>
                <a:spcPts val="600"/>
              </a:spcAft>
              <a:buFont typeface="Arial" panose="020B0604020202020204" pitchFamily="34" charset="0"/>
              <a:buNone/>
            </a:pPr>
            <a:r>
              <a:rPr lang="en-GB" sz="1400" b="1"/>
              <a:t>Guiding Decisions</a:t>
            </a:r>
          </a:p>
          <a:p>
            <a:pPr marL="0" lvl="1" indent="0">
              <a:spcBef>
                <a:spcPts val="1000"/>
              </a:spcBef>
              <a:spcAft>
                <a:spcPts val="600"/>
              </a:spcAft>
              <a:buFont typeface="Arial" panose="020B0604020202020204" pitchFamily="34" charset="0"/>
              <a:buNone/>
            </a:pPr>
            <a:r>
              <a:rPr lang="en-GB" sz="1400"/>
              <a:t>Insights from data direct product and marketing choices for better outcomes.</a:t>
            </a:r>
          </a:p>
        </p:txBody>
      </p:sp>
      <p:sp>
        <p:nvSpPr>
          <p:cNvPr id="4" name="Date Placeholder 3">
            <a:extLst>
              <a:ext uri="{FF2B5EF4-FFF2-40B4-BE49-F238E27FC236}">
                <a16:creationId xmlns:a16="http://schemas.microsoft.com/office/drawing/2014/main" id="{8F21C1FA-3CDB-CBA3-6000-F33C43D499C2}"/>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2E9D302-9E93-4839-A9EB-4BD174B4538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DCA7DED-4AE6-D001-09B4-F38A0B3ACA2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1464725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E4ED-1CD3-A503-9C1F-7C1E1ABDE0B2}"/>
              </a:ext>
            </a:extLst>
          </p:cNvPr>
          <p:cNvSpPr>
            <a:spLocks noGrp="1"/>
          </p:cNvSpPr>
          <p:nvPr>
            <p:ph type="title"/>
          </p:nvPr>
        </p:nvSpPr>
        <p:spPr>
          <a:xfrm>
            <a:off x="431172" y="553616"/>
            <a:ext cx="7914087" cy="4008859"/>
          </a:xfrm>
        </p:spPr>
        <p:txBody>
          <a:bodyPr anchor="t">
            <a:normAutofit/>
          </a:bodyPr>
          <a:lstStyle/>
          <a:p>
            <a:r>
              <a:rPr lang="en-GB"/>
              <a:t>User Acquisition Strategies for Early Startups</a:t>
            </a:r>
          </a:p>
        </p:txBody>
      </p:sp>
      <p:sp>
        <p:nvSpPr>
          <p:cNvPr id="11" name="Text Placeholder 2">
            <a:extLst>
              <a:ext uri="{FF2B5EF4-FFF2-40B4-BE49-F238E27FC236}">
                <a16:creationId xmlns:a16="http://schemas.microsoft.com/office/drawing/2014/main" id="{14B5EB3D-B19F-656C-C6F3-8A8A56385A6A}"/>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23DD21BA-9E3B-0FB9-3D49-E252ADFE5316}"/>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492B840-C1AB-C6BF-C9DD-97700B0BDF4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4C6304AA-9D92-F94F-71BE-1632C1E70B4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1122067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3136-FB2D-5DF1-03FE-840D0F6C2E2E}"/>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Common Early User Acquisition Channels</a:t>
            </a:r>
          </a:p>
        </p:txBody>
      </p:sp>
      <p:pic>
        <p:nvPicPr>
          <p:cNvPr id="7" name="Content Placeholder 6" descr="Diverse digital marketing channels icons including social media, referrals, campus, and events">
            <a:extLst>
              <a:ext uri="{FF2B5EF4-FFF2-40B4-BE49-F238E27FC236}">
                <a16:creationId xmlns:a16="http://schemas.microsoft.com/office/drawing/2014/main" id="{204DC37F-8422-4D9B-8E41-95B2E5D1869F}"/>
              </a:ext>
            </a:extLst>
          </p:cNvPr>
          <p:cNvPicPr>
            <a:picLocks noGrp="1" noChangeAspect="1"/>
          </p:cNvPicPr>
          <p:nvPr>
            <p:ph type="pic" sz="quarter" idx="15"/>
          </p:nvPr>
        </p:nvPicPr>
        <p:blipFill>
          <a:blip r:embed="rId3"/>
          <a:srcRect l="8621" r="14092" b="3"/>
          <a:stretch>
            <a:fillRect/>
          </a:stretch>
        </p:blipFill>
        <p:spPr>
          <a:xfrm>
            <a:off x="20" y="2293496"/>
            <a:ext cx="5285212" cy="4564504"/>
          </a:xfrm>
        </p:spPr>
      </p:pic>
      <p:sp>
        <p:nvSpPr>
          <p:cNvPr id="8" name="TextBox 7">
            <a:extLst>
              <a:ext uri="{FF2B5EF4-FFF2-40B4-BE49-F238E27FC236}">
                <a16:creationId xmlns:a16="http://schemas.microsoft.com/office/drawing/2014/main" id="{A69EF1CE-4C2F-4079-B649-0BDE9B7DE8B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Social Media Platforms</a:t>
            </a:r>
          </a:p>
          <a:p>
            <a:pPr marL="0" lvl="1" indent="0">
              <a:spcBef>
                <a:spcPts val="1000"/>
              </a:spcBef>
              <a:spcAft>
                <a:spcPts val="600"/>
              </a:spcAft>
              <a:buFont typeface="Arial" panose="020B0604020202020204" pitchFamily="34" charset="0"/>
              <a:buNone/>
            </a:pPr>
            <a:r>
              <a:rPr lang="en-GB" sz="1400"/>
              <a:t>Social media channels enable reaching broad audiences quickly with targeted content and engagement strategies.</a:t>
            </a:r>
          </a:p>
          <a:p>
            <a:pPr marL="0" indent="0">
              <a:spcBef>
                <a:spcPts val="2500"/>
              </a:spcBef>
              <a:spcAft>
                <a:spcPts val="600"/>
              </a:spcAft>
              <a:buFont typeface="Arial" panose="020B0604020202020204" pitchFamily="34" charset="0"/>
              <a:buNone/>
            </a:pPr>
            <a:r>
              <a:rPr lang="en-GB" sz="1400" b="1"/>
              <a:t>Content Marketing</a:t>
            </a:r>
          </a:p>
          <a:p>
            <a:pPr marL="0" lvl="1" indent="0">
              <a:spcBef>
                <a:spcPts val="1000"/>
              </a:spcBef>
              <a:spcAft>
                <a:spcPts val="600"/>
              </a:spcAft>
              <a:buFont typeface="Arial" panose="020B0604020202020204" pitchFamily="34" charset="0"/>
              <a:buNone/>
            </a:pPr>
            <a:r>
              <a:rPr lang="en-GB" sz="1400"/>
              <a:t>Content marketing helps attract and retain users by providing valuable, relevant information tailored to their interests.</a:t>
            </a:r>
          </a:p>
          <a:p>
            <a:pPr marL="0" indent="0">
              <a:spcBef>
                <a:spcPts val="2500"/>
              </a:spcBef>
              <a:spcAft>
                <a:spcPts val="600"/>
              </a:spcAft>
              <a:buFont typeface="Arial" panose="020B0604020202020204" pitchFamily="34" charset="0"/>
              <a:buNone/>
            </a:pPr>
            <a:r>
              <a:rPr lang="en-GB" sz="1400" b="1"/>
              <a:t>Referrals and Networks</a:t>
            </a:r>
          </a:p>
          <a:p>
            <a:pPr marL="0" lvl="1" indent="0">
              <a:spcBef>
                <a:spcPts val="1000"/>
              </a:spcBef>
              <a:spcAft>
                <a:spcPts val="600"/>
              </a:spcAft>
              <a:buFont typeface="Arial" panose="020B0604020202020204" pitchFamily="34" charset="0"/>
              <a:buNone/>
            </a:pPr>
            <a:r>
              <a:rPr lang="en-GB" sz="1400"/>
              <a:t>Referrals and campus networks leverage personal connections and communities to grow user base organically.</a:t>
            </a:r>
          </a:p>
          <a:p>
            <a:pPr marL="0" indent="0">
              <a:spcBef>
                <a:spcPts val="2500"/>
              </a:spcBef>
              <a:spcAft>
                <a:spcPts val="600"/>
              </a:spcAft>
              <a:buFont typeface="Arial" panose="020B0604020202020204" pitchFamily="34" charset="0"/>
              <a:buNone/>
            </a:pPr>
            <a:r>
              <a:rPr lang="en-GB" sz="1400" b="1"/>
              <a:t>Events and Engagement</a:t>
            </a:r>
          </a:p>
          <a:p>
            <a:pPr marL="0" lvl="1" indent="0">
              <a:spcBef>
                <a:spcPts val="1000"/>
              </a:spcBef>
              <a:spcAft>
                <a:spcPts val="600"/>
              </a:spcAft>
              <a:buFont typeface="Arial" panose="020B0604020202020204" pitchFamily="34" charset="0"/>
              <a:buNone/>
            </a:pPr>
            <a:r>
              <a:rPr lang="en-GB" sz="1400"/>
              <a:t>Hosting events allows direct user interaction and builds community engagement around the product or service.</a:t>
            </a:r>
          </a:p>
        </p:txBody>
      </p:sp>
      <p:sp>
        <p:nvSpPr>
          <p:cNvPr id="4" name="Date Placeholder 3">
            <a:extLst>
              <a:ext uri="{FF2B5EF4-FFF2-40B4-BE49-F238E27FC236}">
                <a16:creationId xmlns:a16="http://schemas.microsoft.com/office/drawing/2014/main" id="{9187A9E5-C0CD-58AC-C110-3CF0EF406C4B}"/>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547DA82-3AD7-4A25-78BB-BA8FF837787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B69B43D4-3CD3-3A5D-E047-725535A603D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1189849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CED9-43E5-0777-0D30-596EF311073D}"/>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Outreach Tactics and Onboarding Best Practices</a:t>
            </a:r>
          </a:p>
        </p:txBody>
      </p:sp>
      <p:pic>
        <p:nvPicPr>
          <p:cNvPr id="7" name="Content Placeholder 6" descr="Professional illustration of personalised communication and user onboarding process with clear value proposition">
            <a:extLst>
              <a:ext uri="{FF2B5EF4-FFF2-40B4-BE49-F238E27FC236}">
                <a16:creationId xmlns:a16="http://schemas.microsoft.com/office/drawing/2014/main" id="{DE6BB158-CBEB-4634-B369-36FAABEB6B1A}"/>
              </a:ext>
            </a:extLst>
          </p:cNvPr>
          <p:cNvPicPr>
            <a:picLocks noGrp="1" noChangeAspect="1"/>
          </p:cNvPicPr>
          <p:nvPr>
            <p:ph type="pic" sz="quarter" idx="15"/>
          </p:nvPr>
        </p:nvPicPr>
        <p:blipFill>
          <a:blip r:embed="rId3"/>
          <a:srcRect l="4652" r="14671" b="1"/>
          <a:stretch>
            <a:fillRect/>
          </a:stretch>
        </p:blipFill>
        <p:spPr>
          <a:xfrm>
            <a:off x="20" y="10"/>
            <a:ext cx="7734280" cy="6399142"/>
          </a:xfrm>
        </p:spPr>
      </p:pic>
      <p:sp>
        <p:nvSpPr>
          <p:cNvPr id="8" name="TextBox 7">
            <a:extLst>
              <a:ext uri="{FF2B5EF4-FFF2-40B4-BE49-F238E27FC236}">
                <a16:creationId xmlns:a16="http://schemas.microsoft.com/office/drawing/2014/main" id="{9F06BBD4-E77D-4161-B86A-01373E49565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Personalised Communication</a:t>
            </a:r>
          </a:p>
          <a:p>
            <a:pPr marL="0" lvl="1" indent="0">
              <a:lnSpc>
                <a:spcPct val="90000"/>
              </a:lnSpc>
              <a:spcBef>
                <a:spcPts val="1000"/>
              </a:spcBef>
              <a:spcAft>
                <a:spcPts val="600"/>
              </a:spcAft>
              <a:buFont typeface="Arial" panose="020B0604020202020204" pitchFamily="34" charset="0"/>
              <a:buNone/>
            </a:pPr>
            <a:r>
              <a:rPr lang="en-GB" sz="900"/>
              <a:t>Effective outreach uses tailored messages to engage the target audience and build meaningful connections.</a:t>
            </a:r>
          </a:p>
          <a:p>
            <a:pPr marL="0" indent="0">
              <a:lnSpc>
                <a:spcPct val="90000"/>
              </a:lnSpc>
              <a:spcBef>
                <a:spcPts val="2500"/>
              </a:spcBef>
              <a:spcAft>
                <a:spcPts val="600"/>
              </a:spcAft>
              <a:buFont typeface="Arial" panose="020B0604020202020204" pitchFamily="34" charset="0"/>
              <a:buNone/>
            </a:pPr>
            <a:r>
              <a:rPr lang="en-GB" sz="900" b="1"/>
              <a:t>Clear Value Propositions</a:t>
            </a:r>
          </a:p>
          <a:p>
            <a:pPr marL="0" lvl="1" indent="0">
              <a:lnSpc>
                <a:spcPct val="90000"/>
              </a:lnSpc>
              <a:spcBef>
                <a:spcPts val="1000"/>
              </a:spcBef>
              <a:spcAft>
                <a:spcPts val="600"/>
              </a:spcAft>
              <a:buFont typeface="Arial" panose="020B0604020202020204" pitchFamily="34" charset="0"/>
              <a:buNone/>
            </a:pPr>
            <a:r>
              <a:rPr lang="en-GB" sz="900"/>
              <a:t>Communicating clear benefits convinces users of the product's value and encourages engagement.</a:t>
            </a:r>
          </a:p>
          <a:p>
            <a:pPr marL="0" indent="0">
              <a:lnSpc>
                <a:spcPct val="90000"/>
              </a:lnSpc>
              <a:spcBef>
                <a:spcPts val="2500"/>
              </a:spcBef>
              <a:spcAft>
                <a:spcPts val="600"/>
              </a:spcAft>
              <a:buFont typeface="Arial" panose="020B0604020202020204" pitchFamily="34" charset="0"/>
              <a:buNone/>
            </a:pPr>
            <a:r>
              <a:rPr lang="en-GB" sz="900" b="1"/>
              <a:t>Engaging Onboarding Experience</a:t>
            </a:r>
          </a:p>
          <a:p>
            <a:pPr marL="0" lvl="1" indent="0">
              <a:lnSpc>
                <a:spcPct val="90000"/>
              </a:lnSpc>
              <a:spcBef>
                <a:spcPts val="1000"/>
              </a:spcBef>
              <a:spcAft>
                <a:spcPts val="600"/>
              </a:spcAft>
              <a:buFont typeface="Arial" panose="020B0604020202020204" pitchFamily="34" charset="0"/>
              <a:buNone/>
            </a:pPr>
            <a:r>
              <a:rPr lang="en-GB" sz="900"/>
              <a:t>Onboarding should be simple and interactive, helping users quickly experience core product features.</a:t>
            </a:r>
          </a:p>
        </p:txBody>
      </p:sp>
      <p:sp>
        <p:nvSpPr>
          <p:cNvPr id="4" name="Date Placeholder 3">
            <a:extLst>
              <a:ext uri="{FF2B5EF4-FFF2-40B4-BE49-F238E27FC236}">
                <a16:creationId xmlns:a16="http://schemas.microsoft.com/office/drawing/2014/main" id="{650601ED-D0A3-F594-B3B2-043AA189344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4036B30-E159-426E-EAFF-5621809705E7}"/>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B0D18563-18BB-A340-B82D-1189C30F497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333196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5250-2878-7DA1-257F-CA114D710BC4}"/>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2500" b="0" kern="1200" cap="all" baseline="0">
                <a:latin typeface="+mj-lt"/>
                <a:ea typeface="+mj-ea"/>
                <a:cs typeface="+mj-cs"/>
              </a:rPr>
              <a:t>Pilot Projects, Letters of Intent (LOIs), and Partnerships</a:t>
            </a:r>
          </a:p>
        </p:txBody>
      </p:sp>
      <p:sp>
        <p:nvSpPr>
          <p:cNvPr id="8" name="TextBox 7">
            <a:extLst>
              <a:ext uri="{FF2B5EF4-FFF2-40B4-BE49-F238E27FC236}">
                <a16:creationId xmlns:a16="http://schemas.microsoft.com/office/drawing/2014/main" id="{11B6E573-EB45-47BD-93F3-DD6178E6338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Early Partner Collaboration</a:t>
            </a:r>
          </a:p>
          <a:p>
            <a:pPr marL="0" lvl="1" indent="0">
              <a:spcBef>
                <a:spcPts val="1000"/>
              </a:spcBef>
              <a:spcAft>
                <a:spcPts val="600"/>
              </a:spcAft>
              <a:buFont typeface="Arial" panose="020B0604020202020204" pitchFamily="34" charset="0"/>
              <a:buNone/>
            </a:pPr>
            <a:r>
              <a:rPr lang="en-GB" sz="1400"/>
              <a:t>Working with early partners helps validate market demand and establish trust in B2B relationships.</a:t>
            </a:r>
          </a:p>
          <a:p>
            <a:pPr marL="0" indent="0">
              <a:spcBef>
                <a:spcPts val="2500"/>
              </a:spcBef>
              <a:spcAft>
                <a:spcPts val="600"/>
              </a:spcAft>
              <a:buFont typeface="Arial" panose="020B0604020202020204" pitchFamily="34" charset="0"/>
              <a:buNone/>
            </a:pPr>
            <a:r>
              <a:rPr lang="en-GB" sz="1400" b="1"/>
              <a:t>Securing Letters of Intent</a:t>
            </a:r>
          </a:p>
          <a:p>
            <a:pPr marL="0" lvl="1" indent="0">
              <a:spcBef>
                <a:spcPts val="1000"/>
              </a:spcBef>
              <a:spcAft>
                <a:spcPts val="600"/>
              </a:spcAft>
              <a:buFont typeface="Arial" panose="020B0604020202020204" pitchFamily="34" charset="0"/>
              <a:buNone/>
            </a:pPr>
            <a:r>
              <a:rPr lang="en-GB" sz="1400"/>
              <a:t>Obtaining LOIs signals commitment from potential clients and strengthens credibility before full contracts.</a:t>
            </a:r>
          </a:p>
          <a:p>
            <a:pPr marL="0" indent="0">
              <a:spcBef>
                <a:spcPts val="2500"/>
              </a:spcBef>
              <a:spcAft>
                <a:spcPts val="600"/>
              </a:spcAft>
              <a:buFont typeface="Arial" panose="020B0604020202020204" pitchFamily="34" charset="0"/>
              <a:buNone/>
            </a:pPr>
            <a:r>
              <a:rPr lang="en-GB" sz="1400" b="1"/>
              <a:t>Running Pilot Projects</a:t>
            </a:r>
          </a:p>
          <a:p>
            <a:pPr marL="0" lvl="1" indent="0">
              <a:spcBef>
                <a:spcPts val="1000"/>
              </a:spcBef>
              <a:spcAft>
                <a:spcPts val="600"/>
              </a:spcAft>
              <a:buFont typeface="Arial" panose="020B0604020202020204" pitchFamily="34" charset="0"/>
              <a:buNone/>
            </a:pPr>
            <a:r>
              <a:rPr lang="en-GB" sz="1400"/>
              <a:t>Pilot projects demonstrate product viability and build confidence among stakeholders and clients.</a:t>
            </a:r>
          </a:p>
        </p:txBody>
      </p:sp>
      <p:pic>
        <p:nvPicPr>
          <p:cNvPr id="7" name="Content Placeholder 6" descr="Business collaboration concept with documents, handshake, and project planning">
            <a:extLst>
              <a:ext uri="{FF2B5EF4-FFF2-40B4-BE49-F238E27FC236}">
                <a16:creationId xmlns:a16="http://schemas.microsoft.com/office/drawing/2014/main" id="{DBDD1034-289F-4490-84D6-86B90681AB5E}"/>
              </a:ext>
            </a:extLst>
          </p:cNvPr>
          <p:cNvPicPr>
            <a:picLocks noGrp="1" noChangeAspect="1"/>
          </p:cNvPicPr>
          <p:nvPr>
            <p:ph type="pic" sz="quarter" idx="15"/>
          </p:nvPr>
        </p:nvPicPr>
        <p:blipFill>
          <a:blip r:embed="rId3"/>
          <a:srcRect l="17941" r="14733" b="1"/>
          <a:stretch>
            <a:fillRect/>
          </a:stretch>
        </p:blipFill>
        <p:spPr>
          <a:xfrm>
            <a:off x="5737594" y="10"/>
            <a:ext cx="6454406" cy="6399142"/>
          </a:xfrm>
        </p:spPr>
      </p:pic>
      <p:sp>
        <p:nvSpPr>
          <p:cNvPr id="4" name="Date Placeholder 3">
            <a:extLst>
              <a:ext uri="{FF2B5EF4-FFF2-40B4-BE49-F238E27FC236}">
                <a16:creationId xmlns:a16="http://schemas.microsoft.com/office/drawing/2014/main" id="{83E9FBEE-BFFC-E20E-E7EA-22C958EB259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189EF07-E40B-C7DD-4B34-C5F077504A5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BBE7BF46-7963-0433-2417-461F9BB703B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1299759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9132-B27C-3190-CB06-7F725E6E2C99}"/>
              </a:ext>
            </a:extLst>
          </p:cNvPr>
          <p:cNvSpPr>
            <a:spLocks noGrp="1"/>
          </p:cNvSpPr>
          <p:nvPr>
            <p:ph type="title"/>
          </p:nvPr>
        </p:nvSpPr>
        <p:spPr>
          <a:xfrm>
            <a:off x="431172" y="553616"/>
            <a:ext cx="7914087" cy="4008859"/>
          </a:xfrm>
        </p:spPr>
        <p:txBody>
          <a:bodyPr anchor="t">
            <a:normAutofit/>
          </a:bodyPr>
          <a:lstStyle/>
          <a:p>
            <a:r>
              <a:rPr lang="en-GB"/>
              <a:t>B2B Versus B2C Traction Approaches</a:t>
            </a:r>
          </a:p>
        </p:txBody>
      </p:sp>
      <p:sp>
        <p:nvSpPr>
          <p:cNvPr id="11" name="Text Placeholder 2">
            <a:extLst>
              <a:ext uri="{FF2B5EF4-FFF2-40B4-BE49-F238E27FC236}">
                <a16:creationId xmlns:a16="http://schemas.microsoft.com/office/drawing/2014/main" id="{39F7882B-EF35-E717-8026-D01D112A6A5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E2D66335-4454-666B-E493-AE0B3C159335}"/>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38A8C50F-459F-F1FB-EBF2-9147DBD66CB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82ED3A6A-F0C1-984C-26EC-A32129BF0176}"/>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1029195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6B86-F9B8-9715-AC49-F2677AF7C42E}"/>
              </a:ext>
            </a:extLst>
          </p:cNvPr>
          <p:cNvSpPr>
            <a:spLocks noGrp="1"/>
          </p:cNvSpPr>
          <p:nvPr>
            <p:ph type="title"/>
          </p:nvPr>
        </p:nvSpPr>
        <p:spPr>
          <a:xfrm>
            <a:off x="321733" y="4162318"/>
            <a:ext cx="2953618" cy="1892808"/>
          </a:xfrm>
        </p:spPr>
        <p:txBody>
          <a:bodyPr vert="horz" lIns="91440" tIns="45720" rIns="91440" bIns="45720" rtlCol="0" anchor="t">
            <a:normAutofit/>
          </a:bodyPr>
          <a:lstStyle/>
          <a:p>
            <a:r>
              <a:rPr lang="en-US" sz="2500" b="0" kern="1200" cap="all" baseline="0">
                <a:latin typeface="+mj-lt"/>
                <a:ea typeface="+mj-ea"/>
                <a:cs typeface="+mj-cs"/>
              </a:rPr>
              <a:t>Differences in User Acquisition and Engagement</a:t>
            </a:r>
          </a:p>
        </p:txBody>
      </p:sp>
      <p:sp>
        <p:nvSpPr>
          <p:cNvPr id="8" name="TextBox 7">
            <a:extLst>
              <a:ext uri="{FF2B5EF4-FFF2-40B4-BE49-F238E27FC236}">
                <a16:creationId xmlns:a16="http://schemas.microsoft.com/office/drawing/2014/main" id="{29AB29E3-AFBA-413A-825E-1728EB024F9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977640" y="4162318"/>
            <a:ext cx="7772400" cy="22402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B2B Relationship Building</a:t>
            </a:r>
          </a:p>
          <a:p>
            <a:pPr marL="0" lvl="1" indent="0">
              <a:spcBef>
                <a:spcPts val="1000"/>
              </a:spcBef>
              <a:spcAft>
                <a:spcPts val="600"/>
              </a:spcAft>
              <a:buFont typeface="Arial" panose="020B0604020202020204" pitchFamily="34" charset="0"/>
              <a:buNone/>
            </a:pPr>
            <a:r>
              <a:rPr lang="en-GB" sz="1400"/>
              <a:t>Business-to-business acquisition relies on developing strong relationships and involves longer sales cycles.</a:t>
            </a:r>
          </a:p>
          <a:p>
            <a:pPr marL="0" indent="0">
              <a:spcBef>
                <a:spcPts val="2500"/>
              </a:spcBef>
              <a:spcAft>
                <a:spcPts val="600"/>
              </a:spcAft>
              <a:buFont typeface="Arial" panose="020B0604020202020204" pitchFamily="34" charset="0"/>
              <a:buNone/>
            </a:pPr>
            <a:r>
              <a:rPr lang="en-GB" sz="1400" b="1"/>
              <a:t>B2C Broad Reach</a:t>
            </a:r>
          </a:p>
          <a:p>
            <a:pPr marL="0" lvl="1" indent="0">
              <a:spcBef>
                <a:spcPts val="1000"/>
              </a:spcBef>
              <a:spcAft>
                <a:spcPts val="600"/>
              </a:spcAft>
              <a:buFont typeface="Arial" panose="020B0604020202020204" pitchFamily="34" charset="0"/>
              <a:buNone/>
            </a:pPr>
            <a:r>
              <a:rPr lang="en-GB" sz="1400"/>
              <a:t>Business-to-consumer acquisition targets a wide audience for rapid user growth via marketing and communities.</a:t>
            </a:r>
          </a:p>
        </p:txBody>
      </p:sp>
      <p:pic>
        <p:nvPicPr>
          <p:cNvPr id="7" name="Content Placeholder 6" descr="Business professionals networking contrasted with diverse consumers engaging with digital marketing">
            <a:extLst>
              <a:ext uri="{FF2B5EF4-FFF2-40B4-BE49-F238E27FC236}">
                <a16:creationId xmlns:a16="http://schemas.microsoft.com/office/drawing/2014/main" id="{A2494E2B-4412-42D5-8848-1B88ED436B23}"/>
              </a:ext>
            </a:extLst>
          </p:cNvPr>
          <p:cNvPicPr>
            <a:picLocks noGrp="1" noChangeAspect="1"/>
          </p:cNvPicPr>
          <p:nvPr>
            <p:ph type="pic" sz="quarter" idx="15"/>
          </p:nvPr>
        </p:nvPicPr>
        <p:blipFill>
          <a:blip r:embed="rId3"/>
          <a:srcRect t="9522" b="41948"/>
          <a:stretch>
            <a:fillRect/>
          </a:stretch>
        </p:blipFill>
        <p:spPr>
          <a:xfrm>
            <a:off x="20" y="10"/>
            <a:ext cx="11750020" cy="3806236"/>
          </a:xfrm>
        </p:spPr>
      </p:pic>
      <p:sp>
        <p:nvSpPr>
          <p:cNvPr id="4" name="Date Placeholder 3">
            <a:extLst>
              <a:ext uri="{FF2B5EF4-FFF2-40B4-BE49-F238E27FC236}">
                <a16:creationId xmlns:a16="http://schemas.microsoft.com/office/drawing/2014/main" id="{134EE31D-943D-E2B0-3671-1CFBA6D566C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168A7BB-81BC-F3D0-3254-B6091CBC5B9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8CAF54C6-D6A0-6FB6-56F3-6165E6BAABF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1756355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C497-8182-C45B-F1C7-841854201EB8}"/>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B2B Pilots, LOIs, and Relationship Building</a:t>
            </a:r>
          </a:p>
        </p:txBody>
      </p:sp>
      <p:pic>
        <p:nvPicPr>
          <p:cNvPr id="7" name="Content Placeholder 6" descr="Business meeting with professionals shaking hands over pilot project agreements and partnership documents">
            <a:extLst>
              <a:ext uri="{FF2B5EF4-FFF2-40B4-BE49-F238E27FC236}">
                <a16:creationId xmlns:a16="http://schemas.microsoft.com/office/drawing/2014/main" id="{A960A958-3D62-4039-B117-BD53FE8FD517}"/>
              </a:ext>
            </a:extLst>
          </p:cNvPr>
          <p:cNvPicPr>
            <a:picLocks noGrp="1" noChangeAspect="1"/>
          </p:cNvPicPr>
          <p:nvPr>
            <p:ph type="pic" sz="quarter" idx="15"/>
          </p:nvPr>
        </p:nvPicPr>
        <p:blipFill>
          <a:blip r:embed="rId3"/>
          <a:srcRect l="5755" r="13569" b="1"/>
          <a:stretch>
            <a:fillRect/>
          </a:stretch>
        </p:blipFill>
        <p:spPr>
          <a:xfrm>
            <a:off x="20" y="10"/>
            <a:ext cx="7734280" cy="6399142"/>
          </a:xfrm>
        </p:spPr>
      </p:pic>
      <p:sp>
        <p:nvSpPr>
          <p:cNvPr id="8" name="TextBox 7">
            <a:extLst>
              <a:ext uri="{FF2B5EF4-FFF2-40B4-BE49-F238E27FC236}">
                <a16:creationId xmlns:a16="http://schemas.microsoft.com/office/drawing/2014/main" id="{37DD9F52-4FC2-455C-95D2-FE6360569C1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Pilots to Demonstrate Product Fit</a:t>
            </a:r>
          </a:p>
          <a:p>
            <a:pPr marL="0" lvl="1" indent="0">
              <a:lnSpc>
                <a:spcPct val="90000"/>
              </a:lnSpc>
              <a:spcBef>
                <a:spcPts val="1000"/>
              </a:spcBef>
              <a:spcAft>
                <a:spcPts val="600"/>
              </a:spcAft>
              <a:buFont typeface="Arial" panose="020B0604020202020204" pitchFamily="34" charset="0"/>
              <a:buNone/>
            </a:pPr>
            <a:r>
              <a:rPr lang="en-GB" sz="1000"/>
              <a:t>Conduct pilot projects to show product effectiveness and suitability for business customers.</a:t>
            </a:r>
          </a:p>
          <a:p>
            <a:pPr marL="0" indent="0">
              <a:lnSpc>
                <a:spcPct val="90000"/>
              </a:lnSpc>
              <a:spcBef>
                <a:spcPts val="2500"/>
              </a:spcBef>
              <a:spcAft>
                <a:spcPts val="600"/>
              </a:spcAft>
              <a:buFont typeface="Arial" panose="020B0604020202020204" pitchFamily="34" charset="0"/>
              <a:buNone/>
            </a:pPr>
            <a:r>
              <a:rPr lang="en-GB" sz="1000" b="1"/>
              <a:t>Letters of Intent (LOIs)</a:t>
            </a:r>
          </a:p>
          <a:p>
            <a:pPr marL="0" lvl="1" indent="0">
              <a:lnSpc>
                <a:spcPct val="90000"/>
              </a:lnSpc>
              <a:spcBef>
                <a:spcPts val="1000"/>
              </a:spcBef>
              <a:spcAft>
                <a:spcPts val="600"/>
              </a:spcAft>
              <a:buFont typeface="Arial" panose="020B0604020202020204" pitchFamily="34" charset="0"/>
              <a:buNone/>
            </a:pPr>
            <a:r>
              <a:rPr lang="en-GB" sz="1000"/>
              <a:t>Secure LOIs to confirm customer interest and commitment before full-scale deployment.</a:t>
            </a:r>
          </a:p>
          <a:p>
            <a:pPr marL="0" indent="0">
              <a:lnSpc>
                <a:spcPct val="90000"/>
              </a:lnSpc>
              <a:spcBef>
                <a:spcPts val="2500"/>
              </a:spcBef>
              <a:spcAft>
                <a:spcPts val="600"/>
              </a:spcAft>
              <a:buFont typeface="Arial" panose="020B0604020202020204" pitchFamily="34" charset="0"/>
              <a:buNone/>
            </a:pPr>
            <a:r>
              <a:rPr lang="en-GB" sz="1000" b="1"/>
              <a:t>Building Strong Relationships</a:t>
            </a:r>
          </a:p>
          <a:p>
            <a:pPr marL="0" lvl="1" indent="0">
              <a:lnSpc>
                <a:spcPct val="90000"/>
              </a:lnSpc>
              <a:spcBef>
                <a:spcPts val="1000"/>
              </a:spcBef>
              <a:spcAft>
                <a:spcPts val="600"/>
              </a:spcAft>
              <a:buFont typeface="Arial" panose="020B0604020202020204" pitchFamily="34" charset="0"/>
              <a:buNone/>
            </a:pPr>
            <a:r>
              <a:rPr lang="en-GB" sz="1000"/>
              <a:t>Develop strong customer relationships to encourage repeat business and gain referrals.</a:t>
            </a:r>
          </a:p>
        </p:txBody>
      </p:sp>
      <p:sp>
        <p:nvSpPr>
          <p:cNvPr id="4" name="Date Placeholder 3">
            <a:extLst>
              <a:ext uri="{FF2B5EF4-FFF2-40B4-BE49-F238E27FC236}">
                <a16:creationId xmlns:a16="http://schemas.microsoft.com/office/drawing/2014/main" id="{7660F2A9-1AD8-94D1-F7AD-0926BE862DC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F82C1EA-9300-58B5-16EE-CF801DBCE3C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F9E851C-9B4F-0CC1-48D6-4891BC88824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3218229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679A-AFDE-548E-891A-9CC0A01A5ACB}"/>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2700" b="0" kern="1200" cap="all" baseline="0">
                <a:latin typeface="+mj-lt"/>
                <a:ea typeface="+mj-ea"/>
                <a:cs typeface="+mj-cs"/>
              </a:rPr>
              <a:t>B2C Growth Through Communities and Digital Marketing</a:t>
            </a:r>
          </a:p>
        </p:txBody>
      </p:sp>
      <p:sp>
        <p:nvSpPr>
          <p:cNvPr id="8" name="TextBox 7">
            <a:extLst>
              <a:ext uri="{FF2B5EF4-FFF2-40B4-BE49-F238E27FC236}">
                <a16:creationId xmlns:a16="http://schemas.microsoft.com/office/drawing/2014/main" id="{F76A82A6-6E8A-4AA1-93D6-959632C3F82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Social Media Leverage</a:t>
            </a:r>
          </a:p>
          <a:p>
            <a:pPr marL="0" lvl="1" indent="0">
              <a:spcBef>
                <a:spcPts val="1000"/>
              </a:spcBef>
              <a:spcAft>
                <a:spcPts val="600"/>
              </a:spcAft>
              <a:buFont typeface="Arial" panose="020B0604020202020204" pitchFamily="34" charset="0"/>
              <a:buNone/>
            </a:pPr>
            <a:r>
              <a:rPr lang="en-GB" sz="1400"/>
              <a:t>B2C startups use social media platforms to reach wide audiences and build brand awareness effectively.</a:t>
            </a:r>
          </a:p>
          <a:p>
            <a:pPr marL="0" indent="0">
              <a:spcBef>
                <a:spcPts val="2500"/>
              </a:spcBef>
              <a:spcAft>
                <a:spcPts val="600"/>
              </a:spcAft>
              <a:buFont typeface="Arial" panose="020B0604020202020204" pitchFamily="34" charset="0"/>
              <a:buNone/>
            </a:pPr>
            <a:r>
              <a:rPr lang="en-GB" sz="1400" b="1"/>
              <a:t>Influencer Marketing</a:t>
            </a:r>
          </a:p>
          <a:p>
            <a:pPr marL="0" lvl="1" indent="0">
              <a:spcBef>
                <a:spcPts val="1000"/>
              </a:spcBef>
              <a:spcAft>
                <a:spcPts val="600"/>
              </a:spcAft>
              <a:buFont typeface="Arial" panose="020B0604020202020204" pitchFamily="34" charset="0"/>
              <a:buNone/>
            </a:pPr>
            <a:r>
              <a:rPr lang="en-GB" sz="1400"/>
              <a:t>Engaging influencers helps startups gain credibility and attract users through trusted voices.</a:t>
            </a:r>
          </a:p>
          <a:p>
            <a:pPr marL="0" indent="0">
              <a:spcBef>
                <a:spcPts val="2500"/>
              </a:spcBef>
              <a:spcAft>
                <a:spcPts val="600"/>
              </a:spcAft>
              <a:buFont typeface="Arial" panose="020B0604020202020204" pitchFamily="34" charset="0"/>
              <a:buNone/>
            </a:pPr>
            <a:r>
              <a:rPr lang="en-GB" sz="1400" b="1"/>
              <a:t>Community Engagement</a:t>
            </a:r>
          </a:p>
          <a:p>
            <a:pPr marL="0" lvl="1" indent="0">
              <a:spcBef>
                <a:spcPts val="1000"/>
              </a:spcBef>
              <a:spcAft>
                <a:spcPts val="600"/>
              </a:spcAft>
              <a:buFont typeface="Arial" panose="020B0604020202020204" pitchFamily="34" charset="0"/>
              <a:buNone/>
            </a:pPr>
            <a:r>
              <a:rPr lang="en-GB" sz="1400"/>
              <a:t>Building active communities encourages user retention and fosters loyalty at scale.</a:t>
            </a:r>
          </a:p>
        </p:txBody>
      </p:sp>
      <p:pic>
        <p:nvPicPr>
          <p:cNvPr id="7" name="Content Placeholder 6" descr="Digital marketing concepts with social media, influencer connections, and community engagement icons">
            <a:extLst>
              <a:ext uri="{FF2B5EF4-FFF2-40B4-BE49-F238E27FC236}">
                <a16:creationId xmlns:a16="http://schemas.microsoft.com/office/drawing/2014/main" id="{794B4D6A-EB5C-49F7-B6CA-76D9A2A35F65}"/>
              </a:ext>
            </a:extLst>
          </p:cNvPr>
          <p:cNvPicPr>
            <a:picLocks noGrp="1" noChangeAspect="1"/>
          </p:cNvPicPr>
          <p:nvPr>
            <p:ph type="pic" sz="quarter" idx="15"/>
          </p:nvPr>
        </p:nvPicPr>
        <p:blipFill>
          <a:blip r:embed="rId3"/>
          <a:srcRect l="9594" r="23080" b="1"/>
          <a:stretch>
            <a:fillRect/>
          </a:stretch>
        </p:blipFill>
        <p:spPr>
          <a:xfrm>
            <a:off x="5737594" y="10"/>
            <a:ext cx="6454406" cy="6399142"/>
          </a:xfrm>
        </p:spPr>
      </p:pic>
      <p:sp>
        <p:nvSpPr>
          <p:cNvPr id="4" name="Date Placeholder 3">
            <a:extLst>
              <a:ext uri="{FF2B5EF4-FFF2-40B4-BE49-F238E27FC236}">
                <a16:creationId xmlns:a16="http://schemas.microsoft.com/office/drawing/2014/main" id="{B5AB3B01-9337-53C9-295B-71CDFBD1A82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01B50DB-6C47-1094-6FCF-89A7D1C18A0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EC00B12A-9F2A-B174-24E6-B59204FAEAA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2750908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CDEE-75FD-870A-F2C5-0E59F9987D81}"/>
              </a:ext>
            </a:extLst>
          </p:cNvPr>
          <p:cNvSpPr>
            <a:spLocks noGrp="1"/>
          </p:cNvSpPr>
          <p:nvPr>
            <p:ph type="title"/>
          </p:nvPr>
        </p:nvSpPr>
        <p:spPr>
          <a:xfrm>
            <a:off x="431172" y="553616"/>
            <a:ext cx="7914087" cy="4008859"/>
          </a:xfrm>
        </p:spPr>
        <p:txBody>
          <a:bodyPr anchor="t">
            <a:normAutofit/>
          </a:bodyPr>
          <a:lstStyle/>
          <a:p>
            <a:r>
              <a:rPr lang="en-GB"/>
              <a:t>Measuring Engagement, Retention, and Feedback Loops</a:t>
            </a:r>
          </a:p>
        </p:txBody>
      </p:sp>
      <p:sp>
        <p:nvSpPr>
          <p:cNvPr id="11" name="Text Placeholder 2">
            <a:extLst>
              <a:ext uri="{FF2B5EF4-FFF2-40B4-BE49-F238E27FC236}">
                <a16:creationId xmlns:a16="http://schemas.microsoft.com/office/drawing/2014/main" id="{7F14E87D-7129-FFB9-DAF1-767F411AB725}"/>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5F8AD3B2-E86A-5FFB-0CC8-2E1AEE1A94AB}"/>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A815AB2-D394-FCE4-FAE5-E04E42ED892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5F93EB09-5FF1-721D-8019-57F726F52BB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2213998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3386-9CB1-7638-0FA1-37D1A0B3D412}"/>
              </a:ext>
            </a:extLst>
          </p:cNvPr>
          <p:cNvSpPr>
            <a:spLocks noGrp="1"/>
          </p:cNvSpPr>
          <p:nvPr>
            <p:ph type="title"/>
          </p:nvPr>
        </p:nvSpPr>
        <p:spPr>
          <a:xfrm>
            <a:off x="429768" y="411480"/>
            <a:ext cx="11045952" cy="1828800"/>
          </a:xfrm>
        </p:spPr>
        <p:txBody>
          <a:bodyPr anchor="t">
            <a:normAutofit/>
          </a:bodyPr>
          <a:lstStyle/>
          <a:p>
            <a:r>
              <a:rPr lang="en-GB" sz="5600"/>
              <a:t>Agenda Overview: Driving Early Startup Traction</a:t>
            </a:r>
          </a:p>
        </p:txBody>
      </p:sp>
      <p:sp>
        <p:nvSpPr>
          <p:cNvPr id="3" name="Content Placeholder 2">
            <a:extLst>
              <a:ext uri="{FF2B5EF4-FFF2-40B4-BE49-F238E27FC236}">
                <a16:creationId xmlns:a16="http://schemas.microsoft.com/office/drawing/2014/main" id="{B5F1A038-5A39-EFE8-AE14-162470A80702}"/>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lnSpc>
                <a:spcPct val="110000"/>
              </a:lnSpc>
              <a:buFont typeface="Arial" panose="020B0604020202020204" pitchFamily="34" charset="0"/>
              <a:buChar char="•"/>
            </a:pPr>
            <a:r>
              <a:rPr lang="en-GB" sz="1500"/>
              <a:t>Understanding Traction in Early-Stage Startups</a:t>
            </a:r>
          </a:p>
          <a:p>
            <a:pPr>
              <a:lnSpc>
                <a:spcPct val="110000"/>
              </a:lnSpc>
              <a:buFont typeface="Arial" panose="020B0604020202020204" pitchFamily="34" charset="0"/>
              <a:buChar char="•"/>
            </a:pPr>
            <a:r>
              <a:rPr lang="en-GB" sz="1500"/>
              <a:t>Types of Early Traction and Selecting the Right Metrics</a:t>
            </a:r>
          </a:p>
          <a:p>
            <a:pPr>
              <a:lnSpc>
                <a:spcPct val="110000"/>
              </a:lnSpc>
              <a:buFont typeface="Arial" panose="020B0604020202020204" pitchFamily="34" charset="0"/>
              <a:buChar char="•"/>
            </a:pPr>
            <a:r>
              <a:rPr lang="en-GB" sz="1500"/>
              <a:t>User Acquisition Strategies for Early Startups</a:t>
            </a:r>
          </a:p>
          <a:p>
            <a:pPr>
              <a:lnSpc>
                <a:spcPct val="110000"/>
              </a:lnSpc>
              <a:buFont typeface="Arial" panose="020B0604020202020204" pitchFamily="34" charset="0"/>
              <a:buChar char="•"/>
            </a:pPr>
            <a:r>
              <a:rPr lang="en-GB" sz="1500"/>
              <a:t>B2B Versus B2C Traction Approaches</a:t>
            </a:r>
          </a:p>
          <a:p>
            <a:pPr>
              <a:lnSpc>
                <a:spcPct val="110000"/>
              </a:lnSpc>
              <a:buFont typeface="Arial" panose="020B0604020202020204" pitchFamily="34" charset="0"/>
              <a:buChar char="•"/>
            </a:pPr>
            <a:r>
              <a:rPr lang="en-GB" sz="1500"/>
              <a:t>Measuring Engagement, Retention, and Feedback Loops</a:t>
            </a:r>
          </a:p>
          <a:p>
            <a:pPr>
              <a:lnSpc>
                <a:spcPct val="110000"/>
              </a:lnSpc>
              <a:buFont typeface="Arial" panose="020B0604020202020204" pitchFamily="34" charset="0"/>
              <a:buChar char="•"/>
            </a:pPr>
            <a:r>
              <a:rPr lang="en-GB" sz="1500"/>
              <a:t>Navigating Traction Pitfalls and Investor Expectations</a:t>
            </a:r>
          </a:p>
          <a:p>
            <a:pPr>
              <a:lnSpc>
                <a:spcPct val="110000"/>
              </a:lnSpc>
              <a:buFont typeface="Arial" panose="020B0604020202020204" pitchFamily="34" charset="0"/>
              <a:buChar char="•"/>
            </a:pPr>
            <a:r>
              <a:rPr lang="en-GB" sz="1500"/>
              <a:t>Learning from Real-World Cases and Student Exercises</a:t>
            </a:r>
          </a:p>
        </p:txBody>
      </p:sp>
      <p:sp>
        <p:nvSpPr>
          <p:cNvPr id="4" name="Date Placeholder 3">
            <a:extLst>
              <a:ext uri="{FF2B5EF4-FFF2-40B4-BE49-F238E27FC236}">
                <a16:creationId xmlns:a16="http://schemas.microsoft.com/office/drawing/2014/main" id="{C7BA0179-9CF0-9850-E5AB-F5DCA17D6E78}"/>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DA9C78D-95A3-A7AA-F46C-BFCDE53C5C5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4DA06AC7-D600-A091-07C8-E0413F47E57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4126571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2772-FA73-47BF-7879-085D697418EF}"/>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3000" b="0" kern="1200" cap="all" baseline="0">
                <a:latin typeface="+mj-lt"/>
                <a:ea typeface="+mj-ea"/>
                <a:cs typeface="+mj-cs"/>
              </a:rPr>
              <a:t>Tracking User Engagement and Retention</a:t>
            </a:r>
          </a:p>
        </p:txBody>
      </p:sp>
      <p:pic>
        <p:nvPicPr>
          <p:cNvPr id="7" name="Content Placeholder 6" descr="User interaction analytics dashboard showing engagement and retention metrics over time">
            <a:extLst>
              <a:ext uri="{FF2B5EF4-FFF2-40B4-BE49-F238E27FC236}">
                <a16:creationId xmlns:a16="http://schemas.microsoft.com/office/drawing/2014/main" id="{C26B1F0F-215E-4C2B-A946-0CB1AD467314}"/>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7E80A1DB-75F5-4982-9C70-D2EFA9BCED2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Monitor User Interaction</a:t>
            </a:r>
          </a:p>
          <a:p>
            <a:pPr marL="0" lvl="1" indent="0">
              <a:lnSpc>
                <a:spcPct val="90000"/>
              </a:lnSpc>
              <a:spcBef>
                <a:spcPts val="1000"/>
              </a:spcBef>
              <a:spcAft>
                <a:spcPts val="600"/>
              </a:spcAft>
              <a:buFont typeface="Arial" panose="020B0604020202020204" pitchFamily="34" charset="0"/>
              <a:buNone/>
            </a:pPr>
            <a:r>
              <a:rPr lang="en-GB" sz="1400"/>
              <a:t>Track how users engage with your product to understand their behaviour and preferences over time.</a:t>
            </a:r>
          </a:p>
          <a:p>
            <a:pPr marL="0" indent="0">
              <a:lnSpc>
                <a:spcPct val="90000"/>
              </a:lnSpc>
              <a:spcBef>
                <a:spcPts val="2500"/>
              </a:spcBef>
              <a:spcAft>
                <a:spcPts val="600"/>
              </a:spcAft>
              <a:buFont typeface="Arial" panose="020B0604020202020204" pitchFamily="34" charset="0"/>
              <a:buNone/>
            </a:pPr>
            <a:r>
              <a:rPr lang="en-GB" sz="1400" b="1"/>
              <a:t>Identify Engagement Patterns</a:t>
            </a:r>
          </a:p>
          <a:p>
            <a:pPr marL="0" lvl="1" indent="0">
              <a:lnSpc>
                <a:spcPct val="90000"/>
              </a:lnSpc>
              <a:spcBef>
                <a:spcPts val="1000"/>
              </a:spcBef>
              <a:spcAft>
                <a:spcPts val="600"/>
              </a:spcAft>
              <a:buFont typeface="Arial" panose="020B0604020202020204" pitchFamily="34" charset="0"/>
              <a:buNone/>
            </a:pPr>
            <a:r>
              <a:rPr lang="en-GB" sz="1400"/>
              <a:t>Detect trends and patterns in user activity that indicate product value or potential issues.</a:t>
            </a:r>
          </a:p>
          <a:p>
            <a:pPr marL="0" indent="0">
              <a:lnSpc>
                <a:spcPct val="90000"/>
              </a:lnSpc>
              <a:spcBef>
                <a:spcPts val="2500"/>
              </a:spcBef>
              <a:spcAft>
                <a:spcPts val="600"/>
              </a:spcAft>
              <a:buFont typeface="Arial" panose="020B0604020202020204" pitchFamily="34" charset="0"/>
              <a:buNone/>
            </a:pPr>
            <a:r>
              <a:rPr lang="en-GB" sz="1400" b="1"/>
              <a:t>Reduce User Churn</a:t>
            </a:r>
          </a:p>
          <a:p>
            <a:pPr marL="0" lvl="1" indent="0">
              <a:lnSpc>
                <a:spcPct val="90000"/>
              </a:lnSpc>
              <a:spcBef>
                <a:spcPts val="1000"/>
              </a:spcBef>
              <a:spcAft>
                <a:spcPts val="600"/>
              </a:spcAft>
              <a:buFont typeface="Arial" panose="020B0604020202020204" pitchFamily="34" charset="0"/>
              <a:buNone/>
            </a:pPr>
            <a:r>
              <a:rPr lang="en-GB" sz="1400"/>
              <a:t>Find areas needing improvement to retain users and decrease churn rates effectively.</a:t>
            </a:r>
          </a:p>
        </p:txBody>
      </p:sp>
      <p:sp>
        <p:nvSpPr>
          <p:cNvPr id="4" name="Date Placeholder 3">
            <a:extLst>
              <a:ext uri="{FF2B5EF4-FFF2-40B4-BE49-F238E27FC236}">
                <a16:creationId xmlns:a16="http://schemas.microsoft.com/office/drawing/2014/main" id="{EC4A9763-A691-5DF1-2551-737360ABF9B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CBA682B-9424-0FB5-3DCD-82132983A00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BF48683-2E79-806A-7EEF-2F9DF963041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20</a:t>
            </a:fld>
            <a:endParaRPr lang="en-US"/>
          </a:p>
        </p:txBody>
      </p:sp>
    </p:spTree>
    <p:extLst>
      <p:ext uri="{BB962C8B-B14F-4D97-AF65-F5344CB8AC3E}">
        <p14:creationId xmlns:p14="http://schemas.microsoft.com/office/powerpoint/2010/main" val="1160299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BA97-F015-BEA9-5F6E-428D535C5EBF}"/>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Building Effective Feedback Loops</a:t>
            </a:r>
          </a:p>
        </p:txBody>
      </p:sp>
      <p:pic>
        <p:nvPicPr>
          <p:cNvPr id="7" name="Content Placeholder 6" descr="customer feedback process with users sharing opinions and product improvements">
            <a:extLst>
              <a:ext uri="{FF2B5EF4-FFF2-40B4-BE49-F238E27FC236}">
                <a16:creationId xmlns:a16="http://schemas.microsoft.com/office/drawing/2014/main" id="{8AF636A0-C456-4BEC-9800-4103ED4A73FE}"/>
              </a:ext>
            </a:extLst>
          </p:cNvPr>
          <p:cNvPicPr>
            <a:picLocks noGrp="1" noChangeAspect="1"/>
          </p:cNvPicPr>
          <p:nvPr>
            <p:ph type="pic" sz="quarter" idx="15"/>
          </p:nvPr>
        </p:nvPicPr>
        <p:blipFill>
          <a:blip r:embed="rId3"/>
          <a:srcRect l="8633" r="2340"/>
          <a:stretch>
            <a:fillRect/>
          </a:stretch>
        </p:blipFill>
        <p:spPr>
          <a:xfrm>
            <a:off x="20" y="1828800"/>
            <a:ext cx="6707679" cy="5029200"/>
          </a:xfrm>
        </p:spPr>
      </p:pic>
      <p:sp>
        <p:nvSpPr>
          <p:cNvPr id="8" name="TextBox 7">
            <a:extLst>
              <a:ext uri="{FF2B5EF4-FFF2-40B4-BE49-F238E27FC236}">
                <a16:creationId xmlns:a16="http://schemas.microsoft.com/office/drawing/2014/main" id="{5232990D-77BC-4AD0-A629-47DB869E2D0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Encourage Regular Feedback</a:t>
            </a:r>
          </a:p>
          <a:p>
            <a:pPr marL="0" lvl="1" indent="0">
              <a:spcBef>
                <a:spcPts val="1000"/>
              </a:spcBef>
              <a:spcAft>
                <a:spcPts val="600"/>
              </a:spcAft>
              <a:buFont typeface="Arial" panose="020B0604020202020204" pitchFamily="34" charset="0"/>
              <a:buNone/>
            </a:pPr>
            <a:r>
              <a:rPr lang="en-GB" sz="1400"/>
              <a:t>Promote frequent user feedback to gather valuable insights for product development and improvement.</a:t>
            </a:r>
          </a:p>
          <a:p>
            <a:pPr marL="0" indent="0">
              <a:spcBef>
                <a:spcPts val="2500"/>
              </a:spcBef>
              <a:spcAft>
                <a:spcPts val="600"/>
              </a:spcAft>
              <a:buFont typeface="Arial" panose="020B0604020202020204" pitchFamily="34" charset="0"/>
              <a:buNone/>
            </a:pPr>
            <a:r>
              <a:rPr lang="en-GB" sz="1400" b="1"/>
              <a:t>Prioritise Product Changes</a:t>
            </a:r>
          </a:p>
          <a:p>
            <a:pPr marL="0" lvl="1" indent="0">
              <a:spcBef>
                <a:spcPts val="1000"/>
              </a:spcBef>
              <a:spcAft>
                <a:spcPts val="600"/>
              </a:spcAft>
              <a:buFont typeface="Arial" panose="020B0604020202020204" pitchFamily="34" charset="0"/>
              <a:buNone/>
            </a:pPr>
            <a:r>
              <a:rPr lang="en-GB" sz="1400"/>
              <a:t>Use collected feedback to prioritise and implement effective product changes that meet user needs.</a:t>
            </a:r>
          </a:p>
          <a:p>
            <a:pPr marL="0" indent="0">
              <a:spcBef>
                <a:spcPts val="2500"/>
              </a:spcBef>
              <a:spcAft>
                <a:spcPts val="600"/>
              </a:spcAft>
              <a:buFont typeface="Arial" panose="020B0604020202020204" pitchFamily="34" charset="0"/>
              <a:buNone/>
            </a:pPr>
            <a:r>
              <a:rPr lang="en-GB" sz="1400" b="1"/>
              <a:t>Enhance Satisfaction and Loyalty</a:t>
            </a:r>
          </a:p>
          <a:p>
            <a:pPr marL="0" lvl="1" indent="0">
              <a:spcBef>
                <a:spcPts val="1000"/>
              </a:spcBef>
              <a:spcAft>
                <a:spcPts val="600"/>
              </a:spcAft>
              <a:buFont typeface="Arial" panose="020B0604020202020204" pitchFamily="34" charset="0"/>
              <a:buNone/>
            </a:pPr>
            <a:r>
              <a:rPr lang="en-GB" sz="1400"/>
              <a:t>Effective feedback loops increase user satisfaction and build long-term customer loyalty.</a:t>
            </a:r>
          </a:p>
        </p:txBody>
      </p:sp>
      <p:sp>
        <p:nvSpPr>
          <p:cNvPr id="4" name="Date Placeholder 3">
            <a:extLst>
              <a:ext uri="{FF2B5EF4-FFF2-40B4-BE49-F238E27FC236}">
                <a16:creationId xmlns:a16="http://schemas.microsoft.com/office/drawing/2014/main" id="{9688FB21-26FD-77DB-4BEB-E0F993FD8CB9}"/>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F9CB60B-3DB5-5D02-E8F6-53E447AE55C1}"/>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201BC72-4E13-01EC-1D83-5D260C90950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21</a:t>
            </a:fld>
            <a:endParaRPr lang="en-US"/>
          </a:p>
        </p:txBody>
      </p:sp>
    </p:spTree>
    <p:extLst>
      <p:ext uri="{BB962C8B-B14F-4D97-AF65-F5344CB8AC3E}">
        <p14:creationId xmlns:p14="http://schemas.microsoft.com/office/powerpoint/2010/main" val="1058996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C70A-D646-77A0-5642-C43783A8FC94}"/>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Iterating the Product Based on Traction Insights</a:t>
            </a:r>
          </a:p>
        </p:txBody>
      </p:sp>
      <p:pic>
        <p:nvPicPr>
          <p:cNvPr id="7" name="Content Placeholder 6" descr="Product development cycle with data analytics and market feedback integration">
            <a:extLst>
              <a:ext uri="{FF2B5EF4-FFF2-40B4-BE49-F238E27FC236}">
                <a16:creationId xmlns:a16="http://schemas.microsoft.com/office/drawing/2014/main" id="{72D4DB85-9501-4120-9A8E-C4A356A5A472}"/>
              </a:ext>
            </a:extLst>
          </p:cNvPr>
          <p:cNvPicPr>
            <a:picLocks noGrp="1" noChangeAspect="1"/>
          </p:cNvPicPr>
          <p:nvPr>
            <p:ph type="pic" sz="quarter" idx="15"/>
          </p:nvPr>
        </p:nvPicPr>
        <p:blipFill>
          <a:blip r:embed="rId3"/>
          <a:srcRect l="10972"/>
          <a:stretch>
            <a:fillRect/>
          </a:stretch>
        </p:blipFill>
        <p:spPr>
          <a:xfrm>
            <a:off x="20" y="1828800"/>
            <a:ext cx="6707679" cy="5029200"/>
          </a:xfrm>
        </p:spPr>
      </p:pic>
      <p:sp>
        <p:nvSpPr>
          <p:cNvPr id="8" name="TextBox 7">
            <a:extLst>
              <a:ext uri="{FF2B5EF4-FFF2-40B4-BE49-F238E27FC236}">
                <a16:creationId xmlns:a16="http://schemas.microsoft.com/office/drawing/2014/main" id="{825F53EB-662E-4B98-83F1-FBEA74C55AB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Leverage Traction Data</a:t>
            </a:r>
          </a:p>
          <a:p>
            <a:pPr marL="0" lvl="1" indent="0">
              <a:spcBef>
                <a:spcPts val="1000"/>
              </a:spcBef>
              <a:spcAft>
                <a:spcPts val="600"/>
              </a:spcAft>
              <a:buFont typeface="Arial" panose="020B0604020202020204" pitchFamily="34" charset="0"/>
              <a:buNone/>
            </a:pPr>
            <a:r>
              <a:rPr lang="en-GB" sz="1400"/>
              <a:t>Utilize traction data to understand user behaviour and product performance effectively.</a:t>
            </a:r>
          </a:p>
          <a:p>
            <a:pPr marL="0" indent="0">
              <a:spcBef>
                <a:spcPts val="2500"/>
              </a:spcBef>
              <a:spcAft>
                <a:spcPts val="600"/>
              </a:spcAft>
              <a:buFont typeface="Arial" panose="020B0604020202020204" pitchFamily="34" charset="0"/>
              <a:buNone/>
            </a:pPr>
            <a:r>
              <a:rPr lang="en-GB" sz="1400" b="1"/>
              <a:t>Iterative Refinement</a:t>
            </a:r>
          </a:p>
          <a:p>
            <a:pPr marL="0" lvl="1" indent="0">
              <a:spcBef>
                <a:spcPts val="1000"/>
              </a:spcBef>
              <a:spcAft>
                <a:spcPts val="600"/>
              </a:spcAft>
              <a:buFont typeface="Arial" panose="020B0604020202020204" pitchFamily="34" charset="0"/>
              <a:buNone/>
            </a:pPr>
            <a:r>
              <a:rPr lang="en-GB" sz="1400"/>
              <a:t>Continuously improve the prototype or MVP based on feedback and data insights.</a:t>
            </a:r>
          </a:p>
          <a:p>
            <a:pPr marL="0" indent="0">
              <a:spcBef>
                <a:spcPts val="2500"/>
              </a:spcBef>
              <a:spcAft>
                <a:spcPts val="600"/>
              </a:spcAft>
              <a:buFont typeface="Arial" panose="020B0604020202020204" pitchFamily="34" charset="0"/>
              <a:buNone/>
            </a:pPr>
            <a:r>
              <a:rPr lang="en-GB" sz="1400" b="1"/>
              <a:t>Market Alignment</a:t>
            </a:r>
          </a:p>
          <a:p>
            <a:pPr marL="0" lvl="1" indent="0">
              <a:spcBef>
                <a:spcPts val="1000"/>
              </a:spcBef>
              <a:spcAft>
                <a:spcPts val="600"/>
              </a:spcAft>
              <a:buFont typeface="Arial" panose="020B0604020202020204" pitchFamily="34" charset="0"/>
              <a:buNone/>
            </a:pPr>
            <a:r>
              <a:rPr lang="en-GB" sz="1400"/>
              <a:t>Align product features and design with market needs to enhance success potential.</a:t>
            </a:r>
          </a:p>
        </p:txBody>
      </p:sp>
      <p:sp>
        <p:nvSpPr>
          <p:cNvPr id="4" name="Date Placeholder 3">
            <a:extLst>
              <a:ext uri="{FF2B5EF4-FFF2-40B4-BE49-F238E27FC236}">
                <a16:creationId xmlns:a16="http://schemas.microsoft.com/office/drawing/2014/main" id="{06DCF271-941C-CF34-5F7F-9BD6AAFEC21C}"/>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8DDE474-01B8-65B6-9520-003D575F383F}"/>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50283A93-E78A-669B-0EB2-1CB681A19B7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22</a:t>
            </a:fld>
            <a:endParaRPr lang="en-US"/>
          </a:p>
        </p:txBody>
      </p:sp>
    </p:spTree>
    <p:extLst>
      <p:ext uri="{BB962C8B-B14F-4D97-AF65-F5344CB8AC3E}">
        <p14:creationId xmlns:p14="http://schemas.microsoft.com/office/powerpoint/2010/main" val="319788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7572-9E34-0F76-34AD-8F0FD219F5A4}"/>
              </a:ext>
            </a:extLst>
          </p:cNvPr>
          <p:cNvSpPr>
            <a:spLocks noGrp="1"/>
          </p:cNvSpPr>
          <p:nvPr>
            <p:ph type="title"/>
          </p:nvPr>
        </p:nvSpPr>
        <p:spPr>
          <a:xfrm>
            <a:off x="431172" y="553616"/>
            <a:ext cx="7914087" cy="4008859"/>
          </a:xfrm>
        </p:spPr>
        <p:txBody>
          <a:bodyPr anchor="t">
            <a:normAutofit/>
          </a:bodyPr>
          <a:lstStyle/>
          <a:p>
            <a:r>
              <a:rPr lang="en-GB" sz="5600"/>
              <a:t>Navigating Traction Pitfalls and Investor Expectations</a:t>
            </a:r>
          </a:p>
        </p:txBody>
      </p:sp>
      <p:sp>
        <p:nvSpPr>
          <p:cNvPr id="11" name="Text Placeholder 2">
            <a:extLst>
              <a:ext uri="{FF2B5EF4-FFF2-40B4-BE49-F238E27FC236}">
                <a16:creationId xmlns:a16="http://schemas.microsoft.com/office/drawing/2014/main" id="{0E553B72-DDFB-66D1-4F0F-5D2B80608D2A}"/>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5A856AB2-DE6A-C415-5068-E1C402D9E59C}"/>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D60743A-8185-ADD2-6174-D282E04BCB5E}"/>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0D238179-6490-8281-4665-323DC79020EA}"/>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23</a:t>
            </a:fld>
            <a:endParaRPr lang="en-US"/>
          </a:p>
        </p:txBody>
      </p:sp>
    </p:spTree>
    <p:extLst>
      <p:ext uri="{BB962C8B-B14F-4D97-AF65-F5344CB8AC3E}">
        <p14:creationId xmlns:p14="http://schemas.microsoft.com/office/powerpoint/2010/main" val="2777235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CF34-356B-4F20-8C6D-D7D30A3F9397}"/>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sz="2700" b="0" kern="1200" cap="all" baseline="0">
                <a:latin typeface="+mj-lt"/>
                <a:ea typeface="+mj-ea"/>
                <a:cs typeface="+mj-cs"/>
              </a:rPr>
              <a:t>Common Early-Stage Traction Pitfalls and How to Avoid Them</a:t>
            </a:r>
          </a:p>
        </p:txBody>
      </p:sp>
      <p:pic>
        <p:nvPicPr>
          <p:cNvPr id="7" name="Content Placeholder 6" descr="business startup challenges, metrics, user feedback, growth strategy, and risk management">
            <a:extLst>
              <a:ext uri="{FF2B5EF4-FFF2-40B4-BE49-F238E27FC236}">
                <a16:creationId xmlns:a16="http://schemas.microsoft.com/office/drawing/2014/main" id="{18B68564-491B-4FE5-A085-83583BB9CF02}"/>
              </a:ext>
            </a:extLst>
          </p:cNvPr>
          <p:cNvPicPr>
            <a:picLocks noGrp="1" noChangeAspect="1"/>
          </p:cNvPicPr>
          <p:nvPr>
            <p:ph type="pic" sz="quarter" idx="15"/>
          </p:nvPr>
        </p:nvPicPr>
        <p:blipFill>
          <a:blip r:embed="rId3"/>
          <a:srcRect l="2959" r="19754" b="3"/>
          <a:stretch>
            <a:fillRect/>
          </a:stretch>
        </p:blipFill>
        <p:spPr>
          <a:xfrm>
            <a:off x="20" y="2293496"/>
            <a:ext cx="5285212" cy="4564504"/>
          </a:xfrm>
        </p:spPr>
      </p:pic>
      <p:sp>
        <p:nvSpPr>
          <p:cNvPr id="8" name="TextBox 7">
            <a:extLst>
              <a:ext uri="{FF2B5EF4-FFF2-40B4-BE49-F238E27FC236}">
                <a16:creationId xmlns:a16="http://schemas.microsoft.com/office/drawing/2014/main" id="{857D5A82-2724-444E-A844-258AFA2F863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Vanity Metrics Trap</a:t>
            </a:r>
          </a:p>
          <a:p>
            <a:pPr marL="0" lvl="1" indent="0">
              <a:spcBef>
                <a:spcPts val="1000"/>
              </a:spcBef>
              <a:spcAft>
                <a:spcPts val="600"/>
              </a:spcAft>
              <a:buFont typeface="Arial" panose="020B0604020202020204" pitchFamily="34" charset="0"/>
              <a:buNone/>
            </a:pPr>
            <a:r>
              <a:rPr lang="en-GB" sz="1400"/>
              <a:t>Focusing on vanity metrics can mislead progress and hinder real growth potential for startups.</a:t>
            </a:r>
          </a:p>
          <a:p>
            <a:pPr marL="0" indent="0">
              <a:spcBef>
                <a:spcPts val="2500"/>
              </a:spcBef>
              <a:spcAft>
                <a:spcPts val="600"/>
              </a:spcAft>
              <a:buFont typeface="Arial" panose="020B0604020202020204" pitchFamily="34" charset="0"/>
              <a:buNone/>
            </a:pPr>
            <a:r>
              <a:rPr lang="en-GB" sz="1400" b="1"/>
              <a:t>Ignoring User Feedback</a:t>
            </a:r>
          </a:p>
          <a:p>
            <a:pPr marL="0" lvl="1" indent="0">
              <a:spcBef>
                <a:spcPts val="1000"/>
              </a:spcBef>
              <a:spcAft>
                <a:spcPts val="600"/>
              </a:spcAft>
              <a:buFont typeface="Arial" panose="020B0604020202020204" pitchFamily="34" charset="0"/>
              <a:buNone/>
            </a:pPr>
            <a:r>
              <a:rPr lang="en-GB" sz="1400"/>
              <a:t>Neglecting genuine user feedback prevents improvement and adaptation to customer needs.</a:t>
            </a:r>
          </a:p>
          <a:p>
            <a:pPr marL="0" indent="0">
              <a:spcBef>
                <a:spcPts val="2500"/>
              </a:spcBef>
              <a:spcAft>
                <a:spcPts val="600"/>
              </a:spcAft>
              <a:buFont typeface="Arial" panose="020B0604020202020204" pitchFamily="34" charset="0"/>
              <a:buNone/>
            </a:pPr>
            <a:r>
              <a:rPr lang="en-GB" sz="1400" b="1"/>
              <a:t>Premature Scaling Risks</a:t>
            </a:r>
          </a:p>
          <a:p>
            <a:pPr marL="0" lvl="1" indent="0">
              <a:spcBef>
                <a:spcPts val="1000"/>
              </a:spcBef>
              <a:spcAft>
                <a:spcPts val="600"/>
              </a:spcAft>
              <a:buFont typeface="Arial" panose="020B0604020202020204" pitchFamily="34" charset="0"/>
              <a:buNone/>
            </a:pPr>
            <a:r>
              <a:rPr lang="en-GB" sz="1400"/>
              <a:t>Scaling too early can strain resources and cause operational challenges in early stages.</a:t>
            </a:r>
          </a:p>
          <a:p>
            <a:pPr marL="0" indent="0">
              <a:spcBef>
                <a:spcPts val="2500"/>
              </a:spcBef>
              <a:spcAft>
                <a:spcPts val="600"/>
              </a:spcAft>
              <a:buFont typeface="Arial" panose="020B0604020202020204" pitchFamily="34" charset="0"/>
              <a:buNone/>
            </a:pPr>
            <a:r>
              <a:rPr lang="en-GB" sz="1400" b="1"/>
              <a:t>Mitigating Risks</a:t>
            </a:r>
          </a:p>
          <a:p>
            <a:pPr marL="0" lvl="1" indent="0">
              <a:spcBef>
                <a:spcPts val="1000"/>
              </a:spcBef>
              <a:spcAft>
                <a:spcPts val="600"/>
              </a:spcAft>
              <a:buFont typeface="Arial" panose="020B0604020202020204" pitchFamily="34" charset="0"/>
              <a:buNone/>
            </a:pPr>
            <a:r>
              <a:rPr lang="en-GB" sz="1400"/>
              <a:t>Awareness and disciplined strategies help startups avoid these pitfalls and ensure sustainable growth.</a:t>
            </a:r>
          </a:p>
        </p:txBody>
      </p:sp>
      <p:sp>
        <p:nvSpPr>
          <p:cNvPr id="4" name="Date Placeholder 3">
            <a:extLst>
              <a:ext uri="{FF2B5EF4-FFF2-40B4-BE49-F238E27FC236}">
                <a16:creationId xmlns:a16="http://schemas.microsoft.com/office/drawing/2014/main" id="{59EC5887-92E7-E4F4-393E-ED98619D6A9F}"/>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0A2A9D1-FACD-6C19-8672-BC11FB25D57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353B3C67-A2CB-7D33-43BF-2C8A06DA6B6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24</a:t>
            </a:fld>
            <a:endParaRPr lang="en-US"/>
          </a:p>
        </p:txBody>
      </p:sp>
    </p:spTree>
    <p:extLst>
      <p:ext uri="{BB962C8B-B14F-4D97-AF65-F5344CB8AC3E}">
        <p14:creationId xmlns:p14="http://schemas.microsoft.com/office/powerpoint/2010/main" val="434335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2661D-9496-48B9-7528-C241D4AC3054}"/>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2500" b="0" kern="1200" cap="all" baseline="0">
                <a:latin typeface="+mj-lt"/>
                <a:ea typeface="+mj-ea"/>
                <a:cs typeface="+mj-cs"/>
              </a:rPr>
              <a:t>Investor Perspectives on Traction and Validation</a:t>
            </a:r>
          </a:p>
        </p:txBody>
      </p:sp>
      <p:sp>
        <p:nvSpPr>
          <p:cNvPr id="8" name="TextBox 7">
            <a:extLst>
              <a:ext uri="{FF2B5EF4-FFF2-40B4-BE49-F238E27FC236}">
                <a16:creationId xmlns:a16="http://schemas.microsoft.com/office/drawing/2014/main" id="{0551D121-D54E-4F34-99BF-48FCE563212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Meaningful Traction</a:t>
            </a:r>
          </a:p>
          <a:p>
            <a:pPr marL="0" lvl="1" indent="0">
              <a:spcBef>
                <a:spcPts val="1000"/>
              </a:spcBef>
              <a:spcAft>
                <a:spcPts val="600"/>
              </a:spcAft>
              <a:buFont typeface="Arial" panose="020B0604020202020204" pitchFamily="34" charset="0"/>
              <a:buNone/>
            </a:pPr>
            <a:r>
              <a:rPr lang="en-GB" sz="1400"/>
              <a:t>Investors value traction that shows real user engagement and sustainable growth indicators.</a:t>
            </a:r>
          </a:p>
          <a:p>
            <a:pPr marL="0" indent="0">
              <a:spcBef>
                <a:spcPts val="2500"/>
              </a:spcBef>
              <a:spcAft>
                <a:spcPts val="600"/>
              </a:spcAft>
              <a:buFont typeface="Arial" panose="020B0604020202020204" pitchFamily="34" charset="0"/>
              <a:buNone/>
            </a:pPr>
            <a:r>
              <a:rPr lang="en-GB" sz="1400" b="1"/>
              <a:t>Validated Product-Market Fit</a:t>
            </a:r>
          </a:p>
          <a:p>
            <a:pPr marL="0" lvl="1" indent="0">
              <a:spcBef>
                <a:spcPts val="1000"/>
              </a:spcBef>
              <a:spcAft>
                <a:spcPts val="600"/>
              </a:spcAft>
              <a:buFont typeface="Arial" panose="020B0604020202020204" pitchFamily="34" charset="0"/>
              <a:buNone/>
            </a:pPr>
            <a:r>
              <a:rPr lang="en-GB" sz="1400"/>
              <a:t>Validation comes from customer feedback and market demand aligning with the product offering.</a:t>
            </a:r>
          </a:p>
          <a:p>
            <a:pPr marL="0" indent="0">
              <a:spcBef>
                <a:spcPts val="2500"/>
              </a:spcBef>
              <a:spcAft>
                <a:spcPts val="600"/>
              </a:spcAft>
              <a:buFont typeface="Arial" panose="020B0604020202020204" pitchFamily="34" charset="0"/>
              <a:buNone/>
            </a:pPr>
            <a:r>
              <a:rPr lang="en-GB" sz="1400" b="1"/>
              <a:t>Beyond Superficial Numbers</a:t>
            </a:r>
          </a:p>
          <a:p>
            <a:pPr marL="0" lvl="1" indent="0">
              <a:spcBef>
                <a:spcPts val="1000"/>
              </a:spcBef>
              <a:spcAft>
                <a:spcPts val="600"/>
              </a:spcAft>
              <a:buFont typeface="Arial" panose="020B0604020202020204" pitchFamily="34" charset="0"/>
              <a:buNone/>
            </a:pPr>
            <a:r>
              <a:rPr lang="en-GB" sz="1400"/>
              <a:t>Investors assess deeper data that reflects long-term potential, not just initial success.</a:t>
            </a:r>
          </a:p>
        </p:txBody>
      </p:sp>
      <p:pic>
        <p:nvPicPr>
          <p:cNvPr id="7" name="Content Placeholder 6" descr="Business growth charts, handshake, and product-market fit concept illustration">
            <a:extLst>
              <a:ext uri="{FF2B5EF4-FFF2-40B4-BE49-F238E27FC236}">
                <a16:creationId xmlns:a16="http://schemas.microsoft.com/office/drawing/2014/main" id="{FA4FC6B6-3E29-4586-A729-BBBF4C17F928}"/>
              </a:ext>
            </a:extLst>
          </p:cNvPr>
          <p:cNvPicPr>
            <a:picLocks noGrp="1" noChangeAspect="1"/>
          </p:cNvPicPr>
          <p:nvPr>
            <p:ph type="pic" sz="quarter" idx="15"/>
          </p:nvPr>
        </p:nvPicPr>
        <p:blipFill>
          <a:blip r:embed="rId3"/>
          <a:srcRect l="21286" r="11388" b="1"/>
          <a:stretch>
            <a:fillRect/>
          </a:stretch>
        </p:blipFill>
        <p:spPr>
          <a:xfrm>
            <a:off x="5737594" y="10"/>
            <a:ext cx="6454406" cy="6399142"/>
          </a:xfrm>
        </p:spPr>
      </p:pic>
      <p:sp>
        <p:nvSpPr>
          <p:cNvPr id="4" name="Date Placeholder 3">
            <a:extLst>
              <a:ext uri="{FF2B5EF4-FFF2-40B4-BE49-F238E27FC236}">
                <a16:creationId xmlns:a16="http://schemas.microsoft.com/office/drawing/2014/main" id="{54696D71-9240-132C-4C22-AAB41F9AD23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D461D2F-D032-2E9B-3062-D5CF94C4D6D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4649F725-961E-C9F6-D7AC-4655F89ECC5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25</a:t>
            </a:fld>
            <a:endParaRPr lang="en-US"/>
          </a:p>
        </p:txBody>
      </p:sp>
    </p:spTree>
    <p:extLst>
      <p:ext uri="{BB962C8B-B14F-4D97-AF65-F5344CB8AC3E}">
        <p14:creationId xmlns:p14="http://schemas.microsoft.com/office/powerpoint/2010/main" val="1138352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C9D5-8C3E-5978-D400-684CF0ABF0AD}"/>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3000" b="0" kern="1200" cap="all" baseline="0">
                <a:latin typeface="+mj-lt"/>
                <a:ea typeface="+mj-ea"/>
                <a:cs typeface="+mj-cs"/>
              </a:rPr>
              <a:t>Documenting Traction for Fundraising and Pitching</a:t>
            </a:r>
          </a:p>
        </p:txBody>
      </p:sp>
      <p:pic>
        <p:nvPicPr>
          <p:cNvPr id="7" name="Content Placeholder 6" descr="Business documents with charts, user testimonials, and growth strategy plans on a desk">
            <a:extLst>
              <a:ext uri="{FF2B5EF4-FFF2-40B4-BE49-F238E27FC236}">
                <a16:creationId xmlns:a16="http://schemas.microsoft.com/office/drawing/2014/main" id="{91D595EB-28F6-45D5-A4B6-01566F0E2406}"/>
              </a:ext>
            </a:extLst>
          </p:cNvPr>
          <p:cNvPicPr>
            <a:picLocks noGrp="1" noChangeAspect="1"/>
          </p:cNvPicPr>
          <p:nvPr>
            <p:ph type="pic" sz="quarter" idx="15"/>
          </p:nvPr>
        </p:nvPicPr>
        <p:blipFill>
          <a:blip r:embed="rId3"/>
          <a:srcRect l="8708" r="10616" b="1"/>
          <a:stretch>
            <a:fillRect/>
          </a:stretch>
        </p:blipFill>
        <p:spPr>
          <a:xfrm>
            <a:off x="20" y="10"/>
            <a:ext cx="7734280" cy="6399142"/>
          </a:xfrm>
        </p:spPr>
      </p:pic>
      <p:sp>
        <p:nvSpPr>
          <p:cNvPr id="8" name="TextBox 7">
            <a:extLst>
              <a:ext uri="{FF2B5EF4-FFF2-40B4-BE49-F238E27FC236}">
                <a16:creationId xmlns:a16="http://schemas.microsoft.com/office/drawing/2014/main" id="{398A4794-B974-4B4D-BD66-3C1A5F23C2F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Traction Metrics</a:t>
            </a:r>
          </a:p>
          <a:p>
            <a:pPr marL="0" lvl="1" indent="0">
              <a:lnSpc>
                <a:spcPct val="90000"/>
              </a:lnSpc>
              <a:spcBef>
                <a:spcPts val="1000"/>
              </a:spcBef>
              <a:spcAft>
                <a:spcPts val="600"/>
              </a:spcAft>
              <a:buFont typeface="Arial" panose="020B0604020202020204" pitchFamily="34" charset="0"/>
              <a:buNone/>
            </a:pPr>
            <a:r>
              <a:rPr lang="en-GB" sz="1000"/>
              <a:t>Showcase key performance indicators to demonstrate business growth and market validation effectively.</a:t>
            </a:r>
          </a:p>
          <a:p>
            <a:pPr marL="0" indent="0">
              <a:lnSpc>
                <a:spcPct val="90000"/>
              </a:lnSpc>
              <a:spcBef>
                <a:spcPts val="2500"/>
              </a:spcBef>
              <a:spcAft>
                <a:spcPts val="600"/>
              </a:spcAft>
              <a:buFont typeface="Arial" panose="020B0604020202020204" pitchFamily="34" charset="0"/>
              <a:buNone/>
            </a:pPr>
            <a:r>
              <a:rPr lang="en-GB" sz="1000" b="1"/>
              <a:t>User Stories</a:t>
            </a:r>
          </a:p>
          <a:p>
            <a:pPr marL="0" lvl="1" indent="0">
              <a:lnSpc>
                <a:spcPct val="90000"/>
              </a:lnSpc>
              <a:spcBef>
                <a:spcPts val="1000"/>
              </a:spcBef>
              <a:spcAft>
                <a:spcPts val="600"/>
              </a:spcAft>
              <a:buFont typeface="Arial" panose="020B0604020202020204" pitchFamily="34" charset="0"/>
              <a:buNone/>
            </a:pPr>
            <a:r>
              <a:rPr lang="en-GB" sz="1000"/>
              <a:t>Include compelling user testimonials to personalize impact and validate product value.</a:t>
            </a:r>
          </a:p>
          <a:p>
            <a:pPr marL="0" indent="0">
              <a:lnSpc>
                <a:spcPct val="90000"/>
              </a:lnSpc>
              <a:spcBef>
                <a:spcPts val="2500"/>
              </a:spcBef>
              <a:spcAft>
                <a:spcPts val="600"/>
              </a:spcAft>
              <a:buFont typeface="Arial" panose="020B0604020202020204" pitchFamily="34" charset="0"/>
              <a:buNone/>
            </a:pPr>
            <a:r>
              <a:rPr lang="en-GB" sz="1000" b="1"/>
              <a:t>Growth Strategies</a:t>
            </a:r>
          </a:p>
          <a:p>
            <a:pPr marL="0" lvl="1" indent="0">
              <a:lnSpc>
                <a:spcPct val="90000"/>
              </a:lnSpc>
              <a:spcBef>
                <a:spcPts val="1000"/>
              </a:spcBef>
              <a:spcAft>
                <a:spcPts val="600"/>
              </a:spcAft>
              <a:buFont typeface="Arial" panose="020B0604020202020204" pitchFamily="34" charset="0"/>
              <a:buNone/>
            </a:pPr>
            <a:r>
              <a:rPr lang="en-GB" sz="1000"/>
              <a:t>Present clear plans for scaling that build investor confidence and support fundraising efforts.</a:t>
            </a:r>
          </a:p>
        </p:txBody>
      </p:sp>
      <p:sp>
        <p:nvSpPr>
          <p:cNvPr id="4" name="Date Placeholder 3">
            <a:extLst>
              <a:ext uri="{FF2B5EF4-FFF2-40B4-BE49-F238E27FC236}">
                <a16:creationId xmlns:a16="http://schemas.microsoft.com/office/drawing/2014/main" id="{AF839B27-D049-87EF-457B-15CB35A6F57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B34BCB2-FD64-F33E-7783-5A06D8D4E89D}"/>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A016E82C-BD3D-3DE0-595E-FA6F44D6E6B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26</a:t>
            </a:fld>
            <a:endParaRPr lang="en-US"/>
          </a:p>
        </p:txBody>
      </p:sp>
    </p:spTree>
    <p:extLst>
      <p:ext uri="{BB962C8B-B14F-4D97-AF65-F5344CB8AC3E}">
        <p14:creationId xmlns:p14="http://schemas.microsoft.com/office/powerpoint/2010/main" val="681051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5FBC-6A8B-0156-A0FF-BC3140045073}"/>
              </a:ext>
            </a:extLst>
          </p:cNvPr>
          <p:cNvSpPr>
            <a:spLocks noGrp="1"/>
          </p:cNvSpPr>
          <p:nvPr>
            <p:ph type="title"/>
          </p:nvPr>
        </p:nvSpPr>
        <p:spPr>
          <a:xfrm>
            <a:off x="431172" y="553616"/>
            <a:ext cx="7914087" cy="4008859"/>
          </a:xfrm>
        </p:spPr>
        <p:txBody>
          <a:bodyPr anchor="t">
            <a:normAutofit/>
          </a:bodyPr>
          <a:lstStyle/>
          <a:p>
            <a:r>
              <a:rPr lang="en-GB" sz="5600"/>
              <a:t>Learning from Real-World Cases and Student Exercises</a:t>
            </a:r>
          </a:p>
        </p:txBody>
      </p:sp>
      <p:sp>
        <p:nvSpPr>
          <p:cNvPr id="11" name="Text Placeholder 2">
            <a:extLst>
              <a:ext uri="{FF2B5EF4-FFF2-40B4-BE49-F238E27FC236}">
                <a16:creationId xmlns:a16="http://schemas.microsoft.com/office/drawing/2014/main" id="{7F9340F4-1BB7-4F03-AB1A-F5D00EF8EA3F}"/>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AD17F56B-7F2C-89D7-0DFD-BBFFFEE147D1}"/>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DBB8AA3-E51E-18D8-9B7B-CD0DB1756F22}"/>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CD2561C-6CCF-2D1F-55B9-D6FA18163D4A}"/>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27</a:t>
            </a:fld>
            <a:endParaRPr lang="en-US"/>
          </a:p>
        </p:txBody>
      </p:sp>
    </p:spTree>
    <p:extLst>
      <p:ext uri="{BB962C8B-B14F-4D97-AF65-F5344CB8AC3E}">
        <p14:creationId xmlns:p14="http://schemas.microsoft.com/office/powerpoint/2010/main" val="613168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03BDA-17A8-9B73-254F-7DA08953D2E6}"/>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Case Examples of Early-Stage Traction</a:t>
            </a:r>
          </a:p>
        </p:txBody>
      </p:sp>
      <p:pic>
        <p:nvPicPr>
          <p:cNvPr id="7" name="Content Placeholder 6" descr="Startup team collaborating with growth charts and lightbulb ideas symbolising early traction success">
            <a:extLst>
              <a:ext uri="{FF2B5EF4-FFF2-40B4-BE49-F238E27FC236}">
                <a16:creationId xmlns:a16="http://schemas.microsoft.com/office/drawing/2014/main" id="{31F7D5B4-BCF3-41A3-87D0-34B0ADF97C0B}"/>
              </a:ext>
            </a:extLst>
          </p:cNvPr>
          <p:cNvPicPr>
            <a:picLocks noGrp="1" noChangeAspect="1"/>
          </p:cNvPicPr>
          <p:nvPr>
            <p:ph type="pic" sz="quarter" idx="15"/>
          </p:nvPr>
        </p:nvPicPr>
        <p:blipFill>
          <a:blip r:embed="rId3"/>
          <a:srcRect l="10005" r="9319" b="1"/>
          <a:stretch>
            <a:fillRect/>
          </a:stretch>
        </p:blipFill>
        <p:spPr>
          <a:xfrm>
            <a:off x="20" y="10"/>
            <a:ext cx="7734280" cy="6399142"/>
          </a:xfrm>
        </p:spPr>
      </p:pic>
      <p:sp>
        <p:nvSpPr>
          <p:cNvPr id="8" name="TextBox 7">
            <a:extLst>
              <a:ext uri="{FF2B5EF4-FFF2-40B4-BE49-F238E27FC236}">
                <a16:creationId xmlns:a16="http://schemas.microsoft.com/office/drawing/2014/main" id="{68CD7280-9FF2-48DD-988F-5F4B9C69EA5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Illustration of Startup Success</a:t>
            </a:r>
          </a:p>
          <a:p>
            <a:pPr marL="0" lvl="1" indent="0">
              <a:lnSpc>
                <a:spcPct val="90000"/>
              </a:lnSpc>
              <a:spcBef>
                <a:spcPts val="1000"/>
              </a:spcBef>
              <a:spcAft>
                <a:spcPts val="600"/>
              </a:spcAft>
              <a:buFont typeface="Arial" panose="020B0604020202020204" pitchFamily="34" charset="0"/>
              <a:buNone/>
            </a:pPr>
            <a:r>
              <a:rPr lang="en-GB" sz="1000"/>
              <a:t>Real startups demonstrate effective traction strategies that drive early growth and market entry.</a:t>
            </a:r>
          </a:p>
          <a:p>
            <a:pPr marL="0" indent="0">
              <a:lnSpc>
                <a:spcPct val="90000"/>
              </a:lnSpc>
              <a:spcBef>
                <a:spcPts val="2500"/>
              </a:spcBef>
              <a:spcAft>
                <a:spcPts val="600"/>
              </a:spcAft>
              <a:buFont typeface="Arial" panose="020B0604020202020204" pitchFamily="34" charset="0"/>
              <a:buNone/>
            </a:pPr>
            <a:r>
              <a:rPr lang="en-GB" sz="1000" b="1"/>
              <a:t>Lessons Learned</a:t>
            </a:r>
          </a:p>
          <a:p>
            <a:pPr marL="0" lvl="1" indent="0">
              <a:lnSpc>
                <a:spcPct val="90000"/>
              </a:lnSpc>
              <a:spcBef>
                <a:spcPts val="1000"/>
              </a:spcBef>
              <a:spcAft>
                <a:spcPts val="600"/>
              </a:spcAft>
              <a:buFont typeface="Arial" panose="020B0604020202020204" pitchFamily="34" charset="0"/>
              <a:buNone/>
            </a:pPr>
            <a:r>
              <a:rPr lang="en-GB" sz="1000"/>
              <a:t>Examining challenges faced by startups offers valuable insights into what works and what does not.</a:t>
            </a:r>
          </a:p>
          <a:p>
            <a:pPr marL="0" indent="0">
              <a:lnSpc>
                <a:spcPct val="90000"/>
              </a:lnSpc>
              <a:spcBef>
                <a:spcPts val="2500"/>
              </a:spcBef>
              <a:spcAft>
                <a:spcPts val="600"/>
              </a:spcAft>
              <a:buFont typeface="Arial" panose="020B0604020202020204" pitchFamily="34" charset="0"/>
              <a:buNone/>
            </a:pPr>
            <a:r>
              <a:rPr lang="en-GB" sz="1000" b="1"/>
              <a:t>Path to Growth</a:t>
            </a:r>
          </a:p>
          <a:p>
            <a:pPr marL="0" lvl="1" indent="0">
              <a:lnSpc>
                <a:spcPct val="90000"/>
              </a:lnSpc>
              <a:spcBef>
                <a:spcPts val="1000"/>
              </a:spcBef>
              <a:spcAft>
                <a:spcPts val="600"/>
              </a:spcAft>
              <a:buFont typeface="Arial" panose="020B0604020202020204" pitchFamily="34" charset="0"/>
              <a:buNone/>
            </a:pPr>
            <a:r>
              <a:rPr lang="en-GB" sz="1000"/>
              <a:t>Early traction is crucial for establishing momentum that leads to sustainable business expansion.</a:t>
            </a:r>
          </a:p>
        </p:txBody>
      </p:sp>
      <p:sp>
        <p:nvSpPr>
          <p:cNvPr id="4" name="Date Placeholder 3">
            <a:extLst>
              <a:ext uri="{FF2B5EF4-FFF2-40B4-BE49-F238E27FC236}">
                <a16:creationId xmlns:a16="http://schemas.microsoft.com/office/drawing/2014/main" id="{E2C62EAD-6FF3-F71B-1127-06AEB45BBBA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236A426-46CA-9EA0-2DB6-FB88F03C967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456621B-0606-9978-7E31-61576BEF75C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28</a:t>
            </a:fld>
            <a:endParaRPr lang="en-US"/>
          </a:p>
        </p:txBody>
      </p:sp>
    </p:spTree>
    <p:extLst>
      <p:ext uri="{BB962C8B-B14F-4D97-AF65-F5344CB8AC3E}">
        <p14:creationId xmlns:p14="http://schemas.microsoft.com/office/powerpoint/2010/main" val="4143230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0737-F524-7D42-7E28-41831FB919F6}"/>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Student Exercises and Weekly Traction Experiments</a:t>
            </a:r>
          </a:p>
        </p:txBody>
      </p:sp>
      <p:pic>
        <p:nvPicPr>
          <p:cNvPr id="7" name="Content Placeholder 6" descr="students conducting experiments and analysing data in a collaborative workspace">
            <a:extLst>
              <a:ext uri="{FF2B5EF4-FFF2-40B4-BE49-F238E27FC236}">
                <a16:creationId xmlns:a16="http://schemas.microsoft.com/office/drawing/2014/main" id="{98F72E89-7CAB-4E52-85DE-B4756045DF14}"/>
              </a:ext>
            </a:extLst>
          </p:cNvPr>
          <p:cNvPicPr>
            <a:picLocks noGrp="1" noChangeAspect="1"/>
          </p:cNvPicPr>
          <p:nvPr>
            <p:ph type="pic" sz="quarter" idx="15"/>
          </p:nvPr>
        </p:nvPicPr>
        <p:blipFill>
          <a:blip r:embed="rId3"/>
          <a:srcRect l="16372" r="2952" b="1"/>
          <a:stretch>
            <a:fillRect/>
          </a:stretch>
        </p:blipFill>
        <p:spPr>
          <a:xfrm>
            <a:off x="20" y="10"/>
            <a:ext cx="7734280" cy="6399142"/>
          </a:xfrm>
        </p:spPr>
      </p:pic>
      <p:sp>
        <p:nvSpPr>
          <p:cNvPr id="8" name="TextBox 7">
            <a:extLst>
              <a:ext uri="{FF2B5EF4-FFF2-40B4-BE49-F238E27FC236}">
                <a16:creationId xmlns:a16="http://schemas.microsoft.com/office/drawing/2014/main" id="{4805FC09-A77A-4ED3-86CD-E327B9C20D9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Testing Assumptions</a:t>
            </a:r>
          </a:p>
          <a:p>
            <a:pPr marL="0" lvl="1" indent="0">
              <a:lnSpc>
                <a:spcPct val="90000"/>
              </a:lnSpc>
              <a:spcBef>
                <a:spcPts val="1000"/>
              </a:spcBef>
              <a:spcAft>
                <a:spcPts val="600"/>
              </a:spcAft>
              <a:buFont typeface="Arial" panose="020B0604020202020204" pitchFamily="34" charset="0"/>
              <a:buNone/>
            </a:pPr>
            <a:r>
              <a:rPr lang="en-GB" sz="900"/>
              <a:t>Conduct experiments regularly to validate your startup assumptions and reduce risks effectively.</a:t>
            </a:r>
          </a:p>
          <a:p>
            <a:pPr marL="0" indent="0">
              <a:lnSpc>
                <a:spcPct val="90000"/>
              </a:lnSpc>
              <a:spcBef>
                <a:spcPts val="2500"/>
              </a:spcBef>
              <a:spcAft>
                <a:spcPts val="600"/>
              </a:spcAft>
              <a:buFont typeface="Arial" panose="020B0604020202020204" pitchFamily="34" charset="0"/>
              <a:buNone/>
            </a:pPr>
            <a:r>
              <a:rPr lang="en-GB" sz="900" b="1"/>
              <a:t>Data Collection</a:t>
            </a:r>
          </a:p>
          <a:p>
            <a:pPr marL="0" lvl="1" indent="0">
              <a:lnSpc>
                <a:spcPct val="90000"/>
              </a:lnSpc>
              <a:spcBef>
                <a:spcPts val="1000"/>
              </a:spcBef>
              <a:spcAft>
                <a:spcPts val="600"/>
              </a:spcAft>
              <a:buFont typeface="Arial" panose="020B0604020202020204" pitchFamily="34" charset="0"/>
              <a:buNone/>
            </a:pPr>
            <a:r>
              <a:rPr lang="en-GB" sz="900"/>
              <a:t>Gather meaningful data through weekly traction experiments to inform decision-making and strategy.</a:t>
            </a:r>
          </a:p>
          <a:p>
            <a:pPr marL="0" indent="0">
              <a:lnSpc>
                <a:spcPct val="90000"/>
              </a:lnSpc>
              <a:spcBef>
                <a:spcPts val="2500"/>
              </a:spcBef>
              <a:spcAft>
                <a:spcPts val="600"/>
              </a:spcAft>
              <a:buFont typeface="Arial" panose="020B0604020202020204" pitchFamily="34" charset="0"/>
              <a:buNone/>
            </a:pPr>
            <a:r>
              <a:rPr lang="en-GB" sz="900" b="1"/>
              <a:t>Iterative Improvement</a:t>
            </a:r>
          </a:p>
          <a:p>
            <a:pPr marL="0" lvl="1" indent="0">
              <a:lnSpc>
                <a:spcPct val="90000"/>
              </a:lnSpc>
              <a:spcBef>
                <a:spcPts val="1000"/>
              </a:spcBef>
              <a:spcAft>
                <a:spcPts val="600"/>
              </a:spcAft>
              <a:buFont typeface="Arial" panose="020B0604020202020204" pitchFamily="34" charset="0"/>
              <a:buNone/>
            </a:pPr>
            <a:r>
              <a:rPr lang="en-GB" sz="900"/>
              <a:t>Use reflection and experiment results to continuously enhance your startup’s traction and growth.</a:t>
            </a:r>
          </a:p>
        </p:txBody>
      </p:sp>
      <p:sp>
        <p:nvSpPr>
          <p:cNvPr id="4" name="Date Placeholder 3">
            <a:extLst>
              <a:ext uri="{FF2B5EF4-FFF2-40B4-BE49-F238E27FC236}">
                <a16:creationId xmlns:a16="http://schemas.microsoft.com/office/drawing/2014/main" id="{AA143F54-2D88-6338-B2B5-8DCF539472A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1EE7778-B306-BDEF-68BB-DEBB77BB217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D32CCE3-52B5-58C7-CFD9-0BBE659DF2F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29</a:t>
            </a:fld>
            <a:endParaRPr lang="en-US"/>
          </a:p>
        </p:txBody>
      </p:sp>
    </p:spTree>
    <p:extLst>
      <p:ext uri="{BB962C8B-B14F-4D97-AF65-F5344CB8AC3E}">
        <p14:creationId xmlns:p14="http://schemas.microsoft.com/office/powerpoint/2010/main" val="3130998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F097-8B26-7DCB-F55C-F75A8FF1B3DC}"/>
              </a:ext>
            </a:extLst>
          </p:cNvPr>
          <p:cNvSpPr>
            <a:spLocks noGrp="1"/>
          </p:cNvSpPr>
          <p:nvPr>
            <p:ph type="title"/>
          </p:nvPr>
        </p:nvSpPr>
        <p:spPr>
          <a:xfrm>
            <a:off x="431172" y="553616"/>
            <a:ext cx="7914087" cy="4008859"/>
          </a:xfrm>
        </p:spPr>
        <p:txBody>
          <a:bodyPr anchor="t">
            <a:normAutofit/>
          </a:bodyPr>
          <a:lstStyle/>
          <a:p>
            <a:r>
              <a:rPr lang="en-GB"/>
              <a:t>Understanding Traction in Early-Stage Startups</a:t>
            </a:r>
          </a:p>
        </p:txBody>
      </p:sp>
      <p:sp>
        <p:nvSpPr>
          <p:cNvPr id="11" name="Text Placeholder 2">
            <a:extLst>
              <a:ext uri="{FF2B5EF4-FFF2-40B4-BE49-F238E27FC236}">
                <a16:creationId xmlns:a16="http://schemas.microsoft.com/office/drawing/2014/main" id="{51291B54-5715-FBAB-6DBF-1FA68E735B2F}"/>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1D5E75E3-BF9F-BCD8-2E23-0BA1B8D24E97}"/>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4AA9E40-27EE-2437-C465-43256CFF70A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C37F7479-5BC3-E214-2705-71E7FA1762E6}"/>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1799584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6EB7-EA72-9EC8-AD1C-D35B3DDA352D}"/>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Transitioning from Early Traction to Investor Readiness</a:t>
            </a:r>
          </a:p>
        </p:txBody>
      </p:sp>
      <p:pic>
        <p:nvPicPr>
          <p:cNvPr id="7" name="Content Placeholder 6" descr="business growth charts, startup pitching, and strategic planning for investors">
            <a:extLst>
              <a:ext uri="{FF2B5EF4-FFF2-40B4-BE49-F238E27FC236}">
                <a16:creationId xmlns:a16="http://schemas.microsoft.com/office/drawing/2014/main" id="{A4731AF5-D1CA-4704-891A-08425966AFD4}"/>
              </a:ext>
            </a:extLst>
          </p:cNvPr>
          <p:cNvPicPr>
            <a:picLocks noGrp="1" noChangeAspect="1"/>
          </p:cNvPicPr>
          <p:nvPr>
            <p:ph type="pic" sz="quarter" idx="15"/>
          </p:nvPr>
        </p:nvPicPr>
        <p:blipFill>
          <a:blip r:embed="rId3"/>
          <a:srcRect l="19323" r="1" b="1"/>
          <a:stretch>
            <a:fillRect/>
          </a:stretch>
        </p:blipFill>
        <p:spPr>
          <a:xfrm>
            <a:off x="20" y="10"/>
            <a:ext cx="7734280" cy="6399142"/>
          </a:xfrm>
        </p:spPr>
      </p:pic>
      <p:sp>
        <p:nvSpPr>
          <p:cNvPr id="8" name="TextBox 7">
            <a:extLst>
              <a:ext uri="{FF2B5EF4-FFF2-40B4-BE49-F238E27FC236}">
                <a16:creationId xmlns:a16="http://schemas.microsoft.com/office/drawing/2014/main" id="{D2FD4488-FAF6-4F1E-B04F-06391C5F240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Scaling Validated Traction</a:t>
            </a:r>
          </a:p>
          <a:p>
            <a:pPr marL="0" lvl="1" indent="0">
              <a:lnSpc>
                <a:spcPct val="90000"/>
              </a:lnSpc>
              <a:spcBef>
                <a:spcPts val="1000"/>
              </a:spcBef>
              <a:spcAft>
                <a:spcPts val="600"/>
              </a:spcAft>
              <a:buFont typeface="Arial" panose="020B0604020202020204" pitchFamily="34" charset="0"/>
              <a:buNone/>
            </a:pPr>
            <a:r>
              <a:rPr lang="en-GB" sz="1000"/>
              <a:t>Focus on expanding proven business metrics to show robust market demand and growth potential.</a:t>
            </a:r>
          </a:p>
          <a:p>
            <a:pPr marL="0" indent="0">
              <a:lnSpc>
                <a:spcPct val="90000"/>
              </a:lnSpc>
              <a:spcBef>
                <a:spcPts val="2500"/>
              </a:spcBef>
              <a:spcAft>
                <a:spcPts val="600"/>
              </a:spcAft>
              <a:buFont typeface="Arial" panose="020B0604020202020204" pitchFamily="34" charset="0"/>
              <a:buNone/>
            </a:pPr>
            <a:r>
              <a:rPr lang="en-GB" sz="1000" b="1"/>
              <a:t>Refining Investor Pitch</a:t>
            </a:r>
          </a:p>
          <a:p>
            <a:pPr marL="0" lvl="1" indent="0">
              <a:lnSpc>
                <a:spcPct val="90000"/>
              </a:lnSpc>
              <a:spcBef>
                <a:spcPts val="1000"/>
              </a:spcBef>
              <a:spcAft>
                <a:spcPts val="600"/>
              </a:spcAft>
              <a:buFont typeface="Arial" panose="020B0604020202020204" pitchFamily="34" charset="0"/>
              <a:buNone/>
            </a:pPr>
            <a:r>
              <a:rPr lang="en-GB" sz="1000"/>
              <a:t>Enhance and tailor pitches to clearly communicate value proposition and investment opportunity.</a:t>
            </a:r>
          </a:p>
          <a:p>
            <a:pPr marL="0" indent="0">
              <a:lnSpc>
                <a:spcPct val="90000"/>
              </a:lnSpc>
              <a:spcBef>
                <a:spcPts val="2500"/>
              </a:spcBef>
              <a:spcAft>
                <a:spcPts val="600"/>
              </a:spcAft>
              <a:buFont typeface="Arial" panose="020B0604020202020204" pitchFamily="34" charset="0"/>
              <a:buNone/>
            </a:pPr>
            <a:r>
              <a:rPr lang="en-GB" sz="1000" b="1"/>
              <a:t>Roadmap for Sustainable Growth</a:t>
            </a:r>
          </a:p>
          <a:p>
            <a:pPr marL="0" lvl="1" indent="0">
              <a:lnSpc>
                <a:spcPct val="90000"/>
              </a:lnSpc>
              <a:spcBef>
                <a:spcPts val="1000"/>
              </a:spcBef>
              <a:spcAft>
                <a:spcPts val="600"/>
              </a:spcAft>
              <a:buFont typeface="Arial" panose="020B0604020202020204" pitchFamily="34" charset="0"/>
              <a:buNone/>
            </a:pPr>
            <a:r>
              <a:rPr lang="en-GB" sz="1000"/>
              <a:t>Present a strategic plan demonstrating long-term growth and profitability to attract investors.</a:t>
            </a:r>
          </a:p>
        </p:txBody>
      </p:sp>
      <p:sp>
        <p:nvSpPr>
          <p:cNvPr id="4" name="Date Placeholder 3">
            <a:extLst>
              <a:ext uri="{FF2B5EF4-FFF2-40B4-BE49-F238E27FC236}">
                <a16:creationId xmlns:a16="http://schemas.microsoft.com/office/drawing/2014/main" id="{AFBD9954-5B1D-C497-63B7-3A7A5B985BE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EDC9A1F-9B04-18E1-B3DE-8CFD925D43F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30BFD35D-DDD1-A752-1898-34AC42F82EB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30</a:t>
            </a:fld>
            <a:endParaRPr lang="en-US"/>
          </a:p>
        </p:txBody>
      </p:sp>
    </p:spTree>
    <p:extLst>
      <p:ext uri="{BB962C8B-B14F-4D97-AF65-F5344CB8AC3E}">
        <p14:creationId xmlns:p14="http://schemas.microsoft.com/office/powerpoint/2010/main" val="2890500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F028-EDCF-C2B9-1F5D-B7FD28B91977}"/>
              </a:ext>
            </a:extLst>
          </p:cNvPr>
          <p:cNvSpPr>
            <a:spLocks noGrp="1"/>
          </p:cNvSpPr>
          <p:nvPr>
            <p:ph type="title"/>
          </p:nvPr>
        </p:nvSpPr>
        <p:spPr>
          <a:xfrm>
            <a:off x="429768" y="429768"/>
            <a:ext cx="10890374" cy="1627632"/>
          </a:xfrm>
        </p:spPr>
        <p:txBody>
          <a:bodyPr anchor="t">
            <a:normAutofit/>
          </a:bodyPr>
          <a:lstStyle/>
          <a:p>
            <a:r>
              <a:rPr lang="en-GB" sz="4600"/>
              <a:t>Conclusion: Mastering Early Traction for Startup Success</a:t>
            </a:r>
          </a:p>
        </p:txBody>
      </p:sp>
      <p:graphicFrame>
        <p:nvGraphicFramePr>
          <p:cNvPr id="10" name="Content Placeholder 2">
            <a:extLst>
              <a:ext uri="{FF2B5EF4-FFF2-40B4-BE49-F238E27FC236}">
                <a16:creationId xmlns:a16="http://schemas.microsoft.com/office/drawing/2014/main" id="{13334BC1-6F90-38C9-BB42-085BD4AD9AE6}"/>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3F1793F-9317-92F8-5E3B-62B1443CFDC3}"/>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828D309-E62D-A14E-53CD-98451CA934B1}"/>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39350568-E8A9-28D3-C6CE-BF5A183BEBC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31</a:t>
            </a:fld>
            <a:endParaRPr lang="en-US"/>
          </a:p>
        </p:txBody>
      </p:sp>
    </p:spTree>
    <p:extLst>
      <p:ext uri="{BB962C8B-B14F-4D97-AF65-F5344CB8AC3E}">
        <p14:creationId xmlns:p14="http://schemas.microsoft.com/office/powerpoint/2010/main" val="16016559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F4D4-A343-7EE4-E3EA-8B0280536C60}"/>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3000" b="0" kern="1200" cap="all" baseline="0">
                <a:latin typeface="+mj-lt"/>
                <a:ea typeface="+mj-ea"/>
                <a:cs typeface="+mj-cs"/>
              </a:rPr>
              <a:t>Defining Traction for Prototypes and MVPs</a:t>
            </a:r>
          </a:p>
        </p:txBody>
      </p:sp>
      <p:pic>
        <p:nvPicPr>
          <p:cNvPr id="7" name="Content Placeholder 6" descr="Early product engagement and user feedback illustrating startup traction concept">
            <a:extLst>
              <a:ext uri="{FF2B5EF4-FFF2-40B4-BE49-F238E27FC236}">
                <a16:creationId xmlns:a16="http://schemas.microsoft.com/office/drawing/2014/main" id="{D4A93E5F-79E9-4ADB-9107-BF6610476DEE}"/>
              </a:ext>
            </a:extLst>
          </p:cNvPr>
          <p:cNvPicPr>
            <a:picLocks noGrp="1" noChangeAspect="1"/>
          </p:cNvPicPr>
          <p:nvPr>
            <p:ph type="pic" sz="quarter" idx="15"/>
          </p:nvPr>
        </p:nvPicPr>
        <p:blipFill>
          <a:blip r:embed="rId3"/>
          <a:srcRect l="12484" r="6839" b="1"/>
          <a:stretch>
            <a:fillRect/>
          </a:stretch>
        </p:blipFill>
        <p:spPr>
          <a:xfrm>
            <a:off x="20" y="10"/>
            <a:ext cx="7734280" cy="6399142"/>
          </a:xfrm>
        </p:spPr>
      </p:pic>
      <p:sp>
        <p:nvSpPr>
          <p:cNvPr id="8" name="TextBox 7">
            <a:extLst>
              <a:ext uri="{FF2B5EF4-FFF2-40B4-BE49-F238E27FC236}">
                <a16:creationId xmlns:a16="http://schemas.microsoft.com/office/drawing/2014/main" id="{03498ECA-DE4A-4F9E-BB69-63D40729151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Early User Engagement</a:t>
            </a:r>
          </a:p>
          <a:p>
            <a:pPr marL="0" lvl="1" indent="0">
              <a:spcBef>
                <a:spcPts val="1000"/>
              </a:spcBef>
              <a:spcAft>
                <a:spcPts val="600"/>
              </a:spcAft>
              <a:buFont typeface="Arial" panose="020B0604020202020204" pitchFamily="34" charset="0"/>
              <a:buNone/>
            </a:pPr>
            <a:r>
              <a:rPr lang="en-GB" sz="1400"/>
              <a:t>Traction is shown by initial user interactions that indicate genuine interest in the prototype or MVP.</a:t>
            </a:r>
          </a:p>
          <a:p>
            <a:pPr marL="0" indent="0">
              <a:spcBef>
                <a:spcPts val="2500"/>
              </a:spcBef>
              <a:spcAft>
                <a:spcPts val="600"/>
              </a:spcAft>
              <a:buFont typeface="Arial" panose="020B0604020202020204" pitchFamily="34" charset="0"/>
              <a:buNone/>
            </a:pPr>
            <a:r>
              <a:rPr lang="en-GB" sz="1400" b="1"/>
              <a:t>Validated Interest</a:t>
            </a:r>
          </a:p>
          <a:p>
            <a:pPr marL="0" lvl="1" indent="0">
              <a:spcBef>
                <a:spcPts val="1000"/>
              </a:spcBef>
              <a:spcAft>
                <a:spcPts val="600"/>
              </a:spcAft>
              <a:buFont typeface="Arial" panose="020B0604020202020204" pitchFamily="34" charset="0"/>
              <a:buNone/>
            </a:pPr>
            <a:r>
              <a:rPr lang="en-GB" sz="1400"/>
              <a:t>Traction confirms that the product concept resonates with the target audience through measurable feedback.</a:t>
            </a:r>
          </a:p>
        </p:txBody>
      </p:sp>
      <p:sp>
        <p:nvSpPr>
          <p:cNvPr id="4" name="Date Placeholder 3">
            <a:extLst>
              <a:ext uri="{FF2B5EF4-FFF2-40B4-BE49-F238E27FC236}">
                <a16:creationId xmlns:a16="http://schemas.microsoft.com/office/drawing/2014/main" id="{1124C625-1B30-97A4-B8B9-BFBD59F1A0A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DAE7789-A476-D67B-53EE-BCBC3BA12E5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7C6110D-1693-F25C-7A05-58CC82C81AD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3801684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8522-7224-5F77-410B-F0012164EB10}"/>
              </a:ext>
            </a:extLst>
          </p:cNvPr>
          <p:cNvSpPr>
            <a:spLocks noGrp="1"/>
          </p:cNvSpPr>
          <p:nvPr>
            <p:ph type="title"/>
          </p:nvPr>
        </p:nvSpPr>
        <p:spPr>
          <a:xfrm>
            <a:off x="429768" y="320040"/>
            <a:ext cx="6858000" cy="932688"/>
          </a:xfrm>
        </p:spPr>
        <p:txBody>
          <a:bodyPr vert="horz" lIns="91440" tIns="45720" rIns="91440" bIns="45720" rtlCol="0" anchor="b">
            <a:normAutofit/>
          </a:bodyPr>
          <a:lstStyle/>
          <a:p>
            <a:r>
              <a:rPr lang="en-US" sz="3000" b="0" kern="1200" cap="all" baseline="0">
                <a:latin typeface="+mj-lt"/>
                <a:ea typeface="+mj-ea"/>
                <a:cs typeface="+mj-cs"/>
              </a:rPr>
              <a:t>Why Early Traction Matters</a:t>
            </a:r>
          </a:p>
        </p:txBody>
      </p:sp>
      <p:sp>
        <p:nvSpPr>
          <p:cNvPr id="8" name="TextBox 7">
            <a:extLst>
              <a:ext uri="{FF2B5EF4-FFF2-40B4-BE49-F238E27FC236}">
                <a16:creationId xmlns:a16="http://schemas.microsoft.com/office/drawing/2014/main" id="{DABD9F8C-2907-4509-AB44-215D91E1EAA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380744"/>
            <a:ext cx="685800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Market Validation</a:t>
            </a:r>
          </a:p>
          <a:p>
            <a:pPr marL="0" lvl="1" indent="0">
              <a:spcBef>
                <a:spcPts val="1000"/>
              </a:spcBef>
              <a:spcAft>
                <a:spcPts val="600"/>
              </a:spcAft>
              <a:buFont typeface="Arial" panose="020B0604020202020204" pitchFamily="34" charset="0"/>
              <a:buNone/>
            </a:pPr>
            <a:r>
              <a:rPr lang="en-GB" sz="1400"/>
              <a:t>Early traction demonstrates that the market accepts your product, confirming demand and viability.</a:t>
            </a:r>
          </a:p>
          <a:p>
            <a:pPr marL="0" indent="0">
              <a:spcBef>
                <a:spcPts val="2500"/>
              </a:spcBef>
              <a:spcAft>
                <a:spcPts val="600"/>
              </a:spcAft>
              <a:buFont typeface="Arial" panose="020B0604020202020204" pitchFamily="34" charset="0"/>
              <a:buNone/>
            </a:pPr>
            <a:r>
              <a:rPr lang="en-GB" sz="1400" b="1"/>
              <a:t>Product Refinement</a:t>
            </a:r>
          </a:p>
          <a:p>
            <a:pPr marL="0" lvl="1" indent="0">
              <a:spcBef>
                <a:spcPts val="1000"/>
              </a:spcBef>
              <a:spcAft>
                <a:spcPts val="600"/>
              </a:spcAft>
              <a:buFont typeface="Arial" panose="020B0604020202020204" pitchFamily="34" charset="0"/>
              <a:buNone/>
            </a:pPr>
            <a:r>
              <a:rPr lang="en-GB" sz="1400"/>
              <a:t>Initial traction provides valuable user insights to improve and tailor your product effectively.</a:t>
            </a:r>
          </a:p>
          <a:p>
            <a:pPr marL="0" indent="0">
              <a:spcBef>
                <a:spcPts val="2500"/>
              </a:spcBef>
              <a:spcAft>
                <a:spcPts val="600"/>
              </a:spcAft>
              <a:buFont typeface="Arial" panose="020B0604020202020204" pitchFamily="34" charset="0"/>
              <a:buNone/>
            </a:pPr>
            <a:r>
              <a:rPr lang="en-GB" sz="1400" b="1"/>
              <a:t>Building Momentum</a:t>
            </a:r>
          </a:p>
          <a:p>
            <a:pPr marL="0" lvl="1" indent="0">
              <a:spcBef>
                <a:spcPts val="1000"/>
              </a:spcBef>
              <a:spcAft>
                <a:spcPts val="600"/>
              </a:spcAft>
              <a:buFont typeface="Arial" panose="020B0604020202020204" pitchFamily="34" charset="0"/>
              <a:buNone/>
            </a:pPr>
            <a:r>
              <a:rPr lang="en-GB" sz="1400"/>
              <a:t>Gaining early traction creates momentum that drives further growth and success.</a:t>
            </a:r>
          </a:p>
          <a:p>
            <a:pPr marL="0" indent="0">
              <a:spcBef>
                <a:spcPts val="2500"/>
              </a:spcBef>
              <a:spcAft>
                <a:spcPts val="600"/>
              </a:spcAft>
              <a:buFont typeface="Arial" panose="020B0604020202020204" pitchFamily="34" charset="0"/>
              <a:buNone/>
            </a:pPr>
            <a:r>
              <a:rPr lang="en-GB" sz="1400" b="1"/>
              <a:t>Investor Credibility</a:t>
            </a:r>
          </a:p>
          <a:p>
            <a:pPr marL="0" lvl="1" indent="0">
              <a:spcBef>
                <a:spcPts val="1000"/>
              </a:spcBef>
              <a:spcAft>
                <a:spcPts val="600"/>
              </a:spcAft>
              <a:buFont typeface="Arial" panose="020B0604020202020204" pitchFamily="34" charset="0"/>
              <a:buNone/>
            </a:pPr>
            <a:r>
              <a:rPr lang="en-GB" sz="1400"/>
              <a:t>Early traction boosts credibility with potential investors and partners, increasing funding opportunities.</a:t>
            </a:r>
          </a:p>
        </p:txBody>
      </p:sp>
      <p:pic>
        <p:nvPicPr>
          <p:cNvPr id="7" name="Content Placeholder 6" descr="Business growth with graph, handshake, and product development illustrating early traction benefits">
            <a:extLst>
              <a:ext uri="{FF2B5EF4-FFF2-40B4-BE49-F238E27FC236}">
                <a16:creationId xmlns:a16="http://schemas.microsoft.com/office/drawing/2014/main" id="{CE3DC2CD-0FC6-41C1-8D56-A9CD92A83F1F}"/>
              </a:ext>
            </a:extLst>
          </p:cNvPr>
          <p:cNvPicPr>
            <a:picLocks noGrp="1" noChangeAspect="1"/>
          </p:cNvPicPr>
          <p:nvPr>
            <p:ph type="pic" sz="quarter" idx="15"/>
          </p:nvPr>
        </p:nvPicPr>
        <p:blipFill>
          <a:blip r:embed="rId3"/>
          <a:srcRect l="27160" r="29601" b="1"/>
          <a:stretch>
            <a:fillRect/>
          </a:stretch>
        </p:blipFill>
        <p:spPr>
          <a:xfrm>
            <a:off x="8046768" y="10"/>
            <a:ext cx="4145232" cy="6399142"/>
          </a:xfrm>
        </p:spPr>
      </p:pic>
      <p:sp>
        <p:nvSpPr>
          <p:cNvPr id="4" name="Date Placeholder 3">
            <a:extLst>
              <a:ext uri="{FF2B5EF4-FFF2-40B4-BE49-F238E27FC236}">
                <a16:creationId xmlns:a16="http://schemas.microsoft.com/office/drawing/2014/main" id="{4115B9BE-805D-D56F-3FDD-61E96D692B3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C0ECEB4-7536-6021-ED3F-585C9CC690E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9F2644BD-1F16-DAF4-02EE-04AA7ABB477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3343721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7CC4-8622-A762-3D4B-D982E44E8BE3}"/>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Traction Versus Growth: Key Distinctions</a:t>
            </a:r>
          </a:p>
        </p:txBody>
      </p:sp>
      <p:pic>
        <p:nvPicPr>
          <p:cNvPr id="7" name="Content Placeholder 6" descr="Conceptual illustration contrasting early traction with sustainable growth in business">
            <a:extLst>
              <a:ext uri="{FF2B5EF4-FFF2-40B4-BE49-F238E27FC236}">
                <a16:creationId xmlns:a16="http://schemas.microsoft.com/office/drawing/2014/main" id="{6D8D6240-FF43-41FB-B522-2C03E8F73C7C}"/>
              </a:ext>
            </a:extLst>
          </p:cNvPr>
          <p:cNvPicPr>
            <a:picLocks noGrp="1" noChangeAspect="1"/>
          </p:cNvPicPr>
          <p:nvPr>
            <p:ph type="pic" sz="quarter" idx="15"/>
          </p:nvPr>
        </p:nvPicPr>
        <p:blipFill>
          <a:blip r:embed="rId3"/>
          <a:srcRect r="10973"/>
          <a:stretch>
            <a:fillRect/>
          </a:stretch>
        </p:blipFill>
        <p:spPr>
          <a:xfrm>
            <a:off x="20" y="1828800"/>
            <a:ext cx="6707679" cy="5029200"/>
          </a:xfrm>
        </p:spPr>
      </p:pic>
      <p:sp>
        <p:nvSpPr>
          <p:cNvPr id="8" name="TextBox 7">
            <a:extLst>
              <a:ext uri="{FF2B5EF4-FFF2-40B4-BE49-F238E27FC236}">
                <a16:creationId xmlns:a16="http://schemas.microsoft.com/office/drawing/2014/main" id="{6D7BE471-28FE-49F3-B535-16510F513EE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Definition of Traction</a:t>
            </a:r>
          </a:p>
          <a:p>
            <a:pPr marL="0" lvl="1" indent="0">
              <a:spcBef>
                <a:spcPts val="1000"/>
              </a:spcBef>
              <a:spcAft>
                <a:spcPts val="600"/>
              </a:spcAft>
              <a:buFont typeface="Arial" panose="020B0604020202020204" pitchFamily="34" charset="0"/>
              <a:buNone/>
            </a:pPr>
            <a:r>
              <a:rPr lang="en-GB" sz="1400"/>
              <a:t>Traction represents initial meaningful user engagement or validation of a product or service.</a:t>
            </a:r>
          </a:p>
          <a:p>
            <a:pPr marL="0" indent="0">
              <a:spcBef>
                <a:spcPts val="2500"/>
              </a:spcBef>
              <a:spcAft>
                <a:spcPts val="600"/>
              </a:spcAft>
              <a:buFont typeface="Arial" panose="020B0604020202020204" pitchFamily="34" charset="0"/>
              <a:buNone/>
            </a:pPr>
            <a:r>
              <a:rPr lang="en-GB" sz="1400" b="1"/>
              <a:t>Meaning of Growth</a:t>
            </a:r>
          </a:p>
          <a:p>
            <a:pPr marL="0" lvl="1" indent="0">
              <a:spcBef>
                <a:spcPts val="1000"/>
              </a:spcBef>
              <a:spcAft>
                <a:spcPts val="600"/>
              </a:spcAft>
              <a:buFont typeface="Arial" panose="020B0604020202020204" pitchFamily="34" charset="0"/>
              <a:buNone/>
            </a:pPr>
            <a:r>
              <a:rPr lang="en-GB" sz="1400"/>
              <a:t>Growth refers to scaling the user base or increasing revenues beyond initial traction.</a:t>
            </a:r>
          </a:p>
          <a:p>
            <a:pPr marL="0" indent="0">
              <a:spcBef>
                <a:spcPts val="2500"/>
              </a:spcBef>
              <a:spcAft>
                <a:spcPts val="600"/>
              </a:spcAft>
              <a:buFont typeface="Arial" panose="020B0604020202020204" pitchFamily="34" charset="0"/>
              <a:buNone/>
            </a:pPr>
            <a:r>
              <a:rPr lang="en-GB" sz="1400" b="1"/>
              <a:t>Link Between Traction and Growth</a:t>
            </a:r>
          </a:p>
          <a:p>
            <a:pPr marL="0" lvl="1" indent="0">
              <a:spcBef>
                <a:spcPts val="1000"/>
              </a:spcBef>
              <a:spcAft>
                <a:spcPts val="600"/>
              </a:spcAft>
              <a:buFont typeface="Arial" panose="020B0604020202020204" pitchFamily="34" charset="0"/>
              <a:buNone/>
            </a:pPr>
            <a:r>
              <a:rPr lang="en-GB" sz="1400"/>
              <a:t>Early traction is essential as the foundation to achieve sustainable growth over time.</a:t>
            </a:r>
          </a:p>
        </p:txBody>
      </p:sp>
      <p:sp>
        <p:nvSpPr>
          <p:cNvPr id="4" name="Date Placeholder 3">
            <a:extLst>
              <a:ext uri="{FF2B5EF4-FFF2-40B4-BE49-F238E27FC236}">
                <a16:creationId xmlns:a16="http://schemas.microsoft.com/office/drawing/2014/main" id="{3CCDCBF7-F238-B5AB-83E9-E1A8B2BD0BDA}"/>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429C192-9549-E3CB-867D-53E771F3F040}"/>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317BAD85-2D53-D137-5D10-17C1481B419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1745090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1E66-8682-2C72-DE18-56DBCF0E8D3A}"/>
              </a:ext>
            </a:extLst>
          </p:cNvPr>
          <p:cNvSpPr>
            <a:spLocks noGrp="1"/>
          </p:cNvSpPr>
          <p:nvPr>
            <p:ph type="title"/>
          </p:nvPr>
        </p:nvSpPr>
        <p:spPr>
          <a:xfrm>
            <a:off x="431172" y="553616"/>
            <a:ext cx="7914087" cy="4008859"/>
          </a:xfrm>
        </p:spPr>
        <p:txBody>
          <a:bodyPr anchor="t">
            <a:normAutofit/>
          </a:bodyPr>
          <a:lstStyle/>
          <a:p>
            <a:r>
              <a:rPr lang="en-GB"/>
              <a:t>Types of Early Traction and Selecting the Right Metrics</a:t>
            </a:r>
          </a:p>
        </p:txBody>
      </p:sp>
      <p:sp>
        <p:nvSpPr>
          <p:cNvPr id="11" name="Text Placeholder 2">
            <a:extLst>
              <a:ext uri="{FF2B5EF4-FFF2-40B4-BE49-F238E27FC236}">
                <a16:creationId xmlns:a16="http://schemas.microsoft.com/office/drawing/2014/main" id="{9E8559F3-A2AE-86CB-BA2D-D2600B06E6CC}"/>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22D744EC-9942-C292-7F21-20A015DEDDE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6F929CD-28CB-6402-AD27-DBCB35DD00F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82EB9AC-50C9-4833-2B06-16AAE8F21866}"/>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171280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37D7-6FEE-EBF3-430E-3AE2FF8299E4}"/>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Different Forms of Early Traction: Sign-ups, Usage, Feedback</a:t>
            </a:r>
          </a:p>
        </p:txBody>
      </p:sp>
      <p:pic>
        <p:nvPicPr>
          <p:cNvPr id="7" name="Content Placeholder 6" descr="Illustration showing user sign-ups, active app usage, and customer feedback icons symbolising early product traction">
            <a:extLst>
              <a:ext uri="{FF2B5EF4-FFF2-40B4-BE49-F238E27FC236}">
                <a16:creationId xmlns:a16="http://schemas.microsoft.com/office/drawing/2014/main" id="{2AD5A951-DE11-4380-8D93-C96C56053953}"/>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397A1ABA-C94E-419C-83A2-4B1B92088BD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100" b="1"/>
              <a:t>User Sign-ups</a:t>
            </a:r>
          </a:p>
          <a:p>
            <a:pPr marL="0" lvl="1" indent="0">
              <a:lnSpc>
                <a:spcPct val="90000"/>
              </a:lnSpc>
              <a:spcBef>
                <a:spcPts val="1000"/>
              </a:spcBef>
              <a:spcAft>
                <a:spcPts val="600"/>
              </a:spcAft>
              <a:buFont typeface="Arial" panose="020B0604020202020204" pitchFamily="34" charset="0"/>
              <a:buNone/>
            </a:pPr>
            <a:r>
              <a:rPr lang="en-GB" sz="1100"/>
              <a:t>User sign-ups indicate initial interest and help measure the product's early adoption potential.</a:t>
            </a:r>
          </a:p>
          <a:p>
            <a:pPr marL="0" indent="0">
              <a:lnSpc>
                <a:spcPct val="90000"/>
              </a:lnSpc>
              <a:spcBef>
                <a:spcPts val="2500"/>
              </a:spcBef>
              <a:spcAft>
                <a:spcPts val="600"/>
              </a:spcAft>
              <a:buFont typeface="Arial" panose="020B0604020202020204" pitchFamily="34" charset="0"/>
              <a:buNone/>
            </a:pPr>
            <a:r>
              <a:rPr lang="en-GB" sz="1100" b="1"/>
              <a:t>Active Usage</a:t>
            </a:r>
          </a:p>
          <a:p>
            <a:pPr marL="0" lvl="1" indent="0">
              <a:lnSpc>
                <a:spcPct val="90000"/>
              </a:lnSpc>
              <a:spcBef>
                <a:spcPts val="1000"/>
              </a:spcBef>
              <a:spcAft>
                <a:spcPts val="600"/>
              </a:spcAft>
              <a:buFont typeface="Arial" panose="020B0604020202020204" pitchFamily="34" charset="0"/>
              <a:buNone/>
            </a:pPr>
            <a:r>
              <a:rPr lang="en-GB" sz="1100"/>
              <a:t>Active usage reflects ongoing engagement and validates the product’s value to users.</a:t>
            </a:r>
          </a:p>
          <a:p>
            <a:pPr marL="0" indent="0">
              <a:lnSpc>
                <a:spcPct val="90000"/>
              </a:lnSpc>
              <a:spcBef>
                <a:spcPts val="2500"/>
              </a:spcBef>
              <a:spcAft>
                <a:spcPts val="600"/>
              </a:spcAft>
              <a:buFont typeface="Arial" panose="020B0604020202020204" pitchFamily="34" charset="0"/>
              <a:buNone/>
            </a:pPr>
            <a:r>
              <a:rPr lang="en-GB" sz="1100" b="1"/>
              <a:t>Customer Feedback</a:t>
            </a:r>
          </a:p>
          <a:p>
            <a:pPr marL="0" lvl="1" indent="0">
              <a:lnSpc>
                <a:spcPct val="90000"/>
              </a:lnSpc>
              <a:spcBef>
                <a:spcPts val="1000"/>
              </a:spcBef>
              <a:spcAft>
                <a:spcPts val="600"/>
              </a:spcAft>
              <a:buFont typeface="Arial" panose="020B0604020202020204" pitchFamily="34" charset="0"/>
              <a:buNone/>
            </a:pPr>
            <a:r>
              <a:rPr lang="en-GB" sz="1100"/>
              <a:t>Customer feedback provides insights into user satisfaction and areas for improvement.</a:t>
            </a:r>
          </a:p>
        </p:txBody>
      </p:sp>
      <p:sp>
        <p:nvSpPr>
          <p:cNvPr id="4" name="Date Placeholder 3">
            <a:extLst>
              <a:ext uri="{FF2B5EF4-FFF2-40B4-BE49-F238E27FC236}">
                <a16:creationId xmlns:a16="http://schemas.microsoft.com/office/drawing/2014/main" id="{66E77696-2D09-99AB-1EB5-0062BDD382D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37F0299-094C-6BF6-832E-DEC26636F72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B84C53DB-712B-0A14-0832-BE031317B3E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3867236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EB6F-69F4-F0B0-8513-FCAAF4D5F409}"/>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Choosing Relevant Traction Metrics for Your Startup</a:t>
            </a:r>
          </a:p>
        </p:txBody>
      </p:sp>
      <p:pic>
        <p:nvPicPr>
          <p:cNvPr id="7" name="Content Placeholder 6" descr="Startup metrics dashboard highlighting user activity and transaction volume for business success">
            <a:extLst>
              <a:ext uri="{FF2B5EF4-FFF2-40B4-BE49-F238E27FC236}">
                <a16:creationId xmlns:a16="http://schemas.microsoft.com/office/drawing/2014/main" id="{6E4D911F-612B-4A41-959C-08576B703508}"/>
              </a:ext>
            </a:extLst>
          </p:cNvPr>
          <p:cNvPicPr>
            <a:picLocks noGrp="1" noChangeAspect="1"/>
          </p:cNvPicPr>
          <p:nvPr>
            <p:ph type="pic" sz="quarter" idx="15"/>
          </p:nvPr>
        </p:nvPicPr>
        <p:blipFill>
          <a:blip r:embed="rId3"/>
          <a:srcRect l="3243" r="16081" b="1"/>
          <a:stretch>
            <a:fillRect/>
          </a:stretch>
        </p:blipFill>
        <p:spPr>
          <a:xfrm>
            <a:off x="20" y="10"/>
            <a:ext cx="7734280" cy="6399142"/>
          </a:xfrm>
        </p:spPr>
      </p:pic>
      <p:sp>
        <p:nvSpPr>
          <p:cNvPr id="8" name="TextBox 7">
            <a:extLst>
              <a:ext uri="{FF2B5EF4-FFF2-40B4-BE49-F238E27FC236}">
                <a16:creationId xmlns:a16="http://schemas.microsoft.com/office/drawing/2014/main" id="{5108D67E-14D1-47D0-8A17-F116D81B742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Align Metrics to Business Model</a:t>
            </a:r>
          </a:p>
          <a:p>
            <a:pPr marL="0" lvl="1" indent="0">
              <a:lnSpc>
                <a:spcPct val="90000"/>
              </a:lnSpc>
              <a:spcBef>
                <a:spcPts val="1000"/>
              </a:spcBef>
              <a:spcAft>
                <a:spcPts val="600"/>
              </a:spcAft>
              <a:buFont typeface="Arial" panose="020B0604020202020204" pitchFamily="34" charset="0"/>
              <a:buNone/>
            </a:pPr>
            <a:r>
              <a:rPr lang="en-GB" sz="1000"/>
              <a:t>Choose traction metrics that directly reflect your startup's core business model and strategic objectives.</a:t>
            </a:r>
          </a:p>
          <a:p>
            <a:pPr marL="0" indent="0">
              <a:lnSpc>
                <a:spcPct val="90000"/>
              </a:lnSpc>
              <a:spcBef>
                <a:spcPts val="2500"/>
              </a:spcBef>
              <a:spcAft>
                <a:spcPts val="600"/>
              </a:spcAft>
              <a:buFont typeface="Arial" panose="020B0604020202020204" pitchFamily="34" charset="0"/>
              <a:buNone/>
            </a:pPr>
            <a:r>
              <a:rPr lang="en-GB" sz="1000" b="1"/>
              <a:t>SaaS Focus on Active Users</a:t>
            </a:r>
          </a:p>
          <a:p>
            <a:pPr marL="0" lvl="1" indent="0">
              <a:lnSpc>
                <a:spcPct val="90000"/>
              </a:lnSpc>
              <a:spcBef>
                <a:spcPts val="1000"/>
              </a:spcBef>
              <a:spcAft>
                <a:spcPts val="600"/>
              </a:spcAft>
              <a:buFont typeface="Arial" panose="020B0604020202020204" pitchFamily="34" charset="0"/>
              <a:buNone/>
            </a:pPr>
            <a:r>
              <a:rPr lang="en-GB" sz="1000"/>
              <a:t>SaaS startups should prioritise tracking active users to gauge customer engagement and growth.</a:t>
            </a:r>
          </a:p>
          <a:p>
            <a:pPr marL="0" indent="0">
              <a:lnSpc>
                <a:spcPct val="90000"/>
              </a:lnSpc>
              <a:spcBef>
                <a:spcPts val="2500"/>
              </a:spcBef>
              <a:spcAft>
                <a:spcPts val="600"/>
              </a:spcAft>
              <a:buFont typeface="Arial" panose="020B0604020202020204" pitchFamily="34" charset="0"/>
              <a:buNone/>
            </a:pPr>
            <a:r>
              <a:rPr lang="en-GB" sz="1000" b="1"/>
              <a:t>Marketplace Emphasises Transactions</a:t>
            </a:r>
          </a:p>
          <a:p>
            <a:pPr marL="0" lvl="1" indent="0">
              <a:lnSpc>
                <a:spcPct val="90000"/>
              </a:lnSpc>
              <a:spcBef>
                <a:spcPts val="1000"/>
              </a:spcBef>
              <a:spcAft>
                <a:spcPts val="600"/>
              </a:spcAft>
              <a:buFont typeface="Arial" panose="020B0604020202020204" pitchFamily="34" charset="0"/>
              <a:buNone/>
            </a:pPr>
            <a:r>
              <a:rPr lang="en-GB" sz="1000"/>
              <a:t>Marketplaces often focus on transaction volume to measure platform vitality and revenue potential.</a:t>
            </a:r>
          </a:p>
        </p:txBody>
      </p:sp>
      <p:sp>
        <p:nvSpPr>
          <p:cNvPr id="4" name="Date Placeholder 3">
            <a:extLst>
              <a:ext uri="{FF2B5EF4-FFF2-40B4-BE49-F238E27FC236}">
                <a16:creationId xmlns:a16="http://schemas.microsoft.com/office/drawing/2014/main" id="{FECD680E-4CE6-3505-C3F1-CC480CF322C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73DE249C-3B36-C0AF-A8DC-66BBEDBEE10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64D90B33-FE6E-E34C-C3FB-D5A1C317DD7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4180531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OasisVTI</vt:lpstr>
      <vt:lpstr>From Prototype to Traction: Navigating Early Startup Growth for Student Founders</vt:lpstr>
      <vt:lpstr>Agenda Overview: Driving Early Startup Traction</vt:lpstr>
      <vt:lpstr>Understanding Traction in Early-Stage Startups</vt:lpstr>
      <vt:lpstr>Defining Traction for Prototypes and MVPs</vt:lpstr>
      <vt:lpstr>Why Early Traction Matters</vt:lpstr>
      <vt:lpstr>Traction Versus Growth: Key Distinctions</vt:lpstr>
      <vt:lpstr>Types of Early Traction and Selecting the Right Metrics</vt:lpstr>
      <vt:lpstr>Different Forms of Early Traction: Sign-ups, Usage, Feedback</vt:lpstr>
      <vt:lpstr>Choosing Relevant Traction Metrics for Your Startup</vt:lpstr>
      <vt:lpstr>Tracking and Interpreting Initial Traction Data</vt:lpstr>
      <vt:lpstr>User Acquisition Strategies for Early Startups</vt:lpstr>
      <vt:lpstr>Common Early User Acquisition Channels</vt:lpstr>
      <vt:lpstr>Outreach Tactics and Onboarding Best Practices</vt:lpstr>
      <vt:lpstr>Pilot Projects, Letters of Intent (LOIs), and Partnerships</vt:lpstr>
      <vt:lpstr>B2B Versus B2C Traction Approaches</vt:lpstr>
      <vt:lpstr>Differences in User Acquisition and Engagement</vt:lpstr>
      <vt:lpstr>B2B Pilots, LOIs, and Relationship Building</vt:lpstr>
      <vt:lpstr>B2C Growth Through Communities and Digital Marketing</vt:lpstr>
      <vt:lpstr>Measuring Engagement, Retention, and Feedback Loops</vt:lpstr>
      <vt:lpstr>Tracking User Engagement and Retention</vt:lpstr>
      <vt:lpstr>Building Effective Feedback Loops</vt:lpstr>
      <vt:lpstr>Iterating the Product Based on Traction Insights</vt:lpstr>
      <vt:lpstr>Navigating Traction Pitfalls and Investor Expectations</vt:lpstr>
      <vt:lpstr>Common Early-Stage Traction Pitfalls and How to Avoid Them</vt:lpstr>
      <vt:lpstr>Investor Perspectives on Traction and Validation</vt:lpstr>
      <vt:lpstr>Documenting Traction for Fundraising and Pitching</vt:lpstr>
      <vt:lpstr>Learning from Real-World Cases and Student Exercises</vt:lpstr>
      <vt:lpstr>Case Examples of Early-Stage Traction</vt:lpstr>
      <vt:lpstr>Student Exercises and Weekly Traction Experiments</vt:lpstr>
      <vt:lpstr>Transitioning from Early Traction to Investor Readiness</vt:lpstr>
      <vt:lpstr>Conclusion: Mastering Early Traction for Startup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11</cp:revision>
  <dcterms:created xsi:type="dcterms:W3CDTF">2026-02-01T13:04:41Z</dcterms:created>
  <dcterms:modified xsi:type="dcterms:W3CDTF">2026-02-01T13:12:15Z</dcterms:modified>
</cp:coreProperties>
</file>