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1" r:id="rId2"/>
    <p:sldId id="2562" r:id="rId3"/>
    <p:sldId id="2563" r:id="rId4"/>
    <p:sldId id="2564" r:id="rId5"/>
    <p:sldId id="2565" r:id="rId6"/>
    <p:sldId id="2566" r:id="rId7"/>
    <p:sldId id="2567" r:id="rId8"/>
    <p:sldId id="2568" r:id="rId9"/>
    <p:sldId id="2569" r:id="rId10"/>
    <p:sldId id="2570" r:id="rId11"/>
    <p:sldId id="2571" r:id="rId12"/>
    <p:sldId id="2572" r:id="rId13"/>
    <p:sldId id="2573" r:id="rId14"/>
    <p:sldId id="2574" r:id="rId15"/>
    <p:sldId id="2575" r:id="rId16"/>
    <p:sldId id="2576" r:id="rId17"/>
    <p:sldId id="2577" r:id="rId18"/>
    <p:sldId id="2578" r:id="rId19"/>
    <p:sldId id="2579" r:id="rId20"/>
    <p:sldId id="2580" r:id="rId21"/>
    <p:sldId id="2581" r:id="rId22"/>
    <p:sldId id="2582" r:id="rId23"/>
    <p:sldId id="2583" r:id="rId24"/>
    <p:sldId id="2584" r:id="rId25"/>
    <p:sldId id="2585" r:id="rId26"/>
    <p:sldId id="2586" r:id="rId27"/>
    <p:sldId id="2587" r:id="rId28"/>
    <p:sldId id="2588" r:id="rId29"/>
    <p:sldId id="2589" r:id="rId30"/>
    <p:sldId id="2590" r:id="rId31"/>
    <p:sldId id="2591" r:id="rId32"/>
    <p:sldId id="2592" r:id="rId33"/>
    <p:sldId id="2593" r:id="rId34"/>
    <p:sldId id="2594" r:id="rId35"/>
    <p:sldId id="2595" r:id="rId36"/>
    <p:sldId id="2596" r:id="rId37"/>
    <p:sldId id="2597" r:id="rId38"/>
    <p:sldId id="2598" r:id="rId39"/>
    <p:sldId id="2599" r:id="rId40"/>
    <p:sldId id="2600" r:id="rId41"/>
    <p:sldId id="2601" r:id="rId42"/>
    <p:sldId id="2602" r:id="rId43"/>
    <p:sldId id="2603" r:id="rId44"/>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rom Startup Ideas to Real Market Problems: A Practical Guide for Aspiring Entrepreneurs" id="{0A3F949C-DA7C-49F9-9ADC-76A5C7D2E970}">
          <p14:sldIdLst>
            <p14:sldId id="2561"/>
            <p14:sldId id="2562"/>
          </p14:sldIdLst>
        </p14:section>
        <p14:section name="Introduction to the Startup Journey" id="{1657691A-120D-4522-A386-1C535ECC5D73}">
          <p14:sldIdLst>
            <p14:sldId id="2563"/>
            <p14:sldId id="2564"/>
            <p14:sldId id="2565"/>
            <p14:sldId id="2566"/>
          </p14:sldIdLst>
        </p14:section>
        <p14:section name="What Makes a Startup Idea Investable?" id="{8F80D354-A8C0-422F-8703-85B1752306CF}">
          <p14:sldIdLst>
            <p14:sldId id="2567"/>
            <p14:sldId id="2568"/>
            <p14:sldId id="2569"/>
            <p14:sldId id="2570"/>
          </p14:sldIdLst>
        </p14:section>
        <p14:section name="Ideas vs Problems vs Opportunities" id="{73AC6353-A19C-4BEE-85BC-8334AA614DBA}">
          <p14:sldIdLst>
            <p14:sldId id="2571"/>
            <p14:sldId id="2572"/>
            <p14:sldId id="2573"/>
            <p14:sldId id="2574"/>
          </p14:sldIdLst>
        </p14:section>
        <p14:section name="Problem-First vs Solution-First Thinking" id="{2DB29E4C-5E2A-4D94-B6E1-1F453A55281B}">
          <p14:sldIdLst>
            <p14:sldId id="2575"/>
            <p14:sldId id="2576"/>
            <p14:sldId id="2577"/>
            <p14:sldId id="2578"/>
          </p14:sldIdLst>
        </p14:section>
        <p14:section name="Common Student Startup Idea Traps" id="{4E8E4891-20F4-4CB2-9D05-C16FCC3A9E39}">
          <p14:sldIdLst>
            <p14:sldId id="2579"/>
            <p14:sldId id="2580"/>
            <p14:sldId id="2581"/>
            <p14:sldId id="2582"/>
          </p14:sldIdLst>
        </p14:section>
        <p14:section name="Techniques for Generating Startup Ideas" id="{3106F523-E32B-46FA-8E97-0CC65C2D6E09}">
          <p14:sldIdLst>
            <p14:sldId id="2583"/>
            <p14:sldId id="2584"/>
            <p14:sldId id="2585"/>
            <p14:sldId id="2586"/>
          </p14:sldIdLst>
        </p14:section>
        <p14:section name="Filtering Ideas: Pain, Frequency, and Willingness to Pay" id="{B27C6FDD-233D-4E7F-B61B-9F38CC4DCE97}">
          <p14:sldIdLst>
            <p14:sldId id="2587"/>
            <p14:sldId id="2588"/>
            <p14:sldId id="2589"/>
            <p14:sldId id="2590"/>
          </p14:sldIdLst>
        </p14:section>
        <p14:section name="Defining a Clear Problem Statement" id="{3748CBAC-588D-49F0-A1D0-C1976E376D9E}">
          <p14:sldIdLst>
            <p14:sldId id="2591"/>
            <p14:sldId id="2592"/>
            <p14:sldId id="2593"/>
            <p14:sldId id="2594"/>
          </p14:sldIdLst>
        </p14:section>
        <p14:section name="Identifying the Ideal Customer Profile (ICP)" id="{3A206FEE-CEB8-402D-A842-C91619477C8F}">
          <p14:sldIdLst>
            <p14:sldId id="2595"/>
            <p14:sldId id="2596"/>
            <p14:sldId id="2597"/>
            <p14:sldId id="2598"/>
          </p14:sldIdLst>
        </p14:section>
        <p14:section name="Buyer vs User Distinction" id="{4A15C93B-BB5E-4A47-AEB3-F358FFDF6397}">
          <p14:sldIdLst>
            <p14:sldId id="2599"/>
            <p14:sldId id="2600"/>
            <p14:sldId id="2601"/>
            <p14:sldId id="2602"/>
          </p14:sldIdLst>
        </p14:section>
        <p14:section name="Conclusion" id="{C983BF0F-F4FC-4AED-8804-777DC87A5942}">
          <p14:sldIdLst>
            <p14:sldId id="260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E6C7B6-049C-AAF0-D6C7-E51916F33024}" v="98" dt="2026-02-01T11:18:45.6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A38099-9E94-4989-B218-DA4EFF386693}"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883E87DD-DE12-44BD-BB66-BA14EFEC942F}">
      <dgm:prSet/>
      <dgm:spPr/>
      <dgm:t>
        <a:bodyPr/>
        <a:lstStyle/>
        <a:p>
          <a:pPr>
            <a:lnSpc>
              <a:spcPct val="100000"/>
            </a:lnSpc>
            <a:defRPr b="1"/>
          </a:pPr>
          <a:r>
            <a:rPr lang="en-US"/>
            <a:t>Problem Identification</a:t>
          </a:r>
        </a:p>
      </dgm:t>
    </dgm:pt>
    <dgm:pt modelId="{FE885F96-017B-4CD3-B803-FA5C7F82D427}" type="parTrans" cxnId="{7C9DE0A4-225A-4285-AA99-D92F4DB68F4E}">
      <dgm:prSet/>
      <dgm:spPr/>
      <dgm:t>
        <a:bodyPr/>
        <a:lstStyle/>
        <a:p>
          <a:endParaRPr lang="en-US"/>
        </a:p>
      </dgm:t>
    </dgm:pt>
    <dgm:pt modelId="{E9C37BCF-79FB-4ED7-99C7-E0A687B2C5FC}" type="sibTrans" cxnId="{7C9DE0A4-225A-4285-AA99-D92F4DB68F4E}">
      <dgm:prSet/>
      <dgm:spPr/>
      <dgm:t>
        <a:bodyPr/>
        <a:lstStyle/>
        <a:p>
          <a:pPr>
            <a:lnSpc>
              <a:spcPct val="100000"/>
            </a:lnSpc>
            <a:defRPr b="1"/>
          </a:pPr>
          <a:endParaRPr lang="en-US"/>
        </a:p>
      </dgm:t>
    </dgm:pt>
    <dgm:pt modelId="{7308FF07-1AFA-4D7C-8199-45342EB55627}">
      <dgm:prSet/>
      <dgm:spPr/>
      <dgm:t>
        <a:bodyPr/>
        <a:lstStyle/>
        <a:p>
          <a:pPr>
            <a:lnSpc>
              <a:spcPct val="100000"/>
            </a:lnSpc>
          </a:pPr>
          <a:r>
            <a:rPr lang="en-US"/>
            <a:t>Clearly identifying the core problem ensures the startup addresses real market needs effectively.</a:t>
          </a:r>
        </a:p>
      </dgm:t>
    </dgm:pt>
    <dgm:pt modelId="{3CBCD78C-6E72-4760-9AE8-A131A137DFFA}" type="parTrans" cxnId="{8E6E2E56-6219-4674-AEF5-D706490FF97A}">
      <dgm:prSet/>
      <dgm:spPr/>
      <dgm:t>
        <a:bodyPr/>
        <a:lstStyle/>
        <a:p>
          <a:endParaRPr lang="en-US"/>
        </a:p>
      </dgm:t>
    </dgm:pt>
    <dgm:pt modelId="{BFB6EE5B-2A76-40DE-9FEA-7C1AEBA44371}" type="sibTrans" cxnId="{8E6E2E56-6219-4674-AEF5-D706490FF97A}">
      <dgm:prSet/>
      <dgm:spPr/>
      <dgm:t>
        <a:bodyPr/>
        <a:lstStyle/>
        <a:p>
          <a:endParaRPr lang="en-US"/>
        </a:p>
      </dgm:t>
    </dgm:pt>
    <dgm:pt modelId="{01F49A57-C4A8-4598-B4DA-2B78455DBB54}">
      <dgm:prSet/>
      <dgm:spPr/>
      <dgm:t>
        <a:bodyPr/>
        <a:lstStyle/>
        <a:p>
          <a:pPr>
            <a:lnSpc>
              <a:spcPct val="100000"/>
            </a:lnSpc>
            <a:defRPr b="1"/>
          </a:pPr>
          <a:r>
            <a:rPr lang="en-US"/>
            <a:t>Validation Process</a:t>
          </a:r>
        </a:p>
      </dgm:t>
    </dgm:pt>
    <dgm:pt modelId="{58FFC826-2EA8-4652-A5FA-5EE6A3D1ECC4}" type="parTrans" cxnId="{2B0AAC8B-109D-4860-99B4-F76BFF3C6F73}">
      <dgm:prSet/>
      <dgm:spPr/>
      <dgm:t>
        <a:bodyPr/>
        <a:lstStyle/>
        <a:p>
          <a:endParaRPr lang="en-US"/>
        </a:p>
      </dgm:t>
    </dgm:pt>
    <dgm:pt modelId="{3F86F665-C004-4FC7-B154-0AEAD4240FDF}" type="sibTrans" cxnId="{2B0AAC8B-109D-4860-99B4-F76BFF3C6F73}">
      <dgm:prSet/>
      <dgm:spPr/>
      <dgm:t>
        <a:bodyPr/>
        <a:lstStyle/>
        <a:p>
          <a:pPr>
            <a:lnSpc>
              <a:spcPct val="100000"/>
            </a:lnSpc>
            <a:defRPr b="1"/>
          </a:pPr>
          <a:endParaRPr lang="en-US"/>
        </a:p>
      </dgm:t>
    </dgm:pt>
    <dgm:pt modelId="{B9B665BB-31D3-489C-B998-492ECEBD5E5A}">
      <dgm:prSet/>
      <dgm:spPr/>
      <dgm:t>
        <a:bodyPr/>
        <a:lstStyle/>
        <a:p>
          <a:pPr>
            <a:lnSpc>
              <a:spcPct val="100000"/>
            </a:lnSpc>
          </a:pPr>
          <a:r>
            <a:rPr lang="en-US"/>
            <a:t>Validating ideas with potential customers reduces risk and guides product development.</a:t>
          </a:r>
        </a:p>
      </dgm:t>
    </dgm:pt>
    <dgm:pt modelId="{1F272B41-C106-4B51-987F-01BC9D427104}" type="parTrans" cxnId="{0C148165-B1FF-4794-B6A3-E744391A8CB1}">
      <dgm:prSet/>
      <dgm:spPr/>
      <dgm:t>
        <a:bodyPr/>
        <a:lstStyle/>
        <a:p>
          <a:endParaRPr lang="en-US"/>
        </a:p>
      </dgm:t>
    </dgm:pt>
    <dgm:pt modelId="{E279A5D0-0CEF-49EC-BA12-9842B183B75F}" type="sibTrans" cxnId="{0C148165-B1FF-4794-B6A3-E744391A8CB1}">
      <dgm:prSet/>
      <dgm:spPr/>
      <dgm:t>
        <a:bodyPr/>
        <a:lstStyle/>
        <a:p>
          <a:endParaRPr lang="en-US"/>
        </a:p>
      </dgm:t>
    </dgm:pt>
    <dgm:pt modelId="{C72321AA-2533-40ED-BB0D-D91071F5D48C}">
      <dgm:prSet/>
      <dgm:spPr/>
      <dgm:t>
        <a:bodyPr/>
        <a:lstStyle/>
        <a:p>
          <a:pPr>
            <a:lnSpc>
              <a:spcPct val="100000"/>
            </a:lnSpc>
            <a:defRPr b="1"/>
          </a:pPr>
          <a:r>
            <a:rPr lang="en-US"/>
            <a:t>Customer Understanding</a:t>
          </a:r>
        </a:p>
      </dgm:t>
    </dgm:pt>
    <dgm:pt modelId="{54DEC920-88E5-4E0A-840D-EB72F0A3C48F}" type="parTrans" cxnId="{55E18BF0-9C3C-4CB7-9560-B3C9A6715687}">
      <dgm:prSet/>
      <dgm:spPr/>
      <dgm:t>
        <a:bodyPr/>
        <a:lstStyle/>
        <a:p>
          <a:endParaRPr lang="en-US"/>
        </a:p>
      </dgm:t>
    </dgm:pt>
    <dgm:pt modelId="{F7BEB3D4-1C8F-4BFD-9E8A-1A2706C4BF9D}" type="sibTrans" cxnId="{55E18BF0-9C3C-4CB7-9560-B3C9A6715687}">
      <dgm:prSet/>
      <dgm:spPr/>
      <dgm:t>
        <a:bodyPr/>
        <a:lstStyle/>
        <a:p>
          <a:pPr>
            <a:lnSpc>
              <a:spcPct val="100000"/>
            </a:lnSpc>
            <a:defRPr b="1"/>
          </a:pPr>
          <a:endParaRPr lang="en-US"/>
        </a:p>
      </dgm:t>
    </dgm:pt>
    <dgm:pt modelId="{58194FE4-51E1-4845-B10C-77AD2F5660BF}">
      <dgm:prSet/>
      <dgm:spPr/>
      <dgm:t>
        <a:bodyPr/>
        <a:lstStyle/>
        <a:p>
          <a:pPr>
            <a:lnSpc>
              <a:spcPct val="100000"/>
            </a:lnSpc>
          </a:pPr>
          <a:r>
            <a:rPr lang="en-US"/>
            <a:t>Deep understanding of customer needs drives impactful and relevant startup solutions.</a:t>
          </a:r>
        </a:p>
      </dgm:t>
    </dgm:pt>
    <dgm:pt modelId="{5C5A411D-FA4F-49B5-AEDA-A0AE00F4D7E6}" type="parTrans" cxnId="{AE0975FC-6450-4999-BB9D-F86BE0D3F8A4}">
      <dgm:prSet/>
      <dgm:spPr/>
      <dgm:t>
        <a:bodyPr/>
        <a:lstStyle/>
        <a:p>
          <a:endParaRPr lang="en-US"/>
        </a:p>
      </dgm:t>
    </dgm:pt>
    <dgm:pt modelId="{7AE93CFD-AD12-4697-BE81-093E39AAC354}" type="sibTrans" cxnId="{AE0975FC-6450-4999-BB9D-F86BE0D3F8A4}">
      <dgm:prSet/>
      <dgm:spPr/>
      <dgm:t>
        <a:bodyPr/>
        <a:lstStyle/>
        <a:p>
          <a:endParaRPr lang="en-US"/>
        </a:p>
      </dgm:t>
    </dgm:pt>
    <dgm:pt modelId="{B41C7408-87D6-4691-A954-A14D9F5EB15A}">
      <dgm:prSet/>
      <dgm:spPr/>
      <dgm:t>
        <a:bodyPr/>
        <a:lstStyle/>
        <a:p>
          <a:pPr>
            <a:lnSpc>
              <a:spcPct val="100000"/>
            </a:lnSpc>
            <a:defRPr b="1"/>
          </a:pPr>
          <a:r>
            <a:rPr lang="en-US"/>
            <a:t>Building Impactful Startups</a:t>
          </a:r>
        </a:p>
      </dgm:t>
    </dgm:pt>
    <dgm:pt modelId="{8A279B91-3D74-41D3-9E52-CA7A1F4CECE4}" type="parTrans" cxnId="{DD7926DA-1E41-4290-8969-B7E0C3A76CEF}">
      <dgm:prSet/>
      <dgm:spPr/>
      <dgm:t>
        <a:bodyPr/>
        <a:lstStyle/>
        <a:p>
          <a:endParaRPr lang="en-US"/>
        </a:p>
      </dgm:t>
    </dgm:pt>
    <dgm:pt modelId="{6F3E9D5D-5DEB-4053-8757-FFD08D6B1748}" type="sibTrans" cxnId="{DD7926DA-1E41-4290-8969-B7E0C3A76CEF}">
      <dgm:prSet/>
      <dgm:spPr/>
      <dgm:t>
        <a:bodyPr/>
        <a:lstStyle/>
        <a:p>
          <a:endParaRPr lang="en-US"/>
        </a:p>
      </dgm:t>
    </dgm:pt>
    <dgm:pt modelId="{14B8C859-1659-4CD9-BAD5-068C0B47802D}">
      <dgm:prSet/>
      <dgm:spPr/>
      <dgm:t>
        <a:bodyPr/>
        <a:lstStyle/>
        <a:p>
          <a:pPr>
            <a:lnSpc>
              <a:spcPct val="100000"/>
            </a:lnSpc>
          </a:pPr>
          <a:r>
            <a:rPr lang="en-US"/>
            <a:t>Applying these principles improves chances to create investable and meaningful startups.</a:t>
          </a:r>
        </a:p>
      </dgm:t>
    </dgm:pt>
    <dgm:pt modelId="{C3DF5930-EE30-44CE-9AA0-BDC07DB421D3}" type="parTrans" cxnId="{93D0B22F-D064-4117-92FF-1E3B3973D1A0}">
      <dgm:prSet/>
      <dgm:spPr/>
      <dgm:t>
        <a:bodyPr/>
        <a:lstStyle/>
        <a:p>
          <a:endParaRPr lang="en-US"/>
        </a:p>
      </dgm:t>
    </dgm:pt>
    <dgm:pt modelId="{CBCD7727-BD07-4B80-9085-717E5CD5E5DF}" type="sibTrans" cxnId="{93D0B22F-D064-4117-92FF-1E3B3973D1A0}">
      <dgm:prSet/>
      <dgm:spPr/>
      <dgm:t>
        <a:bodyPr/>
        <a:lstStyle/>
        <a:p>
          <a:endParaRPr lang="en-US"/>
        </a:p>
      </dgm:t>
    </dgm:pt>
    <dgm:pt modelId="{EC6EB044-57B4-454C-BC7E-D3B12986A6FD}" type="pres">
      <dgm:prSet presAssocID="{75A38099-9E94-4989-B218-DA4EFF386693}" presName="Name0" presStyleCnt="0">
        <dgm:presLayoutVars>
          <dgm:dir/>
          <dgm:resizeHandles val="exact"/>
        </dgm:presLayoutVars>
      </dgm:prSet>
      <dgm:spPr/>
    </dgm:pt>
    <dgm:pt modelId="{769C910F-B13A-4F77-9E9E-5D93E961A0A2}" type="pres">
      <dgm:prSet presAssocID="{883E87DD-DE12-44BD-BB66-BA14EFEC942F}" presName="compNode" presStyleCnt="0"/>
      <dgm:spPr/>
    </dgm:pt>
    <dgm:pt modelId="{9C416444-8432-491D-911F-A4B043C03E90}" type="pres">
      <dgm:prSet presAssocID="{883E87DD-DE12-44BD-BB66-BA14EFEC942F}" presName="pictRect" presStyleLbl="revTx" presStyleIdx="0" presStyleCnt="8">
        <dgm:presLayoutVars>
          <dgm:chMax val="0"/>
          <dgm:bulletEnabled/>
        </dgm:presLayoutVars>
      </dgm:prSet>
      <dgm:spPr/>
    </dgm:pt>
    <dgm:pt modelId="{2D07ADDC-7CB0-4D82-9D33-702E48EF1B5C}" type="pres">
      <dgm:prSet presAssocID="{883E87DD-DE12-44BD-BB66-BA14EFEC942F}" presName="textRect" presStyleLbl="revTx" presStyleIdx="1" presStyleCnt="8">
        <dgm:presLayoutVars>
          <dgm:bulletEnabled/>
        </dgm:presLayoutVars>
      </dgm:prSet>
      <dgm:spPr/>
    </dgm:pt>
    <dgm:pt modelId="{2D8167F9-351D-4658-87FF-244FBFCFF0CC}" type="pres">
      <dgm:prSet presAssocID="{E9C37BCF-79FB-4ED7-99C7-E0A687B2C5FC}" presName="sibTrans" presStyleLbl="sibTrans2D1" presStyleIdx="0" presStyleCnt="0"/>
      <dgm:spPr/>
    </dgm:pt>
    <dgm:pt modelId="{C1546275-C4C4-475A-A0C1-D84D79519B7E}" type="pres">
      <dgm:prSet presAssocID="{01F49A57-C4A8-4598-B4DA-2B78455DBB54}" presName="compNode" presStyleCnt="0"/>
      <dgm:spPr/>
    </dgm:pt>
    <dgm:pt modelId="{522279DE-B336-4550-A14C-43DB70A8E33B}" type="pres">
      <dgm:prSet presAssocID="{01F49A57-C4A8-4598-B4DA-2B78455DBB54}" presName="pictRect" presStyleLbl="revTx" presStyleIdx="2" presStyleCnt="8">
        <dgm:presLayoutVars>
          <dgm:chMax val="0"/>
          <dgm:bulletEnabled/>
        </dgm:presLayoutVars>
      </dgm:prSet>
      <dgm:spPr/>
    </dgm:pt>
    <dgm:pt modelId="{C5BDC414-7DFA-4869-BAD4-AE2909F6E48C}" type="pres">
      <dgm:prSet presAssocID="{01F49A57-C4A8-4598-B4DA-2B78455DBB54}" presName="textRect" presStyleLbl="revTx" presStyleIdx="3" presStyleCnt="8">
        <dgm:presLayoutVars>
          <dgm:bulletEnabled/>
        </dgm:presLayoutVars>
      </dgm:prSet>
      <dgm:spPr/>
    </dgm:pt>
    <dgm:pt modelId="{1BEC1F33-7E66-4E39-B2D4-09E73A9E9D38}" type="pres">
      <dgm:prSet presAssocID="{3F86F665-C004-4FC7-B154-0AEAD4240FDF}" presName="sibTrans" presStyleLbl="sibTrans2D1" presStyleIdx="0" presStyleCnt="0"/>
      <dgm:spPr/>
    </dgm:pt>
    <dgm:pt modelId="{C19A2B33-1FD5-4275-8298-93125E26AC7A}" type="pres">
      <dgm:prSet presAssocID="{C72321AA-2533-40ED-BB0D-D91071F5D48C}" presName="compNode" presStyleCnt="0"/>
      <dgm:spPr/>
    </dgm:pt>
    <dgm:pt modelId="{11B2E6BC-893C-48D6-A2E6-D203C7542F0F}" type="pres">
      <dgm:prSet presAssocID="{C72321AA-2533-40ED-BB0D-D91071F5D48C}" presName="pictRect" presStyleLbl="revTx" presStyleIdx="4" presStyleCnt="8">
        <dgm:presLayoutVars>
          <dgm:chMax val="0"/>
          <dgm:bulletEnabled/>
        </dgm:presLayoutVars>
      </dgm:prSet>
      <dgm:spPr/>
    </dgm:pt>
    <dgm:pt modelId="{169F9755-095C-49AF-AE12-C33DA62A50CF}" type="pres">
      <dgm:prSet presAssocID="{C72321AA-2533-40ED-BB0D-D91071F5D48C}" presName="textRect" presStyleLbl="revTx" presStyleIdx="5" presStyleCnt="8">
        <dgm:presLayoutVars>
          <dgm:bulletEnabled/>
        </dgm:presLayoutVars>
      </dgm:prSet>
      <dgm:spPr/>
    </dgm:pt>
    <dgm:pt modelId="{7B25A2BA-ED8D-44AC-98A0-F5C57D848105}" type="pres">
      <dgm:prSet presAssocID="{F7BEB3D4-1C8F-4BFD-9E8A-1A2706C4BF9D}" presName="sibTrans" presStyleLbl="sibTrans2D1" presStyleIdx="0" presStyleCnt="0"/>
      <dgm:spPr/>
    </dgm:pt>
    <dgm:pt modelId="{68D42997-0270-49DC-9CD6-E75A2FDDF87B}" type="pres">
      <dgm:prSet presAssocID="{B41C7408-87D6-4691-A954-A14D9F5EB15A}" presName="compNode" presStyleCnt="0"/>
      <dgm:spPr/>
    </dgm:pt>
    <dgm:pt modelId="{0B081B5C-BEE1-4734-B85F-4671C1B55447}" type="pres">
      <dgm:prSet presAssocID="{B41C7408-87D6-4691-A954-A14D9F5EB15A}" presName="pictRect" presStyleLbl="revTx" presStyleIdx="6" presStyleCnt="8">
        <dgm:presLayoutVars>
          <dgm:chMax val="0"/>
          <dgm:bulletEnabled/>
        </dgm:presLayoutVars>
      </dgm:prSet>
      <dgm:spPr/>
    </dgm:pt>
    <dgm:pt modelId="{5ACFCA83-3237-4B17-9032-86BF45AD36EE}" type="pres">
      <dgm:prSet presAssocID="{B41C7408-87D6-4691-A954-A14D9F5EB15A}" presName="textRect" presStyleLbl="revTx" presStyleIdx="7" presStyleCnt="8">
        <dgm:presLayoutVars>
          <dgm:bulletEnabled/>
        </dgm:presLayoutVars>
      </dgm:prSet>
      <dgm:spPr/>
    </dgm:pt>
  </dgm:ptLst>
  <dgm:cxnLst>
    <dgm:cxn modelId="{93D0B22F-D064-4117-92FF-1E3B3973D1A0}" srcId="{B41C7408-87D6-4691-A954-A14D9F5EB15A}" destId="{14B8C859-1659-4CD9-BAD5-068C0B47802D}" srcOrd="0" destOrd="0" parTransId="{C3DF5930-EE30-44CE-9AA0-BDC07DB421D3}" sibTransId="{CBCD7727-BD07-4B80-9085-717E5CD5E5DF}"/>
    <dgm:cxn modelId="{D775B932-CDE4-4726-A59A-3082CA35F68F}" type="presOf" srcId="{883E87DD-DE12-44BD-BB66-BA14EFEC942F}" destId="{9C416444-8432-491D-911F-A4B043C03E90}" srcOrd="0" destOrd="0" presId="urn:microsoft.com/office/officeart/2024/3/layout/hArchList1"/>
    <dgm:cxn modelId="{6EB8953F-1C19-42F7-93AE-C5D147F31345}" type="presOf" srcId="{3F86F665-C004-4FC7-B154-0AEAD4240FDF}" destId="{1BEC1F33-7E66-4E39-B2D4-09E73A9E9D38}" srcOrd="0" destOrd="0" presId="urn:microsoft.com/office/officeart/2024/3/layout/hArchList1"/>
    <dgm:cxn modelId="{0C148165-B1FF-4794-B6A3-E744391A8CB1}" srcId="{01F49A57-C4A8-4598-B4DA-2B78455DBB54}" destId="{B9B665BB-31D3-489C-B998-492ECEBD5E5A}" srcOrd="0" destOrd="0" parTransId="{1F272B41-C106-4B51-987F-01BC9D427104}" sibTransId="{E279A5D0-0CEF-49EC-BA12-9842B183B75F}"/>
    <dgm:cxn modelId="{E698106C-E0A6-4A9F-AF27-B99C6035518C}" type="presOf" srcId="{7308FF07-1AFA-4D7C-8199-45342EB55627}" destId="{2D07ADDC-7CB0-4D82-9D33-702E48EF1B5C}" srcOrd="0" destOrd="0" presId="urn:microsoft.com/office/officeart/2024/3/layout/hArchList1"/>
    <dgm:cxn modelId="{09AE2C4C-914D-466B-881D-9DA06BAC7671}" type="presOf" srcId="{B9B665BB-31D3-489C-B998-492ECEBD5E5A}" destId="{C5BDC414-7DFA-4869-BAD4-AE2909F6E48C}" srcOrd="0" destOrd="0" presId="urn:microsoft.com/office/officeart/2024/3/layout/hArchList1"/>
    <dgm:cxn modelId="{0F77456F-BA62-4F11-8921-9841871078C3}" type="presOf" srcId="{14B8C859-1659-4CD9-BAD5-068C0B47802D}" destId="{5ACFCA83-3237-4B17-9032-86BF45AD36EE}" srcOrd="0" destOrd="0" presId="urn:microsoft.com/office/officeart/2024/3/layout/hArchList1"/>
    <dgm:cxn modelId="{96837A6F-B70D-4DC5-98BE-14C49F1E3E61}" type="presOf" srcId="{01F49A57-C4A8-4598-B4DA-2B78455DBB54}" destId="{522279DE-B336-4550-A14C-43DB70A8E33B}" srcOrd="0" destOrd="0" presId="urn:microsoft.com/office/officeart/2024/3/layout/hArchList1"/>
    <dgm:cxn modelId="{CB244672-4F27-466F-AEEE-EA46BD18865E}" type="presOf" srcId="{F7BEB3D4-1C8F-4BFD-9E8A-1A2706C4BF9D}" destId="{7B25A2BA-ED8D-44AC-98A0-F5C57D848105}" srcOrd="0" destOrd="0" presId="urn:microsoft.com/office/officeart/2024/3/layout/hArchList1"/>
    <dgm:cxn modelId="{5F6A3655-2F88-46C8-83C1-AED2DE23A4C5}" type="presOf" srcId="{B41C7408-87D6-4691-A954-A14D9F5EB15A}" destId="{0B081B5C-BEE1-4734-B85F-4671C1B55447}" srcOrd="0" destOrd="0" presId="urn:microsoft.com/office/officeart/2024/3/layout/hArchList1"/>
    <dgm:cxn modelId="{8E6E2E56-6219-4674-AEF5-D706490FF97A}" srcId="{883E87DD-DE12-44BD-BB66-BA14EFEC942F}" destId="{7308FF07-1AFA-4D7C-8199-45342EB55627}" srcOrd="0" destOrd="0" parTransId="{3CBCD78C-6E72-4760-9AE8-A131A137DFFA}" sibTransId="{BFB6EE5B-2A76-40DE-9FEA-7C1AEBA44371}"/>
    <dgm:cxn modelId="{7BC2207A-6815-4C4D-8F98-F9C2883C3738}" type="presOf" srcId="{75A38099-9E94-4989-B218-DA4EFF386693}" destId="{EC6EB044-57B4-454C-BC7E-D3B12986A6FD}" srcOrd="0" destOrd="0" presId="urn:microsoft.com/office/officeart/2024/3/layout/hArchList1"/>
    <dgm:cxn modelId="{2B0AAC8B-109D-4860-99B4-F76BFF3C6F73}" srcId="{75A38099-9E94-4989-B218-DA4EFF386693}" destId="{01F49A57-C4A8-4598-B4DA-2B78455DBB54}" srcOrd="1" destOrd="0" parTransId="{58FFC826-2EA8-4652-A5FA-5EE6A3D1ECC4}" sibTransId="{3F86F665-C004-4FC7-B154-0AEAD4240FDF}"/>
    <dgm:cxn modelId="{7C9DE0A4-225A-4285-AA99-D92F4DB68F4E}" srcId="{75A38099-9E94-4989-B218-DA4EFF386693}" destId="{883E87DD-DE12-44BD-BB66-BA14EFEC942F}" srcOrd="0" destOrd="0" parTransId="{FE885F96-017B-4CD3-B803-FA5C7F82D427}" sibTransId="{E9C37BCF-79FB-4ED7-99C7-E0A687B2C5FC}"/>
    <dgm:cxn modelId="{1BB58EC0-10A3-447B-A6F8-A2DA42FEA575}" type="presOf" srcId="{58194FE4-51E1-4845-B10C-77AD2F5660BF}" destId="{169F9755-095C-49AF-AE12-C33DA62A50CF}" srcOrd="0" destOrd="0" presId="urn:microsoft.com/office/officeart/2024/3/layout/hArchList1"/>
    <dgm:cxn modelId="{08F488C6-779B-4823-A74B-50E15A8B367E}" type="presOf" srcId="{C72321AA-2533-40ED-BB0D-D91071F5D48C}" destId="{11B2E6BC-893C-48D6-A2E6-D203C7542F0F}" srcOrd="0" destOrd="0" presId="urn:microsoft.com/office/officeart/2024/3/layout/hArchList1"/>
    <dgm:cxn modelId="{D41334D3-A637-4314-A809-C860A6C98814}" type="presOf" srcId="{E9C37BCF-79FB-4ED7-99C7-E0A687B2C5FC}" destId="{2D8167F9-351D-4658-87FF-244FBFCFF0CC}" srcOrd="0" destOrd="0" presId="urn:microsoft.com/office/officeart/2024/3/layout/hArchList1"/>
    <dgm:cxn modelId="{DD7926DA-1E41-4290-8969-B7E0C3A76CEF}" srcId="{75A38099-9E94-4989-B218-DA4EFF386693}" destId="{B41C7408-87D6-4691-A954-A14D9F5EB15A}" srcOrd="3" destOrd="0" parTransId="{8A279B91-3D74-41D3-9E52-CA7A1F4CECE4}" sibTransId="{6F3E9D5D-5DEB-4053-8757-FFD08D6B1748}"/>
    <dgm:cxn modelId="{55E18BF0-9C3C-4CB7-9560-B3C9A6715687}" srcId="{75A38099-9E94-4989-B218-DA4EFF386693}" destId="{C72321AA-2533-40ED-BB0D-D91071F5D48C}" srcOrd="2" destOrd="0" parTransId="{54DEC920-88E5-4E0A-840D-EB72F0A3C48F}" sibTransId="{F7BEB3D4-1C8F-4BFD-9E8A-1A2706C4BF9D}"/>
    <dgm:cxn modelId="{AE0975FC-6450-4999-BB9D-F86BE0D3F8A4}" srcId="{C72321AA-2533-40ED-BB0D-D91071F5D48C}" destId="{58194FE4-51E1-4845-B10C-77AD2F5660BF}" srcOrd="0" destOrd="0" parTransId="{5C5A411D-FA4F-49B5-AEDA-A0AE00F4D7E6}" sibTransId="{7AE93CFD-AD12-4697-BE81-093E39AAC354}"/>
    <dgm:cxn modelId="{E8573697-4165-49B4-A09B-EB6D196AC500}" type="presParOf" srcId="{EC6EB044-57B4-454C-BC7E-D3B12986A6FD}" destId="{769C910F-B13A-4F77-9E9E-5D93E961A0A2}" srcOrd="0" destOrd="0" presId="urn:microsoft.com/office/officeart/2024/3/layout/hArchList1"/>
    <dgm:cxn modelId="{518245EE-6248-4D14-906E-458D6D04E0ED}" type="presParOf" srcId="{769C910F-B13A-4F77-9E9E-5D93E961A0A2}" destId="{9C416444-8432-491D-911F-A4B043C03E90}" srcOrd="0" destOrd="0" presId="urn:microsoft.com/office/officeart/2024/3/layout/hArchList1"/>
    <dgm:cxn modelId="{73BDED28-AA85-4D8B-BF3F-E58459D34C54}" type="presParOf" srcId="{769C910F-B13A-4F77-9E9E-5D93E961A0A2}" destId="{2D07ADDC-7CB0-4D82-9D33-702E48EF1B5C}" srcOrd="1" destOrd="0" presId="urn:microsoft.com/office/officeart/2024/3/layout/hArchList1"/>
    <dgm:cxn modelId="{F02FDB2F-B203-46C5-ACB3-BB2960D4C21F}" type="presParOf" srcId="{EC6EB044-57B4-454C-BC7E-D3B12986A6FD}" destId="{2D8167F9-351D-4658-87FF-244FBFCFF0CC}" srcOrd="1" destOrd="0" presId="urn:microsoft.com/office/officeart/2024/3/layout/hArchList1"/>
    <dgm:cxn modelId="{D3C210A6-F7A8-4AD5-9E19-44A0D7AAADB1}" type="presParOf" srcId="{EC6EB044-57B4-454C-BC7E-D3B12986A6FD}" destId="{C1546275-C4C4-475A-A0C1-D84D79519B7E}" srcOrd="2" destOrd="0" presId="urn:microsoft.com/office/officeart/2024/3/layout/hArchList1"/>
    <dgm:cxn modelId="{2DA28065-E22A-409B-BE06-D257A6007E82}" type="presParOf" srcId="{C1546275-C4C4-475A-A0C1-D84D79519B7E}" destId="{522279DE-B336-4550-A14C-43DB70A8E33B}" srcOrd="0" destOrd="0" presId="urn:microsoft.com/office/officeart/2024/3/layout/hArchList1"/>
    <dgm:cxn modelId="{554629F2-FF5B-4612-A05D-DFD35A942DD8}" type="presParOf" srcId="{C1546275-C4C4-475A-A0C1-D84D79519B7E}" destId="{C5BDC414-7DFA-4869-BAD4-AE2909F6E48C}" srcOrd="1" destOrd="0" presId="urn:microsoft.com/office/officeart/2024/3/layout/hArchList1"/>
    <dgm:cxn modelId="{78DF6CA4-43E8-418D-B54C-442821DD7F97}" type="presParOf" srcId="{EC6EB044-57B4-454C-BC7E-D3B12986A6FD}" destId="{1BEC1F33-7E66-4E39-B2D4-09E73A9E9D38}" srcOrd="3" destOrd="0" presId="urn:microsoft.com/office/officeart/2024/3/layout/hArchList1"/>
    <dgm:cxn modelId="{34A9B19D-C73B-4B94-8B97-7739977F1052}" type="presParOf" srcId="{EC6EB044-57B4-454C-BC7E-D3B12986A6FD}" destId="{C19A2B33-1FD5-4275-8298-93125E26AC7A}" srcOrd="4" destOrd="0" presId="urn:microsoft.com/office/officeart/2024/3/layout/hArchList1"/>
    <dgm:cxn modelId="{E7CEA639-5AC3-4766-8343-A583BE7D9DBD}" type="presParOf" srcId="{C19A2B33-1FD5-4275-8298-93125E26AC7A}" destId="{11B2E6BC-893C-48D6-A2E6-D203C7542F0F}" srcOrd="0" destOrd="0" presId="urn:microsoft.com/office/officeart/2024/3/layout/hArchList1"/>
    <dgm:cxn modelId="{18366C46-252D-40A8-A51C-4180479C0134}" type="presParOf" srcId="{C19A2B33-1FD5-4275-8298-93125E26AC7A}" destId="{169F9755-095C-49AF-AE12-C33DA62A50CF}" srcOrd="1" destOrd="0" presId="urn:microsoft.com/office/officeart/2024/3/layout/hArchList1"/>
    <dgm:cxn modelId="{44101044-8894-423C-983C-DA5CCAB60415}" type="presParOf" srcId="{EC6EB044-57B4-454C-BC7E-D3B12986A6FD}" destId="{7B25A2BA-ED8D-44AC-98A0-F5C57D848105}" srcOrd="5" destOrd="0" presId="urn:microsoft.com/office/officeart/2024/3/layout/hArchList1"/>
    <dgm:cxn modelId="{D9C91F35-73EF-401F-8AF4-150427F56FC8}" type="presParOf" srcId="{EC6EB044-57B4-454C-BC7E-D3B12986A6FD}" destId="{68D42997-0270-49DC-9CD6-E75A2FDDF87B}" srcOrd="6" destOrd="0" presId="urn:microsoft.com/office/officeart/2024/3/layout/hArchList1"/>
    <dgm:cxn modelId="{86AC8E8D-93FF-4716-BE07-5423E837631A}" type="presParOf" srcId="{68D42997-0270-49DC-9CD6-E75A2FDDF87B}" destId="{0B081B5C-BEE1-4734-B85F-4671C1B55447}" srcOrd="0" destOrd="0" presId="urn:microsoft.com/office/officeart/2024/3/layout/hArchList1"/>
    <dgm:cxn modelId="{7A3394EF-EC65-4BD7-A0B3-94DBBE68D7EA}" type="presParOf" srcId="{68D42997-0270-49DC-9CD6-E75A2FDDF87B}" destId="{5ACFCA83-3237-4B17-9032-86BF45AD36EE}"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16444-8432-491D-911F-A4B043C03E90}">
      <dsp:nvSpPr>
        <dsp:cNvPr id="0" name=""/>
        <dsp:cNvSpPr/>
      </dsp:nvSpPr>
      <dsp:spPr>
        <a:xfrm>
          <a:off x="0" y="0"/>
          <a:ext cx="2531161" cy="625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Problem Identification</a:t>
          </a:r>
        </a:p>
      </dsp:txBody>
      <dsp:txXfrm>
        <a:off x="0" y="0"/>
        <a:ext cx="2531161" cy="625182"/>
      </dsp:txXfrm>
    </dsp:sp>
    <dsp:sp modelId="{2D07ADDC-7CB0-4D82-9D33-702E48EF1B5C}">
      <dsp:nvSpPr>
        <dsp:cNvPr id="0" name=""/>
        <dsp:cNvSpPr/>
      </dsp:nvSpPr>
      <dsp:spPr>
        <a:xfrm>
          <a:off x="0" y="625182"/>
          <a:ext cx="2531161" cy="219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Clearly identifying the core problem ensures the startup addresses real market needs effectively.</a:t>
          </a:r>
        </a:p>
      </dsp:txBody>
      <dsp:txXfrm>
        <a:off x="0" y="625182"/>
        <a:ext cx="2531161" cy="2198256"/>
      </dsp:txXfrm>
    </dsp:sp>
    <dsp:sp modelId="{522279DE-B336-4550-A14C-43DB70A8E33B}">
      <dsp:nvSpPr>
        <dsp:cNvPr id="0" name=""/>
        <dsp:cNvSpPr/>
      </dsp:nvSpPr>
      <dsp:spPr>
        <a:xfrm>
          <a:off x="2784277" y="0"/>
          <a:ext cx="2531161" cy="625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Validation Process</a:t>
          </a:r>
        </a:p>
      </dsp:txBody>
      <dsp:txXfrm>
        <a:off x="2784277" y="0"/>
        <a:ext cx="2531161" cy="625182"/>
      </dsp:txXfrm>
    </dsp:sp>
    <dsp:sp modelId="{C5BDC414-7DFA-4869-BAD4-AE2909F6E48C}">
      <dsp:nvSpPr>
        <dsp:cNvPr id="0" name=""/>
        <dsp:cNvSpPr/>
      </dsp:nvSpPr>
      <dsp:spPr>
        <a:xfrm>
          <a:off x="2784277" y="625182"/>
          <a:ext cx="2531161" cy="219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Validating ideas with potential customers reduces risk and guides product development.</a:t>
          </a:r>
        </a:p>
      </dsp:txBody>
      <dsp:txXfrm>
        <a:off x="2784277" y="625182"/>
        <a:ext cx="2531161" cy="2198256"/>
      </dsp:txXfrm>
    </dsp:sp>
    <dsp:sp modelId="{11B2E6BC-893C-48D6-A2E6-D203C7542F0F}">
      <dsp:nvSpPr>
        <dsp:cNvPr id="0" name=""/>
        <dsp:cNvSpPr/>
      </dsp:nvSpPr>
      <dsp:spPr>
        <a:xfrm>
          <a:off x="5568554" y="0"/>
          <a:ext cx="2531161" cy="625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Customer Understanding</a:t>
          </a:r>
        </a:p>
      </dsp:txBody>
      <dsp:txXfrm>
        <a:off x="5568554" y="0"/>
        <a:ext cx="2531161" cy="625182"/>
      </dsp:txXfrm>
    </dsp:sp>
    <dsp:sp modelId="{169F9755-095C-49AF-AE12-C33DA62A50CF}">
      <dsp:nvSpPr>
        <dsp:cNvPr id="0" name=""/>
        <dsp:cNvSpPr/>
      </dsp:nvSpPr>
      <dsp:spPr>
        <a:xfrm>
          <a:off x="5568554" y="625182"/>
          <a:ext cx="2531161" cy="219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Deep understanding of customer needs drives impactful and relevant startup solutions.</a:t>
          </a:r>
        </a:p>
      </dsp:txBody>
      <dsp:txXfrm>
        <a:off x="5568554" y="625182"/>
        <a:ext cx="2531161" cy="2198256"/>
      </dsp:txXfrm>
    </dsp:sp>
    <dsp:sp modelId="{0B081B5C-BEE1-4734-B85F-4671C1B55447}">
      <dsp:nvSpPr>
        <dsp:cNvPr id="0" name=""/>
        <dsp:cNvSpPr/>
      </dsp:nvSpPr>
      <dsp:spPr>
        <a:xfrm>
          <a:off x="8352831" y="0"/>
          <a:ext cx="2531161" cy="625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Building Impactful Startups</a:t>
          </a:r>
        </a:p>
      </dsp:txBody>
      <dsp:txXfrm>
        <a:off x="8352831" y="0"/>
        <a:ext cx="2531161" cy="625182"/>
      </dsp:txXfrm>
    </dsp:sp>
    <dsp:sp modelId="{5ACFCA83-3237-4B17-9032-86BF45AD36EE}">
      <dsp:nvSpPr>
        <dsp:cNvPr id="0" name=""/>
        <dsp:cNvSpPr/>
      </dsp:nvSpPr>
      <dsp:spPr>
        <a:xfrm>
          <a:off x="8352831" y="625182"/>
          <a:ext cx="2531161" cy="219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Applying these principles improves chances to create investable and meaningful startups.</a:t>
          </a:r>
        </a:p>
      </dsp:txBody>
      <dsp:txXfrm>
        <a:off x="8352831" y="625182"/>
        <a:ext cx="2531161" cy="2198256"/>
      </dsp:txXfrm>
    </dsp:sp>
  </dsp:spTree>
</dsp:drawing>
</file>

<file path=ppt/diagrams/layout1.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D738D3-E9F3-4A3B-88D6-38B58672A4E8}" type="datetimeFigureOut">
              <a:t>01/02/2026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668157-DCE4-455F-A5E0-DEAD1113F8D7}" type="slidenum">
              <a:t>‹#›</a:t>
            </a:fld>
            <a:endParaRPr lang="en-GB"/>
          </a:p>
        </p:txBody>
      </p:sp>
    </p:spTree>
    <p:extLst>
      <p:ext uri="{BB962C8B-B14F-4D97-AF65-F5344CB8AC3E}">
        <p14:creationId xmlns:p14="http://schemas.microsoft.com/office/powerpoint/2010/main" val="2993626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AI-generated content may be incorrect.
---
This presentation guides aspiring entrepreneurs through the critical journey of transforming startup ideas into solutions addressing real market problems. We'll explore essential concepts and practical techniques to help build investable startups.
</a:t>
            </a:r>
          </a:p>
        </p:txBody>
      </p:sp>
      <p:sp>
        <p:nvSpPr>
          <p:cNvPr id="4" name="Slide Number Placeholder 3"/>
          <p:cNvSpPr>
            <a:spLocks noGrp="1"/>
          </p:cNvSpPr>
          <p:nvPr>
            <p:ph type="sldNum" sz="quarter" idx="5"/>
          </p:nvPr>
        </p:nvSpPr>
        <p:spPr/>
        <p:txBody>
          <a:bodyPr/>
          <a:lstStyle/>
          <a:p>
            <a:fld id="{6F0FD8A8-D2E4-4004-93B6-67F0543FFFAA}" type="slidenum">
              <a:t>1</a:t>
            </a:fld>
            <a:endParaRPr lang="en-GB"/>
          </a:p>
        </p:txBody>
      </p:sp>
    </p:spTree>
    <p:extLst>
      <p:ext uri="{BB962C8B-B14F-4D97-AF65-F5344CB8AC3E}">
        <p14:creationId xmlns:p14="http://schemas.microsoft.com/office/powerpoint/2010/main" val="3360364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An illustrative checklist summarises key attributes of investable ideas to help entrepreneurs self-assess their startup concepts effectively.
Image source: AI-generated
</a:t>
            </a:r>
          </a:p>
        </p:txBody>
      </p:sp>
      <p:sp>
        <p:nvSpPr>
          <p:cNvPr id="4" name="Slide Number Placeholder 3"/>
          <p:cNvSpPr>
            <a:spLocks noGrp="1"/>
          </p:cNvSpPr>
          <p:nvPr>
            <p:ph type="sldNum" sz="quarter" idx="5"/>
          </p:nvPr>
        </p:nvSpPr>
        <p:spPr/>
        <p:txBody>
          <a:bodyPr/>
          <a:lstStyle/>
          <a:p>
            <a:fld id="{6F0FD8A8-D2E4-4004-93B6-67F0543FFFAA}" type="slidenum">
              <a:t>10</a:t>
            </a:fld>
            <a:endParaRPr lang="en-GB"/>
          </a:p>
        </p:txBody>
      </p:sp>
    </p:spTree>
    <p:extLst>
      <p:ext uri="{BB962C8B-B14F-4D97-AF65-F5344CB8AC3E}">
        <p14:creationId xmlns:p14="http://schemas.microsoft.com/office/powerpoint/2010/main" val="2268079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section clarifies distinctions between startup ideas, real market problems, and market opportunities, essential for targeting the right ventures.</a:t>
            </a:r>
          </a:p>
        </p:txBody>
      </p:sp>
      <p:sp>
        <p:nvSpPr>
          <p:cNvPr id="4" name="Slide Number Placeholder 3"/>
          <p:cNvSpPr>
            <a:spLocks noGrp="1"/>
          </p:cNvSpPr>
          <p:nvPr>
            <p:ph type="sldNum" sz="quarter" idx="5"/>
          </p:nvPr>
        </p:nvSpPr>
        <p:spPr/>
        <p:txBody>
          <a:bodyPr/>
          <a:lstStyle/>
          <a:p>
            <a:fld id="{6F0FD8A8-D2E4-4004-93B6-67F0543FFFAA}" type="slidenum">
              <a:t>11</a:t>
            </a:fld>
            <a:endParaRPr lang="en-GB"/>
          </a:p>
        </p:txBody>
      </p:sp>
    </p:spTree>
    <p:extLst>
      <p:ext uri="{BB962C8B-B14F-4D97-AF65-F5344CB8AC3E}">
        <p14:creationId xmlns:p14="http://schemas.microsoft.com/office/powerpoint/2010/main" val="1435570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A startup idea is a proposed solution or concept that aims to create value. However, it needs validation against real problems and opportunities to succeed.
Image source: AI-generated
</a:t>
            </a:r>
          </a:p>
        </p:txBody>
      </p:sp>
      <p:sp>
        <p:nvSpPr>
          <p:cNvPr id="4" name="Slide Number Placeholder 3"/>
          <p:cNvSpPr>
            <a:spLocks noGrp="1"/>
          </p:cNvSpPr>
          <p:nvPr>
            <p:ph type="sldNum" sz="quarter" idx="5"/>
          </p:nvPr>
        </p:nvSpPr>
        <p:spPr/>
        <p:txBody>
          <a:bodyPr/>
          <a:lstStyle/>
          <a:p>
            <a:fld id="{6F0FD8A8-D2E4-4004-93B6-67F0543FFFAA}" type="slidenum">
              <a:t>12</a:t>
            </a:fld>
            <a:endParaRPr lang="en-GB"/>
          </a:p>
        </p:txBody>
      </p:sp>
    </p:spTree>
    <p:extLst>
      <p:ext uri="{BB962C8B-B14F-4D97-AF65-F5344CB8AC3E}">
        <p14:creationId xmlns:p14="http://schemas.microsoft.com/office/powerpoint/2010/main" val="1690703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A market problem is a significant pain point or inefficiency experienced by customers that lacks satisfactory solutions and represents a demand gap.
Image source: AI-generated
</a:t>
            </a:r>
          </a:p>
        </p:txBody>
      </p:sp>
      <p:sp>
        <p:nvSpPr>
          <p:cNvPr id="4" name="Slide Number Placeholder 3"/>
          <p:cNvSpPr>
            <a:spLocks noGrp="1"/>
          </p:cNvSpPr>
          <p:nvPr>
            <p:ph type="sldNum" sz="quarter" idx="5"/>
          </p:nvPr>
        </p:nvSpPr>
        <p:spPr/>
        <p:txBody>
          <a:bodyPr/>
          <a:lstStyle/>
          <a:p>
            <a:fld id="{6F0FD8A8-D2E4-4004-93B6-67F0543FFFAA}" type="slidenum">
              <a:t>13</a:t>
            </a:fld>
            <a:endParaRPr lang="en-GB"/>
          </a:p>
        </p:txBody>
      </p:sp>
    </p:spTree>
    <p:extLst>
      <p:ext uri="{BB962C8B-B14F-4D97-AF65-F5344CB8AC3E}">
        <p14:creationId xmlns:p14="http://schemas.microsoft.com/office/powerpoint/2010/main" val="3990603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Opportunities arise when problems exist or unmet needs are discovered, or when new technologies or trends enable innovative solutions.
Image source: AI-generated
</a:t>
            </a:r>
          </a:p>
        </p:txBody>
      </p:sp>
      <p:sp>
        <p:nvSpPr>
          <p:cNvPr id="4" name="Slide Number Placeholder 3"/>
          <p:cNvSpPr>
            <a:spLocks noGrp="1"/>
          </p:cNvSpPr>
          <p:nvPr>
            <p:ph type="sldNum" sz="quarter" idx="5"/>
          </p:nvPr>
        </p:nvSpPr>
        <p:spPr/>
        <p:txBody>
          <a:bodyPr/>
          <a:lstStyle/>
          <a:p>
            <a:fld id="{6F0FD8A8-D2E4-4004-93B6-67F0543FFFAA}" type="slidenum">
              <a:t>14</a:t>
            </a:fld>
            <a:endParaRPr lang="en-GB"/>
          </a:p>
        </p:txBody>
      </p:sp>
    </p:spTree>
    <p:extLst>
      <p:ext uri="{BB962C8B-B14F-4D97-AF65-F5344CB8AC3E}">
        <p14:creationId xmlns:p14="http://schemas.microsoft.com/office/powerpoint/2010/main" val="1754105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Examining two thinking approaches: starting with a problem to solve versus starting with a solution and seeking a problem, highlighting risks and benefits.</a:t>
            </a:r>
          </a:p>
        </p:txBody>
      </p:sp>
      <p:sp>
        <p:nvSpPr>
          <p:cNvPr id="4" name="Slide Number Placeholder 3"/>
          <p:cNvSpPr>
            <a:spLocks noGrp="1"/>
          </p:cNvSpPr>
          <p:nvPr>
            <p:ph type="sldNum" sz="quarter" idx="5"/>
          </p:nvPr>
        </p:nvSpPr>
        <p:spPr/>
        <p:txBody>
          <a:bodyPr/>
          <a:lstStyle/>
          <a:p>
            <a:fld id="{6F0FD8A8-D2E4-4004-93B6-67F0543FFFAA}" type="slidenum">
              <a:t>15</a:t>
            </a:fld>
            <a:endParaRPr lang="en-GB"/>
          </a:p>
        </p:txBody>
      </p:sp>
    </p:spTree>
    <p:extLst>
      <p:ext uri="{BB962C8B-B14F-4D97-AF65-F5344CB8AC3E}">
        <p14:creationId xmlns:p14="http://schemas.microsoft.com/office/powerpoint/2010/main" val="513038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Problem-first thinking begins with identifying a real, validated problem, then developing solutions that address it, increasing the likelihood of market acceptance.
Image source: AI-generated
</a:t>
            </a:r>
          </a:p>
        </p:txBody>
      </p:sp>
      <p:sp>
        <p:nvSpPr>
          <p:cNvPr id="4" name="Slide Number Placeholder 3"/>
          <p:cNvSpPr>
            <a:spLocks noGrp="1"/>
          </p:cNvSpPr>
          <p:nvPr>
            <p:ph type="sldNum" sz="quarter" idx="5"/>
          </p:nvPr>
        </p:nvSpPr>
        <p:spPr/>
        <p:txBody>
          <a:bodyPr/>
          <a:lstStyle/>
          <a:p>
            <a:fld id="{6F0FD8A8-D2E4-4004-93B6-67F0543FFFAA}" type="slidenum">
              <a:t>16</a:t>
            </a:fld>
            <a:endParaRPr lang="en-GB"/>
          </a:p>
        </p:txBody>
      </p:sp>
    </p:spTree>
    <p:extLst>
      <p:ext uri="{BB962C8B-B14F-4D97-AF65-F5344CB8AC3E}">
        <p14:creationId xmlns:p14="http://schemas.microsoft.com/office/powerpoint/2010/main" val="3401359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Solution-first risks include building products without market demand, resulting in wasted resources and poor product-market fit.
Image source: AI-generated
</a:t>
            </a:r>
          </a:p>
        </p:txBody>
      </p:sp>
      <p:sp>
        <p:nvSpPr>
          <p:cNvPr id="4" name="Slide Number Placeholder 3"/>
          <p:cNvSpPr>
            <a:spLocks noGrp="1"/>
          </p:cNvSpPr>
          <p:nvPr>
            <p:ph type="sldNum" sz="quarter" idx="5"/>
          </p:nvPr>
        </p:nvSpPr>
        <p:spPr/>
        <p:txBody>
          <a:bodyPr/>
          <a:lstStyle/>
          <a:p>
            <a:fld id="{6F0FD8A8-D2E4-4004-93B6-67F0543FFFAA}" type="slidenum">
              <a:t>17</a:t>
            </a:fld>
            <a:endParaRPr lang="en-GB"/>
          </a:p>
        </p:txBody>
      </p:sp>
    </p:spTree>
    <p:extLst>
      <p:ext uri="{BB962C8B-B14F-4D97-AF65-F5344CB8AC3E}">
        <p14:creationId xmlns:p14="http://schemas.microsoft.com/office/powerpoint/2010/main" val="1324088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We will explore examples where problem-first approaches led to success and where solution-first thinking caused challenges or failures.
Image source: AI-generated
</a:t>
            </a:r>
          </a:p>
        </p:txBody>
      </p:sp>
      <p:sp>
        <p:nvSpPr>
          <p:cNvPr id="4" name="Slide Number Placeholder 3"/>
          <p:cNvSpPr>
            <a:spLocks noGrp="1"/>
          </p:cNvSpPr>
          <p:nvPr>
            <p:ph type="sldNum" sz="quarter" idx="5"/>
          </p:nvPr>
        </p:nvSpPr>
        <p:spPr/>
        <p:txBody>
          <a:bodyPr/>
          <a:lstStyle/>
          <a:p>
            <a:fld id="{6F0FD8A8-D2E4-4004-93B6-67F0543FFFAA}" type="slidenum">
              <a:t>18</a:t>
            </a:fld>
            <a:endParaRPr lang="en-GB"/>
          </a:p>
        </p:txBody>
      </p:sp>
    </p:spTree>
    <p:extLst>
      <p:ext uri="{BB962C8B-B14F-4D97-AF65-F5344CB8AC3E}">
        <p14:creationId xmlns:p14="http://schemas.microsoft.com/office/powerpoint/2010/main" val="2030122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section highlights common pitfalls that student entrepreneurs encounter when developing startup ideas.</a:t>
            </a:r>
          </a:p>
        </p:txBody>
      </p:sp>
      <p:sp>
        <p:nvSpPr>
          <p:cNvPr id="4" name="Slide Number Placeholder 3"/>
          <p:cNvSpPr>
            <a:spLocks noGrp="1"/>
          </p:cNvSpPr>
          <p:nvPr>
            <p:ph type="sldNum" sz="quarter" idx="5"/>
          </p:nvPr>
        </p:nvSpPr>
        <p:spPr/>
        <p:txBody>
          <a:bodyPr/>
          <a:lstStyle/>
          <a:p>
            <a:fld id="{6F0FD8A8-D2E4-4004-93B6-67F0543FFFAA}" type="slidenum">
              <a:t>19</a:t>
            </a:fld>
            <a:endParaRPr lang="en-GB"/>
          </a:p>
        </p:txBody>
      </p:sp>
    </p:spTree>
    <p:extLst>
      <p:ext uri="{BB962C8B-B14F-4D97-AF65-F5344CB8AC3E}">
        <p14:creationId xmlns:p14="http://schemas.microsoft.com/office/powerpoint/2010/main" val="2714862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We'll cover foundational concepts including the startup process, what makes ideas investable, the difference between ideas and real problems, approaches to problem-solving, common pitfalls, idea generation, filtering ideas, defining problems clearly, identifying ideal customers, and understanding buyers versus users.</a:t>
            </a:r>
          </a:p>
        </p:txBody>
      </p:sp>
      <p:sp>
        <p:nvSpPr>
          <p:cNvPr id="4" name="Slide Number Placeholder 3"/>
          <p:cNvSpPr>
            <a:spLocks noGrp="1"/>
          </p:cNvSpPr>
          <p:nvPr>
            <p:ph type="sldNum" sz="quarter" idx="5"/>
          </p:nvPr>
        </p:nvSpPr>
        <p:spPr/>
        <p:txBody>
          <a:bodyPr/>
          <a:lstStyle/>
          <a:p>
            <a:fld id="{6F0FD8A8-D2E4-4004-93B6-67F0543FFFAA}" type="slidenum">
              <a:t>2</a:t>
            </a:fld>
            <a:endParaRPr lang="en-GB"/>
          </a:p>
        </p:txBody>
      </p:sp>
    </p:spTree>
    <p:extLst>
      <p:ext uri="{BB962C8B-B14F-4D97-AF65-F5344CB8AC3E}">
        <p14:creationId xmlns:p14="http://schemas.microsoft.com/office/powerpoint/2010/main" val="961753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Entrepreneurs often become attached to their idea, which can cloud judgement and hinder objective validation with customers.
Image source: AI-generated
</a:t>
            </a:r>
          </a:p>
        </p:txBody>
      </p:sp>
      <p:sp>
        <p:nvSpPr>
          <p:cNvPr id="4" name="Slide Number Placeholder 3"/>
          <p:cNvSpPr>
            <a:spLocks noGrp="1"/>
          </p:cNvSpPr>
          <p:nvPr>
            <p:ph type="sldNum" sz="quarter" idx="5"/>
          </p:nvPr>
        </p:nvSpPr>
        <p:spPr/>
        <p:txBody>
          <a:bodyPr/>
          <a:lstStyle/>
          <a:p>
            <a:fld id="{6F0FD8A8-D2E4-4004-93B6-67F0543FFFAA}" type="slidenum">
              <a:t>20</a:t>
            </a:fld>
            <a:endParaRPr lang="en-GB"/>
          </a:p>
        </p:txBody>
      </p:sp>
    </p:spTree>
    <p:extLst>
      <p:ext uri="{BB962C8B-B14F-4D97-AF65-F5344CB8AC3E}">
        <p14:creationId xmlns:p14="http://schemas.microsoft.com/office/powerpoint/2010/main" val="3061157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Creating products based on personal preferences without assessing broader market needs limits potential adoption and growth.
Image source: AI-generated
</a:t>
            </a:r>
          </a:p>
        </p:txBody>
      </p:sp>
      <p:sp>
        <p:nvSpPr>
          <p:cNvPr id="4" name="Slide Number Placeholder 3"/>
          <p:cNvSpPr>
            <a:spLocks noGrp="1"/>
          </p:cNvSpPr>
          <p:nvPr>
            <p:ph type="sldNum" sz="quarter" idx="5"/>
          </p:nvPr>
        </p:nvSpPr>
        <p:spPr/>
        <p:txBody>
          <a:bodyPr/>
          <a:lstStyle/>
          <a:p>
            <a:fld id="{6F0FD8A8-D2E4-4004-93B6-67F0543FFFAA}" type="slidenum">
              <a:t>21</a:t>
            </a:fld>
            <a:endParaRPr lang="en-GB"/>
          </a:p>
        </p:txBody>
      </p:sp>
    </p:spTree>
    <p:extLst>
      <p:ext uri="{BB962C8B-B14F-4D97-AF65-F5344CB8AC3E}">
        <p14:creationId xmlns:p14="http://schemas.microsoft.com/office/powerpoint/2010/main" val="1412313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Assuming a problem is real without customer validation risks developing solutions for non-existent or minor issues.
Image source: AI-generated
</a:t>
            </a:r>
          </a:p>
        </p:txBody>
      </p:sp>
      <p:sp>
        <p:nvSpPr>
          <p:cNvPr id="4" name="Slide Number Placeholder 3"/>
          <p:cNvSpPr>
            <a:spLocks noGrp="1"/>
          </p:cNvSpPr>
          <p:nvPr>
            <p:ph type="sldNum" sz="quarter" idx="5"/>
          </p:nvPr>
        </p:nvSpPr>
        <p:spPr/>
        <p:txBody>
          <a:bodyPr/>
          <a:lstStyle/>
          <a:p>
            <a:fld id="{6F0FD8A8-D2E4-4004-93B6-67F0543FFFAA}" type="slidenum">
              <a:t>22</a:t>
            </a:fld>
            <a:endParaRPr lang="en-GB"/>
          </a:p>
        </p:txBody>
      </p:sp>
    </p:spTree>
    <p:extLst>
      <p:ext uri="{BB962C8B-B14F-4D97-AF65-F5344CB8AC3E}">
        <p14:creationId xmlns:p14="http://schemas.microsoft.com/office/powerpoint/2010/main" val="15025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section presents practical methods for generating startup ideas grounded in real market needs.</a:t>
            </a:r>
          </a:p>
        </p:txBody>
      </p:sp>
      <p:sp>
        <p:nvSpPr>
          <p:cNvPr id="4" name="Slide Number Placeholder 3"/>
          <p:cNvSpPr>
            <a:spLocks noGrp="1"/>
          </p:cNvSpPr>
          <p:nvPr>
            <p:ph type="sldNum" sz="quarter" idx="5"/>
          </p:nvPr>
        </p:nvSpPr>
        <p:spPr/>
        <p:txBody>
          <a:bodyPr/>
          <a:lstStyle/>
          <a:p>
            <a:fld id="{6F0FD8A8-D2E4-4004-93B6-67F0543FFFAA}" type="slidenum">
              <a:t>23</a:t>
            </a:fld>
            <a:endParaRPr lang="en-GB"/>
          </a:p>
        </p:txBody>
      </p:sp>
    </p:spTree>
    <p:extLst>
      <p:ext uri="{BB962C8B-B14F-4D97-AF65-F5344CB8AC3E}">
        <p14:creationId xmlns:p14="http://schemas.microsoft.com/office/powerpoint/2010/main" val="381862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By paying close attention to common pain points and workflow inefficiencies, entrepreneurs can identify valuable problem areas.
Image source: AI-generated
</a:t>
            </a:r>
          </a:p>
        </p:txBody>
      </p:sp>
      <p:sp>
        <p:nvSpPr>
          <p:cNvPr id="4" name="Slide Number Placeholder 3"/>
          <p:cNvSpPr>
            <a:spLocks noGrp="1"/>
          </p:cNvSpPr>
          <p:nvPr>
            <p:ph type="sldNum" sz="quarter" idx="5"/>
          </p:nvPr>
        </p:nvSpPr>
        <p:spPr/>
        <p:txBody>
          <a:bodyPr/>
          <a:lstStyle/>
          <a:p>
            <a:fld id="{6F0FD8A8-D2E4-4004-93B6-67F0543FFFAA}" type="slidenum">
              <a:t>24</a:t>
            </a:fld>
            <a:endParaRPr lang="en-GB"/>
          </a:p>
        </p:txBody>
      </p:sp>
    </p:spTree>
    <p:extLst>
      <p:ext uri="{BB962C8B-B14F-4D97-AF65-F5344CB8AC3E}">
        <p14:creationId xmlns:p14="http://schemas.microsoft.com/office/powerpoint/2010/main" val="3408015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Analyzing how successful startups identified problems and built solutions can inspire and inform new idea generation.
Image source: AI-generated
</a:t>
            </a:r>
          </a:p>
        </p:txBody>
      </p:sp>
      <p:sp>
        <p:nvSpPr>
          <p:cNvPr id="4" name="Slide Number Placeholder 3"/>
          <p:cNvSpPr>
            <a:spLocks noGrp="1"/>
          </p:cNvSpPr>
          <p:nvPr>
            <p:ph type="sldNum" sz="quarter" idx="5"/>
          </p:nvPr>
        </p:nvSpPr>
        <p:spPr/>
        <p:txBody>
          <a:bodyPr/>
          <a:lstStyle/>
          <a:p>
            <a:fld id="{6F0FD8A8-D2E4-4004-93B6-67F0543FFFAA}" type="slidenum">
              <a:t>25</a:t>
            </a:fld>
            <a:endParaRPr lang="en-GB"/>
          </a:p>
        </p:txBody>
      </p:sp>
    </p:spTree>
    <p:extLst>
      <p:ext uri="{BB962C8B-B14F-4D97-AF65-F5344CB8AC3E}">
        <p14:creationId xmlns:p14="http://schemas.microsoft.com/office/powerpoint/2010/main" val="18366086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Structured frameworks guide systematic problem discovery and validation to ensure ideas target real market needs.
Image source: AI-generated
</a:t>
            </a:r>
          </a:p>
        </p:txBody>
      </p:sp>
      <p:sp>
        <p:nvSpPr>
          <p:cNvPr id="4" name="Slide Number Placeholder 3"/>
          <p:cNvSpPr>
            <a:spLocks noGrp="1"/>
          </p:cNvSpPr>
          <p:nvPr>
            <p:ph type="sldNum" sz="quarter" idx="5"/>
          </p:nvPr>
        </p:nvSpPr>
        <p:spPr/>
        <p:txBody>
          <a:bodyPr/>
          <a:lstStyle/>
          <a:p>
            <a:fld id="{6F0FD8A8-D2E4-4004-93B6-67F0543FFFAA}" type="slidenum">
              <a:t>26</a:t>
            </a:fld>
            <a:endParaRPr lang="en-GB"/>
          </a:p>
        </p:txBody>
      </p:sp>
    </p:spTree>
    <p:extLst>
      <p:ext uri="{BB962C8B-B14F-4D97-AF65-F5344CB8AC3E}">
        <p14:creationId xmlns:p14="http://schemas.microsoft.com/office/powerpoint/2010/main" val="949674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section explains how to evaluate and prioritise ideas based on pain severity, occurrence frequency, and customer willingness to pay.</a:t>
            </a:r>
          </a:p>
        </p:txBody>
      </p:sp>
      <p:sp>
        <p:nvSpPr>
          <p:cNvPr id="4" name="Slide Number Placeholder 3"/>
          <p:cNvSpPr>
            <a:spLocks noGrp="1"/>
          </p:cNvSpPr>
          <p:nvPr>
            <p:ph type="sldNum" sz="quarter" idx="5"/>
          </p:nvPr>
        </p:nvSpPr>
        <p:spPr/>
        <p:txBody>
          <a:bodyPr/>
          <a:lstStyle/>
          <a:p>
            <a:fld id="{6F0FD8A8-D2E4-4004-93B6-67F0543FFFAA}" type="slidenum">
              <a:t>27</a:t>
            </a:fld>
            <a:endParaRPr lang="en-GB"/>
          </a:p>
        </p:txBody>
      </p:sp>
    </p:spTree>
    <p:extLst>
      <p:ext uri="{BB962C8B-B14F-4D97-AF65-F5344CB8AC3E}">
        <p14:creationId xmlns:p14="http://schemas.microsoft.com/office/powerpoint/2010/main" val="14380789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Understanding how intense and urgent a problem is for customers helps determine its priority and potential value.
Image source: AI-generated
</a:t>
            </a:r>
          </a:p>
        </p:txBody>
      </p:sp>
      <p:sp>
        <p:nvSpPr>
          <p:cNvPr id="4" name="Slide Number Placeholder 3"/>
          <p:cNvSpPr>
            <a:spLocks noGrp="1"/>
          </p:cNvSpPr>
          <p:nvPr>
            <p:ph type="sldNum" sz="quarter" idx="5"/>
          </p:nvPr>
        </p:nvSpPr>
        <p:spPr/>
        <p:txBody>
          <a:bodyPr/>
          <a:lstStyle/>
          <a:p>
            <a:fld id="{6F0FD8A8-D2E4-4004-93B6-67F0543FFFAA}" type="slidenum">
              <a:t>28</a:t>
            </a:fld>
            <a:endParaRPr lang="en-GB"/>
          </a:p>
        </p:txBody>
      </p:sp>
    </p:spTree>
    <p:extLst>
      <p:ext uri="{BB962C8B-B14F-4D97-AF65-F5344CB8AC3E}">
        <p14:creationId xmlns:p14="http://schemas.microsoft.com/office/powerpoint/2010/main" val="7388678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Frequent problems tend to create sustained demand, increasing the opportunity for recurring revenue streams.
Image source: AI-generated
</a:t>
            </a:r>
          </a:p>
        </p:txBody>
      </p:sp>
      <p:sp>
        <p:nvSpPr>
          <p:cNvPr id="4" name="Slide Number Placeholder 3"/>
          <p:cNvSpPr>
            <a:spLocks noGrp="1"/>
          </p:cNvSpPr>
          <p:nvPr>
            <p:ph type="sldNum" sz="quarter" idx="5"/>
          </p:nvPr>
        </p:nvSpPr>
        <p:spPr/>
        <p:txBody>
          <a:bodyPr/>
          <a:lstStyle/>
          <a:p>
            <a:fld id="{6F0FD8A8-D2E4-4004-93B6-67F0543FFFAA}" type="slidenum">
              <a:t>29</a:t>
            </a:fld>
            <a:endParaRPr lang="en-GB"/>
          </a:p>
        </p:txBody>
      </p:sp>
    </p:spTree>
    <p:extLst>
      <p:ext uri="{BB962C8B-B14F-4D97-AF65-F5344CB8AC3E}">
        <p14:creationId xmlns:p14="http://schemas.microsoft.com/office/powerpoint/2010/main" val="3399828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section introduces the startup lifecycle and the accelerator approach. It highlights why understanding real market problems is vital for success and outlines the objectives and roadmap for this presentation.</a:t>
            </a:r>
          </a:p>
        </p:txBody>
      </p:sp>
      <p:sp>
        <p:nvSpPr>
          <p:cNvPr id="4" name="Slide Number Placeholder 3"/>
          <p:cNvSpPr>
            <a:spLocks noGrp="1"/>
          </p:cNvSpPr>
          <p:nvPr>
            <p:ph type="sldNum" sz="quarter" idx="5"/>
          </p:nvPr>
        </p:nvSpPr>
        <p:spPr/>
        <p:txBody>
          <a:bodyPr/>
          <a:lstStyle/>
          <a:p>
            <a:fld id="{6F0FD8A8-D2E4-4004-93B6-67F0543FFFAA}" type="slidenum">
              <a:t>3</a:t>
            </a:fld>
            <a:endParaRPr lang="en-GB"/>
          </a:p>
        </p:txBody>
      </p:sp>
    </p:spTree>
    <p:extLst>
      <p:ext uri="{BB962C8B-B14F-4D97-AF65-F5344CB8AC3E}">
        <p14:creationId xmlns:p14="http://schemas.microsoft.com/office/powerpoint/2010/main" val="12743917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A crucial validation step is confirming customers' readiness to spend money to resolve the problem, signalling commercial viability.
Image source: AI-generated
</a:t>
            </a:r>
          </a:p>
        </p:txBody>
      </p:sp>
      <p:sp>
        <p:nvSpPr>
          <p:cNvPr id="4" name="Slide Number Placeholder 3"/>
          <p:cNvSpPr>
            <a:spLocks noGrp="1"/>
          </p:cNvSpPr>
          <p:nvPr>
            <p:ph type="sldNum" sz="quarter" idx="5"/>
          </p:nvPr>
        </p:nvSpPr>
        <p:spPr/>
        <p:txBody>
          <a:bodyPr/>
          <a:lstStyle/>
          <a:p>
            <a:fld id="{6F0FD8A8-D2E4-4004-93B6-67F0543FFFAA}" type="slidenum">
              <a:t>30</a:t>
            </a:fld>
            <a:endParaRPr lang="en-GB"/>
          </a:p>
        </p:txBody>
      </p:sp>
    </p:spTree>
    <p:extLst>
      <p:ext uri="{BB962C8B-B14F-4D97-AF65-F5344CB8AC3E}">
        <p14:creationId xmlns:p14="http://schemas.microsoft.com/office/powerpoint/2010/main" val="37362648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section guides crafting concise and effective problem statements to anchor startup development and communication.</a:t>
            </a:r>
          </a:p>
        </p:txBody>
      </p:sp>
      <p:sp>
        <p:nvSpPr>
          <p:cNvPr id="4" name="Slide Number Placeholder 3"/>
          <p:cNvSpPr>
            <a:spLocks noGrp="1"/>
          </p:cNvSpPr>
          <p:nvPr>
            <p:ph type="sldNum" sz="quarter" idx="5"/>
          </p:nvPr>
        </p:nvSpPr>
        <p:spPr/>
        <p:txBody>
          <a:bodyPr/>
          <a:lstStyle/>
          <a:p>
            <a:fld id="{6F0FD8A8-D2E4-4004-93B6-67F0543FFFAA}" type="slidenum">
              <a:t>31</a:t>
            </a:fld>
            <a:endParaRPr lang="en-GB"/>
          </a:p>
        </p:txBody>
      </p:sp>
    </p:spTree>
    <p:extLst>
      <p:ext uri="{BB962C8B-B14F-4D97-AF65-F5344CB8AC3E}">
        <p14:creationId xmlns:p14="http://schemas.microsoft.com/office/powerpoint/2010/main" val="21783745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An effective problem statement clearly defines the affected customer segment, the pain or need, and the impact of the problem.
Image source: AI-generated
</a:t>
            </a:r>
          </a:p>
        </p:txBody>
      </p:sp>
      <p:sp>
        <p:nvSpPr>
          <p:cNvPr id="4" name="Slide Number Placeholder 3"/>
          <p:cNvSpPr>
            <a:spLocks noGrp="1"/>
          </p:cNvSpPr>
          <p:nvPr>
            <p:ph type="sldNum" sz="quarter" idx="5"/>
          </p:nvPr>
        </p:nvSpPr>
        <p:spPr/>
        <p:txBody>
          <a:bodyPr/>
          <a:lstStyle/>
          <a:p>
            <a:fld id="{6F0FD8A8-D2E4-4004-93B6-67F0543FFFAA}" type="slidenum">
              <a:t>32</a:t>
            </a:fld>
            <a:endParaRPr lang="en-GB"/>
          </a:p>
        </p:txBody>
      </p:sp>
    </p:spTree>
    <p:extLst>
      <p:ext uri="{BB962C8B-B14F-4D97-AF65-F5344CB8AC3E}">
        <p14:creationId xmlns:p14="http://schemas.microsoft.com/office/powerpoint/2010/main" val="41599415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Avoid vague language, assumptions without evidence, and mixing solutions within the problem statement to maintain clarity.
Image source: AI-generated
</a:t>
            </a:r>
          </a:p>
        </p:txBody>
      </p:sp>
      <p:sp>
        <p:nvSpPr>
          <p:cNvPr id="4" name="Slide Number Placeholder 3"/>
          <p:cNvSpPr>
            <a:spLocks noGrp="1"/>
          </p:cNvSpPr>
          <p:nvPr>
            <p:ph type="sldNum" sz="quarter" idx="5"/>
          </p:nvPr>
        </p:nvSpPr>
        <p:spPr/>
        <p:txBody>
          <a:bodyPr/>
          <a:lstStyle/>
          <a:p>
            <a:fld id="{6F0FD8A8-D2E4-4004-93B6-67F0543FFFAA}" type="slidenum">
              <a:t>33</a:t>
            </a:fld>
            <a:endParaRPr lang="en-GB"/>
          </a:p>
        </p:txBody>
      </p:sp>
    </p:spTree>
    <p:extLst>
      <p:ext uri="{BB962C8B-B14F-4D97-AF65-F5344CB8AC3E}">
        <p14:creationId xmlns:p14="http://schemas.microsoft.com/office/powerpoint/2010/main" val="15460739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A template illustration provides a practical tool for entrepreneurs to construct and refine their problem statements.
Image source: AI-generated
</a:t>
            </a:r>
          </a:p>
        </p:txBody>
      </p:sp>
      <p:sp>
        <p:nvSpPr>
          <p:cNvPr id="4" name="Slide Number Placeholder 3"/>
          <p:cNvSpPr>
            <a:spLocks noGrp="1"/>
          </p:cNvSpPr>
          <p:nvPr>
            <p:ph type="sldNum" sz="quarter" idx="5"/>
          </p:nvPr>
        </p:nvSpPr>
        <p:spPr/>
        <p:txBody>
          <a:bodyPr/>
          <a:lstStyle/>
          <a:p>
            <a:fld id="{6F0FD8A8-D2E4-4004-93B6-67F0543FFFAA}" type="slidenum">
              <a:t>34</a:t>
            </a:fld>
            <a:endParaRPr lang="en-GB"/>
          </a:p>
        </p:txBody>
      </p:sp>
    </p:spTree>
    <p:extLst>
      <p:ext uri="{BB962C8B-B14F-4D97-AF65-F5344CB8AC3E}">
        <p14:creationId xmlns:p14="http://schemas.microsoft.com/office/powerpoint/2010/main" val="795732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section explains how defining the ideal customer boosts focus and effectiveness in targeting and growth strategies.</a:t>
            </a:r>
          </a:p>
        </p:txBody>
      </p:sp>
      <p:sp>
        <p:nvSpPr>
          <p:cNvPr id="4" name="Slide Number Placeholder 3"/>
          <p:cNvSpPr>
            <a:spLocks noGrp="1"/>
          </p:cNvSpPr>
          <p:nvPr>
            <p:ph type="sldNum" sz="quarter" idx="5"/>
          </p:nvPr>
        </p:nvSpPr>
        <p:spPr/>
        <p:txBody>
          <a:bodyPr/>
          <a:lstStyle/>
          <a:p>
            <a:fld id="{6F0FD8A8-D2E4-4004-93B6-67F0543FFFAA}" type="slidenum">
              <a:t>35</a:t>
            </a:fld>
            <a:endParaRPr lang="en-GB"/>
          </a:p>
        </p:txBody>
      </p:sp>
    </p:spTree>
    <p:extLst>
      <p:ext uri="{BB962C8B-B14F-4D97-AF65-F5344CB8AC3E}">
        <p14:creationId xmlns:p14="http://schemas.microsoft.com/office/powerpoint/2010/main" val="30293159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ICP identification helps prioritise customer segments with the highest potential value and likelihood to adopt solutions.
Image source: AI-generated
</a:t>
            </a:r>
          </a:p>
        </p:txBody>
      </p:sp>
      <p:sp>
        <p:nvSpPr>
          <p:cNvPr id="4" name="Slide Number Placeholder 3"/>
          <p:cNvSpPr>
            <a:spLocks noGrp="1"/>
          </p:cNvSpPr>
          <p:nvPr>
            <p:ph type="sldNum" sz="quarter" idx="5"/>
          </p:nvPr>
        </p:nvSpPr>
        <p:spPr/>
        <p:txBody>
          <a:bodyPr/>
          <a:lstStyle/>
          <a:p>
            <a:fld id="{6F0FD8A8-D2E4-4004-93B6-67F0543FFFAA}" type="slidenum">
              <a:t>36</a:t>
            </a:fld>
            <a:endParaRPr lang="en-GB"/>
          </a:p>
        </p:txBody>
      </p:sp>
    </p:spTree>
    <p:extLst>
      <p:ext uri="{BB962C8B-B14F-4D97-AF65-F5344CB8AC3E}">
        <p14:creationId xmlns:p14="http://schemas.microsoft.com/office/powerpoint/2010/main" val="40712852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Building an ICP involves analysing demographics, behaviours, pain points, and purchasing power to create a detailed profile.
Image source: AI-generated
</a:t>
            </a:r>
          </a:p>
        </p:txBody>
      </p:sp>
      <p:sp>
        <p:nvSpPr>
          <p:cNvPr id="4" name="Slide Number Placeholder 3"/>
          <p:cNvSpPr>
            <a:spLocks noGrp="1"/>
          </p:cNvSpPr>
          <p:nvPr>
            <p:ph type="sldNum" sz="quarter" idx="5"/>
          </p:nvPr>
        </p:nvSpPr>
        <p:spPr/>
        <p:txBody>
          <a:bodyPr/>
          <a:lstStyle/>
          <a:p>
            <a:fld id="{6F0FD8A8-D2E4-4004-93B6-67F0543FFFAA}" type="slidenum">
              <a:t>37</a:t>
            </a:fld>
            <a:endParaRPr lang="en-GB"/>
          </a:p>
        </p:txBody>
      </p:sp>
    </p:spTree>
    <p:extLst>
      <p:ext uri="{BB962C8B-B14F-4D97-AF65-F5344CB8AC3E}">
        <p14:creationId xmlns:p14="http://schemas.microsoft.com/office/powerpoint/2010/main" val="14306519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An example ICP visual aids understanding of how to compile and utilise ideal customer profiles effectively.
Image source: AI-generated
</a:t>
            </a:r>
          </a:p>
        </p:txBody>
      </p:sp>
      <p:sp>
        <p:nvSpPr>
          <p:cNvPr id="4" name="Slide Number Placeholder 3"/>
          <p:cNvSpPr>
            <a:spLocks noGrp="1"/>
          </p:cNvSpPr>
          <p:nvPr>
            <p:ph type="sldNum" sz="quarter" idx="5"/>
          </p:nvPr>
        </p:nvSpPr>
        <p:spPr/>
        <p:txBody>
          <a:bodyPr/>
          <a:lstStyle/>
          <a:p>
            <a:fld id="{6F0FD8A8-D2E4-4004-93B6-67F0543FFFAA}" type="slidenum">
              <a:t>38</a:t>
            </a:fld>
            <a:endParaRPr lang="en-GB"/>
          </a:p>
        </p:txBody>
      </p:sp>
    </p:spTree>
    <p:extLst>
      <p:ext uri="{BB962C8B-B14F-4D97-AF65-F5344CB8AC3E}">
        <p14:creationId xmlns:p14="http://schemas.microsoft.com/office/powerpoint/2010/main" val="34483015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section clarifies the important distinction between the buyer and the user, impacting product design and sales strategies.</a:t>
            </a:r>
          </a:p>
        </p:txBody>
      </p:sp>
      <p:sp>
        <p:nvSpPr>
          <p:cNvPr id="4" name="Slide Number Placeholder 3"/>
          <p:cNvSpPr>
            <a:spLocks noGrp="1"/>
          </p:cNvSpPr>
          <p:nvPr>
            <p:ph type="sldNum" sz="quarter" idx="5"/>
          </p:nvPr>
        </p:nvSpPr>
        <p:spPr/>
        <p:txBody>
          <a:bodyPr/>
          <a:lstStyle/>
          <a:p>
            <a:fld id="{6F0FD8A8-D2E4-4004-93B6-67F0543FFFAA}" type="slidenum">
              <a:t>39</a:t>
            </a:fld>
            <a:endParaRPr lang="en-GB"/>
          </a:p>
        </p:txBody>
      </p:sp>
    </p:spTree>
    <p:extLst>
      <p:ext uri="{BB962C8B-B14F-4D97-AF65-F5344CB8AC3E}">
        <p14:creationId xmlns:p14="http://schemas.microsoft.com/office/powerpoint/2010/main" val="858858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The startup process involves ideation, validation, building, and scaling. Accelerators help by providing mentorship, resources, and validation frameworks to speed up this journey effectively.
Image source: AI-generated
</a:t>
            </a:r>
          </a:p>
        </p:txBody>
      </p:sp>
      <p:sp>
        <p:nvSpPr>
          <p:cNvPr id="4" name="Slide Number Placeholder 3"/>
          <p:cNvSpPr>
            <a:spLocks noGrp="1"/>
          </p:cNvSpPr>
          <p:nvPr>
            <p:ph type="sldNum" sz="quarter" idx="5"/>
          </p:nvPr>
        </p:nvSpPr>
        <p:spPr/>
        <p:txBody>
          <a:bodyPr/>
          <a:lstStyle/>
          <a:p>
            <a:fld id="{6F0FD8A8-D2E4-4004-93B6-67F0543FFFAA}" type="slidenum">
              <a:t>4</a:t>
            </a:fld>
            <a:endParaRPr lang="en-GB"/>
          </a:p>
        </p:txBody>
      </p:sp>
    </p:spTree>
    <p:extLst>
      <p:ext uri="{BB962C8B-B14F-4D97-AF65-F5344CB8AC3E}">
        <p14:creationId xmlns:p14="http://schemas.microsoft.com/office/powerpoint/2010/main" val="21408495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The buyer is the decision-maker who purchases the product, while the user is the person who actually uses it; these may be different individuals or groups.
Image source: AI-generated
</a:t>
            </a:r>
          </a:p>
        </p:txBody>
      </p:sp>
      <p:sp>
        <p:nvSpPr>
          <p:cNvPr id="4" name="Slide Number Placeholder 3"/>
          <p:cNvSpPr>
            <a:spLocks noGrp="1"/>
          </p:cNvSpPr>
          <p:nvPr>
            <p:ph type="sldNum" sz="quarter" idx="5"/>
          </p:nvPr>
        </p:nvSpPr>
        <p:spPr/>
        <p:txBody>
          <a:bodyPr/>
          <a:lstStyle/>
          <a:p>
            <a:fld id="{6F0FD8A8-D2E4-4004-93B6-67F0543FFFAA}" type="slidenum">
              <a:t>40</a:t>
            </a:fld>
            <a:endParaRPr lang="en-GB"/>
          </a:p>
        </p:txBody>
      </p:sp>
    </p:spTree>
    <p:extLst>
      <p:ext uri="{BB962C8B-B14F-4D97-AF65-F5344CB8AC3E}">
        <p14:creationId xmlns:p14="http://schemas.microsoft.com/office/powerpoint/2010/main" val="12619916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Examples include enterprise software where procurement buys but employees use it, or children's products bought by parents but used by kids.
Image source: AI-generated
</a:t>
            </a:r>
          </a:p>
        </p:txBody>
      </p:sp>
      <p:sp>
        <p:nvSpPr>
          <p:cNvPr id="4" name="Slide Number Placeholder 3"/>
          <p:cNvSpPr>
            <a:spLocks noGrp="1"/>
          </p:cNvSpPr>
          <p:nvPr>
            <p:ph type="sldNum" sz="quarter" idx="5"/>
          </p:nvPr>
        </p:nvSpPr>
        <p:spPr/>
        <p:txBody>
          <a:bodyPr/>
          <a:lstStyle/>
          <a:p>
            <a:fld id="{6F0FD8A8-D2E4-4004-93B6-67F0543FFFAA}" type="slidenum">
              <a:t>41</a:t>
            </a:fld>
            <a:endParaRPr lang="en-GB"/>
          </a:p>
        </p:txBody>
      </p:sp>
    </p:spTree>
    <p:extLst>
      <p:ext uri="{BB962C8B-B14F-4D97-AF65-F5344CB8AC3E}">
        <p14:creationId xmlns:p14="http://schemas.microsoft.com/office/powerpoint/2010/main" val="34683399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Understanding this distinction affects product features, marketing messaging, and sales approaches to address both buyers’ and users’ needs.
Image source: AI-generated
</a:t>
            </a:r>
          </a:p>
        </p:txBody>
      </p:sp>
      <p:sp>
        <p:nvSpPr>
          <p:cNvPr id="4" name="Slide Number Placeholder 3"/>
          <p:cNvSpPr>
            <a:spLocks noGrp="1"/>
          </p:cNvSpPr>
          <p:nvPr>
            <p:ph type="sldNum" sz="quarter" idx="5"/>
          </p:nvPr>
        </p:nvSpPr>
        <p:spPr/>
        <p:txBody>
          <a:bodyPr/>
          <a:lstStyle/>
          <a:p>
            <a:fld id="{6F0FD8A8-D2E4-4004-93B6-67F0543FFFAA}" type="slidenum">
              <a:t>42</a:t>
            </a:fld>
            <a:endParaRPr lang="en-GB"/>
          </a:p>
        </p:txBody>
      </p:sp>
    </p:spTree>
    <p:extLst>
      <p:ext uri="{BB962C8B-B14F-4D97-AF65-F5344CB8AC3E}">
        <p14:creationId xmlns:p14="http://schemas.microsoft.com/office/powerpoint/2010/main" val="26301900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Successfully transforming startup ideas into solutions for real market problems requires deliberate problem identification, validation, and customer understanding. Using these principles and tools will enhance your chances of building a startup that is both impactful and investable.</a:t>
            </a:r>
          </a:p>
        </p:txBody>
      </p:sp>
      <p:sp>
        <p:nvSpPr>
          <p:cNvPr id="4" name="Slide Number Placeholder 3"/>
          <p:cNvSpPr>
            <a:spLocks noGrp="1"/>
          </p:cNvSpPr>
          <p:nvPr>
            <p:ph type="sldNum" sz="quarter" idx="5"/>
          </p:nvPr>
        </p:nvSpPr>
        <p:spPr/>
        <p:txBody>
          <a:bodyPr/>
          <a:lstStyle/>
          <a:p>
            <a:fld id="{6F0FD8A8-D2E4-4004-93B6-67F0543FFFAA}" type="slidenum">
              <a:t>43</a:t>
            </a:fld>
            <a:endParaRPr lang="en-GB"/>
          </a:p>
        </p:txBody>
      </p:sp>
    </p:spTree>
    <p:extLst>
      <p:ext uri="{BB962C8B-B14F-4D97-AF65-F5344CB8AC3E}">
        <p14:creationId xmlns:p14="http://schemas.microsoft.com/office/powerpoint/2010/main" val="1218426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Startups succeed when they solve genuine problems that customers face. Focusing on real pain points ensures product-market fit and increases chances of adoption and investment.
Image source: AI-generated
</a:t>
            </a:r>
          </a:p>
        </p:txBody>
      </p:sp>
      <p:sp>
        <p:nvSpPr>
          <p:cNvPr id="4" name="Slide Number Placeholder 3"/>
          <p:cNvSpPr>
            <a:spLocks noGrp="1"/>
          </p:cNvSpPr>
          <p:nvPr>
            <p:ph type="sldNum" sz="quarter" idx="5"/>
          </p:nvPr>
        </p:nvSpPr>
        <p:spPr/>
        <p:txBody>
          <a:bodyPr/>
          <a:lstStyle/>
          <a:p>
            <a:fld id="{6F0FD8A8-D2E4-4004-93B6-67F0543FFFAA}" type="slidenum">
              <a:t>5</a:t>
            </a:fld>
            <a:endParaRPr lang="en-GB"/>
          </a:p>
        </p:txBody>
      </p:sp>
    </p:spTree>
    <p:extLst>
      <p:ext uri="{BB962C8B-B14F-4D97-AF65-F5344CB8AC3E}">
        <p14:creationId xmlns:p14="http://schemas.microsoft.com/office/powerpoint/2010/main" val="677248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Our goal is to equip you with practical knowledge to identify real market problems, generate and filter ideas effectively, and position your startup for success. We'll proceed step-by-step through key concepts and actionable techniques.
Image source: AI-generated
</a:t>
            </a:r>
          </a:p>
        </p:txBody>
      </p:sp>
      <p:sp>
        <p:nvSpPr>
          <p:cNvPr id="4" name="Slide Number Placeholder 3"/>
          <p:cNvSpPr>
            <a:spLocks noGrp="1"/>
          </p:cNvSpPr>
          <p:nvPr>
            <p:ph type="sldNum" sz="quarter" idx="5"/>
          </p:nvPr>
        </p:nvSpPr>
        <p:spPr/>
        <p:txBody>
          <a:bodyPr/>
          <a:lstStyle/>
          <a:p>
            <a:fld id="{6F0FD8A8-D2E4-4004-93B6-67F0543FFFAA}" type="slidenum">
              <a:t>6</a:t>
            </a:fld>
            <a:endParaRPr lang="en-GB"/>
          </a:p>
        </p:txBody>
      </p:sp>
    </p:spTree>
    <p:extLst>
      <p:ext uri="{BB962C8B-B14F-4D97-AF65-F5344CB8AC3E}">
        <p14:creationId xmlns:p14="http://schemas.microsoft.com/office/powerpoint/2010/main" val="2311921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section explores criteria investors look for in startup ideas, emphasising the importance of scalability, strong teams, traction, and sizable markets, alongside solving significant problems.</a:t>
            </a:r>
          </a:p>
        </p:txBody>
      </p:sp>
      <p:sp>
        <p:nvSpPr>
          <p:cNvPr id="4" name="Slide Number Placeholder 3"/>
          <p:cNvSpPr>
            <a:spLocks noGrp="1"/>
          </p:cNvSpPr>
          <p:nvPr>
            <p:ph type="sldNum" sz="quarter" idx="5"/>
          </p:nvPr>
        </p:nvSpPr>
        <p:spPr/>
        <p:txBody>
          <a:bodyPr/>
          <a:lstStyle/>
          <a:p>
            <a:fld id="{6F0FD8A8-D2E4-4004-93B6-67F0543FFFAA}" type="slidenum">
              <a:t>7</a:t>
            </a:fld>
            <a:endParaRPr lang="en-GB"/>
          </a:p>
        </p:txBody>
      </p:sp>
    </p:spTree>
    <p:extLst>
      <p:ext uri="{BB962C8B-B14F-4D97-AF65-F5344CB8AC3E}">
        <p14:creationId xmlns:p14="http://schemas.microsoft.com/office/powerpoint/2010/main" val="3921533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Investors seek startups with scalable business models, capable and complementary teams, proven traction or validation, and large or growing market opportunities to maximise returns.
Image source: AI-generated
</a:t>
            </a:r>
          </a:p>
        </p:txBody>
      </p:sp>
      <p:sp>
        <p:nvSpPr>
          <p:cNvPr id="4" name="Slide Number Placeholder 3"/>
          <p:cNvSpPr>
            <a:spLocks noGrp="1"/>
          </p:cNvSpPr>
          <p:nvPr>
            <p:ph type="sldNum" sz="quarter" idx="5"/>
          </p:nvPr>
        </p:nvSpPr>
        <p:spPr/>
        <p:txBody>
          <a:bodyPr/>
          <a:lstStyle/>
          <a:p>
            <a:fld id="{6F0FD8A8-D2E4-4004-93B6-67F0543FFFAA}" type="slidenum">
              <a:t>8</a:t>
            </a:fld>
            <a:endParaRPr lang="en-GB"/>
          </a:p>
        </p:txBody>
      </p:sp>
    </p:spTree>
    <p:extLst>
      <p:ext uri="{BB962C8B-B14F-4D97-AF65-F5344CB8AC3E}">
        <p14:creationId xmlns:p14="http://schemas.microsoft.com/office/powerpoint/2010/main" val="1680773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An investable idea addresses a real, painful problem that customers urgently want solved, ensuring demand and a clear path to revenue.
Image source: AI-generated
</a:t>
            </a:r>
          </a:p>
        </p:txBody>
      </p:sp>
      <p:sp>
        <p:nvSpPr>
          <p:cNvPr id="4" name="Slide Number Placeholder 3"/>
          <p:cNvSpPr>
            <a:spLocks noGrp="1"/>
          </p:cNvSpPr>
          <p:nvPr>
            <p:ph type="sldNum" sz="quarter" idx="5"/>
          </p:nvPr>
        </p:nvSpPr>
        <p:spPr/>
        <p:txBody>
          <a:bodyPr/>
          <a:lstStyle/>
          <a:p>
            <a:fld id="{6F0FD8A8-D2E4-4004-93B6-67F0543FFFAA}" type="slidenum">
              <a:t>9</a:t>
            </a:fld>
            <a:endParaRPr lang="en-GB"/>
          </a:p>
        </p:txBody>
      </p:sp>
    </p:spTree>
    <p:extLst>
      <p:ext uri="{BB962C8B-B14F-4D97-AF65-F5344CB8AC3E}">
        <p14:creationId xmlns:p14="http://schemas.microsoft.com/office/powerpoint/2010/main" val="2941686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9317736" cy="4453128"/>
          </a:xfrm>
        </p:spPr>
        <p:txBody>
          <a:bodyPr anchor="t">
            <a:normAutofit/>
          </a:bodyPr>
          <a:lstStyle>
            <a:lvl1pPr algn="l">
              <a:defRPr sz="9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CF91071A-A69E-4756-A27D-7C7C5F9F32BB}"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743463976"/>
      </p:ext>
    </p:extLst>
  </p:cSld>
  <p:clrMapOvr>
    <a:overrideClrMapping bg1="dk1" tx1="lt1" bg2="dk2" tx2="lt2" accent1="accent1" accent2="accent2" accent3="accent3" accent4="accent4" accent5="accent5" accent6="accent6" hlink="hlink" folHlink="folHlink"/>
  </p:clrMapOvr>
  <p:hf sldNum="0" hd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272784" y="2423160"/>
            <a:ext cx="520293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2/1/2026</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Dr. Zornitsa Yordanova</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548828576"/>
      </p:ext>
    </p:extLst>
  </p:cSld>
  <p:clrMapOvr>
    <a:overrideClrMapping bg1="lt1" tx1="dk1" bg2="lt2" tx2="dk2" accent1="accent1" accent2="accent2" accent3="accent3" accent4="accent4" accent5="accent5" accent6="accent6" hlink="hlink" folHlink="folHlink"/>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644383" y="1012952"/>
            <a:ext cx="4023360" cy="1636776"/>
          </a:xfrm>
        </p:spPr>
        <p:txBody>
          <a:bodyPr anchor="b">
            <a:normAutofit/>
          </a:bodyPr>
          <a:lstStyle>
            <a:lvl1pPr>
              <a:defRPr sz="4800"/>
            </a:lvl1pPr>
          </a:lstStyle>
          <a:p>
            <a:r>
              <a:rPr lang="en-US"/>
              <a:t>Click to edit Master title style</a:t>
            </a:r>
          </a:p>
        </p:txBody>
      </p:sp>
      <p:sp>
        <p:nvSpPr>
          <p:cNvPr id="10" name="Picture Placeholder 7">
            <a:extLst>
              <a:ext uri="{FF2B5EF4-FFF2-40B4-BE49-F238E27FC236}">
                <a16:creationId xmlns:a16="http://schemas.microsoft.com/office/drawing/2014/main" id="{BA22E09C-1954-DBFC-E669-2449D22D2D2E}"/>
              </a:ext>
            </a:extLst>
          </p:cNvPr>
          <p:cNvSpPr>
            <a:spLocks noGrp="1"/>
          </p:cNvSpPr>
          <p:nvPr>
            <p:ph type="pic" sz="quarter" idx="14"/>
          </p:nvPr>
        </p:nvSpPr>
        <p:spPr>
          <a:xfrm>
            <a:off x="342901" y="345109"/>
            <a:ext cx="6714969" cy="6163508"/>
          </a:xfrm>
          <a:custGeom>
            <a:avLst/>
            <a:gdLst>
              <a:gd name="connsiteX0" fmla="*/ 312551 w 6714969"/>
              <a:gd name="connsiteY0" fmla="*/ 0 h 6163508"/>
              <a:gd name="connsiteX1" fmla="*/ 6402418 w 6714969"/>
              <a:gd name="connsiteY1" fmla="*/ 0 h 6163508"/>
              <a:gd name="connsiteX2" fmla="*/ 6714969 w 6714969"/>
              <a:gd name="connsiteY2" fmla="*/ 312551 h 6163508"/>
              <a:gd name="connsiteX3" fmla="*/ 6714969 w 6714969"/>
              <a:gd name="connsiteY3" fmla="*/ 5850957 h 6163508"/>
              <a:gd name="connsiteX4" fmla="*/ 6402418 w 6714969"/>
              <a:gd name="connsiteY4" fmla="*/ 6163508 h 6163508"/>
              <a:gd name="connsiteX5" fmla="*/ 312551 w 6714969"/>
              <a:gd name="connsiteY5" fmla="*/ 6163508 h 6163508"/>
              <a:gd name="connsiteX6" fmla="*/ 0 w 6714969"/>
              <a:gd name="connsiteY6" fmla="*/ 5850957 h 6163508"/>
              <a:gd name="connsiteX7" fmla="*/ 0 w 6714969"/>
              <a:gd name="connsiteY7" fmla="*/ 312551 h 6163508"/>
              <a:gd name="connsiteX8" fmla="*/ 312551 w 6714969"/>
              <a:gd name="connsiteY8" fmla="*/ 0 h 616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4969" h="6163508">
                <a:moveTo>
                  <a:pt x="312551" y="0"/>
                </a:moveTo>
                <a:lnTo>
                  <a:pt x="6402418" y="0"/>
                </a:lnTo>
                <a:cubicBezTo>
                  <a:pt x="6575035" y="0"/>
                  <a:pt x="6714969" y="139934"/>
                  <a:pt x="6714969" y="312551"/>
                </a:cubicBezTo>
                <a:lnTo>
                  <a:pt x="6714969" y="5850957"/>
                </a:lnTo>
                <a:cubicBezTo>
                  <a:pt x="6714969" y="6023574"/>
                  <a:pt x="6575035" y="6163508"/>
                  <a:pt x="6402418" y="6163508"/>
                </a:cubicBezTo>
                <a:lnTo>
                  <a:pt x="312551" y="6163508"/>
                </a:lnTo>
                <a:cubicBezTo>
                  <a:pt x="139934" y="6163508"/>
                  <a:pt x="0" y="6023574"/>
                  <a:pt x="0" y="5850957"/>
                </a:cubicBezTo>
                <a:lnTo>
                  <a:pt x="0" y="312551"/>
                </a:lnTo>
                <a:cubicBezTo>
                  <a:pt x="0" y="139934"/>
                  <a:pt x="139934" y="0"/>
                  <a:pt x="312551" y="0"/>
                </a:cubicBezTo>
                <a:close/>
              </a:path>
            </a:pathLst>
          </a:custGeom>
          <a:blipFill>
            <a:blip r:embed="rId2"/>
            <a:stretch>
              <a:fillRect/>
            </a:stretch>
          </a:blipFill>
        </p:spPr>
        <p:txBody>
          <a:bodyPr wrap="square">
            <a:noAutofit/>
          </a:bodyPr>
          <a:lstStyle/>
          <a:p>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644384" y="2896616"/>
            <a:ext cx="4023360" cy="3364992"/>
          </a:xfrm>
        </p:spPr>
        <p:txBody>
          <a:bodyPr vert="horz" lIns="91440" tIns="45720" rIns="91440" bIns="45720" rtlCol="0">
            <a:normAutofit/>
          </a:bodyPr>
          <a:lstStyle>
            <a:lvl1pPr marL="342900" indent="-3429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2/1/2026</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Dr. Zornitsa Yordanova</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657397926"/>
      </p:ext>
    </p:extLst>
  </p:cSld>
  <p:clrMapOvr>
    <a:overrideClrMapping bg1="lt1" tx1="dk1" bg2="lt2" tx2="dk2" accent1="accent1" accent2="accent2" accent3="accent3" accent4="accent4" accent5="accent5" accent6="accent6" hlink="hlink" folHlink="folHlink"/>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Content 1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anchor="ct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239D5A0-3316-4C32-929A-0D0DB97D10BB}"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339270565"/>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b">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FBBADD7-305F-4EB9-8736-D791FAF7A4D4}"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03827456"/>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7" y="640080"/>
            <a:ext cx="11328845" cy="740664"/>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429768" y="1380744"/>
            <a:ext cx="11328844" cy="4901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649238A-C249-43B5-82BC-D29F8CAE992A}"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456853639"/>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97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4546182-1DDF-4ACE-B05D-D855179AB21D}"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092458819"/>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1879F24-F3CA-4AD0-8BF8-AB0BBB30EE08}"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51896686"/>
      </p:ext>
    </p:extLst>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4342EAA-E00A-40E8-8E99-2669E0367007}"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89927286"/>
      </p:ext>
    </p:extLst>
  </p:cSld>
  <p:clrMapOvr>
    <a:masterClrMapping/>
  </p:clrMapOvr>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4032504" cy="3621024"/>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422392" y="640080"/>
            <a:ext cx="597103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4035030-C135-4A24-944D-06B773D2F2E6}"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4795316"/>
      </p:ext>
    </p:extLst>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25696" y="640080"/>
            <a:ext cx="7159752" cy="571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AA5E6FB-0D10-49C4-88DE-98215C666BA1}"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64418296"/>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anchor="ctr">
            <a:normAutofit/>
          </a:bodyPr>
          <a:lstStyle>
            <a:lvl1pPr algn="ctr">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08176" y="4427554"/>
            <a:ext cx="9171432" cy="1143000"/>
          </a:xfrm>
        </p:spPr>
        <p:txBody>
          <a:bodyPr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20D1C923-C708-4EAA-A92A-FF81A8F7DA0D}"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446391008"/>
      </p:ext>
    </p:extLst>
  </p:cSld>
  <p:clrMapOvr>
    <a:overrideClrMapping bg1="dk1" tx1="lt1" bg2="dk2" tx2="lt2" accent1="accent1" accent2="accent2" accent3="accent3" accent4="accent4" accent5="accent5" accent6="accent6" hlink="hlink" folHlink="folHlink"/>
  </p:clrMapOvr>
  <p:hf sldNum="0" hd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F226A48-373B-47E6-1E90-9892366CC9F0}"/>
              </a:ext>
            </a:extLst>
          </p:cNvPr>
          <p:cNvSpPr>
            <a:spLocks noGrp="1"/>
          </p:cNvSpPr>
          <p:nvPr>
            <p:ph type="pic" sz="quarter" idx="13"/>
          </p:nvPr>
        </p:nvSpPr>
        <p:spPr>
          <a:xfrm>
            <a:off x="342900" y="342900"/>
            <a:ext cx="4501152" cy="6172200"/>
          </a:xfrm>
          <a:custGeom>
            <a:avLst/>
            <a:gdLst>
              <a:gd name="connsiteX0" fmla="*/ 332635 w 4501152"/>
              <a:gd name="connsiteY0" fmla="*/ 0 h 6172200"/>
              <a:gd name="connsiteX1" fmla="*/ 4168517 w 4501152"/>
              <a:gd name="connsiteY1" fmla="*/ 0 h 6172200"/>
              <a:gd name="connsiteX2" fmla="*/ 4501152 w 4501152"/>
              <a:gd name="connsiteY2" fmla="*/ 331423 h 6172200"/>
              <a:gd name="connsiteX3" fmla="*/ 4501152 w 4501152"/>
              <a:gd name="connsiteY3" fmla="*/ 5840778 h 6172200"/>
              <a:gd name="connsiteX4" fmla="*/ 4168517 w 4501152"/>
              <a:gd name="connsiteY4" fmla="*/ 6172200 h 6172200"/>
              <a:gd name="connsiteX5" fmla="*/ 332635 w 4501152"/>
              <a:gd name="connsiteY5" fmla="*/ 6172200 h 6172200"/>
              <a:gd name="connsiteX6" fmla="*/ 0 w 4501152"/>
              <a:gd name="connsiteY6" fmla="*/ 5840778 h 6172200"/>
              <a:gd name="connsiteX7" fmla="*/ 0 w 4501152"/>
              <a:gd name="connsiteY7" fmla="*/ 331423 h 6172200"/>
              <a:gd name="connsiteX8" fmla="*/ 332635 w 4501152"/>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1152" h="6172200">
                <a:moveTo>
                  <a:pt x="332635" y="0"/>
                </a:moveTo>
                <a:lnTo>
                  <a:pt x="4168517" y="0"/>
                </a:lnTo>
                <a:cubicBezTo>
                  <a:pt x="4352226" y="0"/>
                  <a:pt x="4501152" y="148383"/>
                  <a:pt x="4501152" y="331423"/>
                </a:cubicBezTo>
                <a:lnTo>
                  <a:pt x="4501152" y="5840778"/>
                </a:lnTo>
                <a:cubicBezTo>
                  <a:pt x="4501152" y="6023817"/>
                  <a:pt x="4352226" y="6172200"/>
                  <a:pt x="4168517" y="6172200"/>
                </a:cubicBezTo>
                <a:lnTo>
                  <a:pt x="332635" y="6172200"/>
                </a:lnTo>
                <a:cubicBezTo>
                  <a:pt x="148926" y="6172200"/>
                  <a:pt x="0" y="6023817"/>
                  <a:pt x="0" y="5840778"/>
                </a:cubicBezTo>
                <a:lnTo>
                  <a:pt x="0" y="331423"/>
                </a:lnTo>
                <a:cubicBezTo>
                  <a:pt x="0" y="148383"/>
                  <a:pt x="148926" y="0"/>
                  <a:pt x="332635"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242880F-92D7-4796-B72D-6CF83054BAF5}"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54107234"/>
      </p:ext>
    </p:extLst>
  </p:cSld>
  <p:clrMapOvr>
    <a:masterClrMapping/>
  </p:clrMapOvr>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7523749-65BA-43BD-B2BF-FF5A4C96AE14}" type="datetime1">
              <a:rPr lang="en-US" smtClean="0"/>
              <a:t>2/1/2026</a:t>
            </a:fld>
            <a:endParaRPr lang="en-US" dirty="0"/>
          </a:p>
        </p:txBody>
      </p:sp>
      <p:sp>
        <p:nvSpPr>
          <p:cNvPr id="4" name="Picture Placeholder 3">
            <a:extLst>
              <a:ext uri="{FF2B5EF4-FFF2-40B4-BE49-F238E27FC236}">
                <a16:creationId xmlns:a16="http://schemas.microsoft.com/office/drawing/2014/main" id="{7F11DC52-D1FD-A255-1A04-7A15A9DE3C8F}"/>
              </a:ext>
            </a:extLst>
          </p:cNvPr>
          <p:cNvSpPr>
            <a:spLocks noGrp="1"/>
          </p:cNvSpPr>
          <p:nvPr>
            <p:ph type="pic" sz="quarter" idx="13"/>
          </p:nvPr>
        </p:nvSpPr>
        <p:spPr>
          <a:xfrm>
            <a:off x="7353304" y="352327"/>
            <a:ext cx="4495799" cy="6172200"/>
          </a:xfrm>
          <a:custGeom>
            <a:avLst/>
            <a:gdLst>
              <a:gd name="connsiteX0" fmla="*/ 293171 w 4495799"/>
              <a:gd name="connsiteY0" fmla="*/ 0 h 6172200"/>
              <a:gd name="connsiteX1" fmla="*/ 4202628 w 4495799"/>
              <a:gd name="connsiteY1" fmla="*/ 0 h 6172200"/>
              <a:gd name="connsiteX2" fmla="*/ 4495799 w 4495799"/>
              <a:gd name="connsiteY2" fmla="*/ 293171 h 6172200"/>
              <a:gd name="connsiteX3" fmla="*/ 4495799 w 4495799"/>
              <a:gd name="connsiteY3" fmla="*/ 5879029 h 6172200"/>
              <a:gd name="connsiteX4" fmla="*/ 4202628 w 4495799"/>
              <a:gd name="connsiteY4" fmla="*/ 6172200 h 6172200"/>
              <a:gd name="connsiteX5" fmla="*/ 293171 w 4495799"/>
              <a:gd name="connsiteY5" fmla="*/ 6172200 h 6172200"/>
              <a:gd name="connsiteX6" fmla="*/ 0 w 4495799"/>
              <a:gd name="connsiteY6" fmla="*/ 5879029 h 6172200"/>
              <a:gd name="connsiteX7" fmla="*/ 0 w 4495799"/>
              <a:gd name="connsiteY7" fmla="*/ 293171 h 6172200"/>
              <a:gd name="connsiteX8" fmla="*/ 293171 w 4495799"/>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799" h="6172200">
                <a:moveTo>
                  <a:pt x="293171" y="0"/>
                </a:moveTo>
                <a:lnTo>
                  <a:pt x="4202628" y="0"/>
                </a:lnTo>
                <a:cubicBezTo>
                  <a:pt x="4364542" y="0"/>
                  <a:pt x="4495799" y="131257"/>
                  <a:pt x="4495799" y="293171"/>
                </a:cubicBezTo>
                <a:lnTo>
                  <a:pt x="4495799" y="5879029"/>
                </a:lnTo>
                <a:cubicBezTo>
                  <a:pt x="4495799" y="6040943"/>
                  <a:pt x="4364542" y="6172200"/>
                  <a:pt x="4202628" y="6172200"/>
                </a:cubicBezTo>
                <a:lnTo>
                  <a:pt x="293171" y="6172200"/>
                </a:lnTo>
                <a:cubicBezTo>
                  <a:pt x="131257" y="6172200"/>
                  <a:pt x="0" y="6040943"/>
                  <a:pt x="0" y="5879029"/>
                </a:cubicBezTo>
                <a:lnTo>
                  <a:pt x="0" y="293171"/>
                </a:lnTo>
                <a:cubicBezTo>
                  <a:pt x="0" y="131257"/>
                  <a:pt x="131257" y="0"/>
                  <a:pt x="293171"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609183946"/>
      </p:ext>
    </p:extLst>
  </p:cSld>
  <p:clrMapOvr>
    <a:masterClrMapping/>
  </p:clrMapOvr>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9539F8C7-DD74-7177-C2DA-02533B6576FD}"/>
              </a:ext>
            </a:extLst>
          </p:cNvPr>
          <p:cNvSpPr>
            <a:spLocks noGrp="1"/>
          </p:cNvSpPr>
          <p:nvPr>
            <p:ph type="pic" sz="quarter" idx="13"/>
          </p:nvPr>
        </p:nvSpPr>
        <p:spPr>
          <a:xfrm>
            <a:off x="339373"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561C12A-E1D5-4BE9-85D9-F221F70F4931}"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752168411"/>
      </p:ext>
    </p:extLst>
  </p:cSld>
  <p:clrMapOvr>
    <a:masterClrMapping/>
  </p:clrMapOvr>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7BBDBE6-5750-4902-BDAA-20F546DD8AD7}" type="datetime1">
              <a:rPr lang="en-US" smtClean="0"/>
              <a:t>2/1/2026</a:t>
            </a:fld>
            <a:endParaRPr lang="en-US" dirty="0"/>
          </a:p>
        </p:txBody>
      </p:sp>
      <p:sp>
        <p:nvSpPr>
          <p:cNvPr id="4" name="Picture Placeholder 3">
            <a:extLst>
              <a:ext uri="{FF2B5EF4-FFF2-40B4-BE49-F238E27FC236}">
                <a16:creationId xmlns:a16="http://schemas.microsoft.com/office/drawing/2014/main" id="{26FEEE5C-15B3-8386-23D3-B6B236C668F2}"/>
              </a:ext>
            </a:extLst>
          </p:cNvPr>
          <p:cNvSpPr>
            <a:spLocks noGrp="1"/>
          </p:cNvSpPr>
          <p:nvPr>
            <p:ph type="pic" sz="quarter" idx="13"/>
          </p:nvPr>
        </p:nvSpPr>
        <p:spPr>
          <a:xfrm>
            <a:off x="8046768"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378665356"/>
      </p:ext>
    </p:extLst>
  </p:cSld>
  <p:clrMapOvr>
    <a:masterClrMapping/>
  </p:clrMapOvr>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01C4331-C33F-4DC1-AB74-C520A718CE2B}"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67576616"/>
      </p:ext>
    </p:extLst>
  </p:cSld>
  <p:clrMapOvr>
    <a:masterClrMapping/>
  </p:clrMapOvr>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91A4764-83A9-4A81-9507-BED109D81520}" type="datetime1">
              <a:rPr lang="en-US" smtClean="0"/>
              <a:t>2/1/2026</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064650958"/>
      </p:ext>
    </p:extLst>
  </p:cSld>
  <p:clrMapOvr>
    <a:masterClrMapping/>
  </p:clrMapOvr>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9B2C6C9-D30C-4946-92A4-454A5FC69685}"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647274330"/>
      </p:ext>
    </p:extLst>
  </p:cSld>
  <p:clrMapOvr>
    <a:masterClrMapping/>
  </p:clrMapOvr>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D479CC6-BB04-42D6-AB0C-BAA184663D94}" type="datetime1">
              <a:rPr lang="en-US" smtClean="0"/>
              <a:t>2/1/2026</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864349061"/>
      </p:ext>
    </p:extLst>
  </p:cSld>
  <p:clrMapOvr>
    <a:masterClrMapping/>
  </p:clrMapOvr>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B3D66E4-8050-49E4-B8D2-06214BFB7C0A}"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205707939"/>
      </p:ext>
    </p:extLst>
  </p:cSld>
  <p:clrMapOvr>
    <a:masterClrMapping/>
  </p:clrMapOvr>
  <p:hf sldNum="0"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4502843" y="342901"/>
            <a:ext cx="7346257"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EE7AEA2F-0823-4BD6-88F7-6D0D98F52C93}"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89078577"/>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anchor="t">
            <a:normAutofit/>
          </a:bodyPr>
          <a:lstStyle>
            <a:lvl1pPr algn="l">
              <a:defRPr sz="125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093208"/>
            <a:ext cx="5669280" cy="1161288"/>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B761AAA3-5155-4231-8EEA-4F6426D8887B}"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954167171"/>
      </p:ext>
    </p:extLst>
  </p:cSld>
  <p:clrMapOvr>
    <a:overrideClrMapping bg1="dk1" tx1="lt1" bg2="dk2" tx2="lt2" accent1="accent1" accent2="accent2" accent3="accent3" accent4="accent4" accent5="accent5" accent6="accent6" hlink="hlink" folHlink="folHlink"/>
  </p:clrMapOvr>
  <p:hf sldNum="0" hd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06092A99-204A-46CE-8F70-09D6B2D34877}"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434230419"/>
      </p:ext>
    </p:extLst>
  </p:cSld>
  <p:clrMapOvr>
    <a:masterClrMapping/>
  </p:clrMapOvr>
  <p:hf sldNum="0"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2" y="5111854"/>
            <a:ext cx="3739279" cy="1389888"/>
          </a:xfrm>
        </p:spPr>
        <p:txBody>
          <a:bodyPr anchor="t">
            <a:normAutofit/>
          </a:bodyPr>
          <a:lstStyle>
            <a:lvl1pPr>
              <a:defRPr sz="3200"/>
            </a:lvl1pPr>
          </a:lstStyle>
          <a:p>
            <a:r>
              <a:rPr lang="en-US"/>
              <a:t>Click to edit Master title style</a:t>
            </a:r>
          </a:p>
        </p:txBody>
      </p:sp>
      <p:sp>
        <p:nvSpPr>
          <p:cNvPr id="19" name="Picture Placeholder 17">
            <a:extLst>
              <a:ext uri="{FF2B5EF4-FFF2-40B4-BE49-F238E27FC236}">
                <a16:creationId xmlns:a16="http://schemas.microsoft.com/office/drawing/2014/main" id="{D5837EDE-723C-6CF6-EB95-3AEDA1F07E9E}"/>
              </a:ext>
            </a:extLst>
          </p:cNvPr>
          <p:cNvSpPr>
            <a:spLocks noGrp="1"/>
          </p:cNvSpPr>
          <p:nvPr>
            <p:ph type="pic" sz="quarter" idx="15"/>
          </p:nvPr>
        </p:nvSpPr>
        <p:spPr>
          <a:xfrm>
            <a:off x="339373" y="320043"/>
            <a:ext cx="11509730" cy="4404825"/>
          </a:xfrm>
          <a:custGeom>
            <a:avLst/>
            <a:gdLst>
              <a:gd name="connsiteX0" fmla="*/ 299132 w 11509730"/>
              <a:gd name="connsiteY0" fmla="*/ 0 h 4404825"/>
              <a:gd name="connsiteX1" fmla="*/ 11210598 w 11509730"/>
              <a:gd name="connsiteY1" fmla="*/ 0 h 4404825"/>
              <a:gd name="connsiteX2" fmla="*/ 11509730 w 11509730"/>
              <a:gd name="connsiteY2" fmla="*/ 299132 h 4404825"/>
              <a:gd name="connsiteX3" fmla="*/ 11509730 w 11509730"/>
              <a:gd name="connsiteY3" fmla="*/ 4105693 h 4404825"/>
              <a:gd name="connsiteX4" fmla="*/ 11210598 w 11509730"/>
              <a:gd name="connsiteY4" fmla="*/ 4404825 h 4404825"/>
              <a:gd name="connsiteX5" fmla="*/ 299132 w 11509730"/>
              <a:gd name="connsiteY5" fmla="*/ 4404825 h 4404825"/>
              <a:gd name="connsiteX6" fmla="*/ 0 w 11509730"/>
              <a:gd name="connsiteY6" fmla="*/ 4105693 h 4404825"/>
              <a:gd name="connsiteX7" fmla="*/ 0 w 11509730"/>
              <a:gd name="connsiteY7" fmla="*/ 299132 h 4404825"/>
              <a:gd name="connsiteX8" fmla="*/ 299132 w 11509730"/>
              <a:gd name="connsiteY8" fmla="*/ 0 h 44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4404825">
                <a:moveTo>
                  <a:pt x="299132" y="0"/>
                </a:moveTo>
                <a:lnTo>
                  <a:pt x="11210598" y="0"/>
                </a:lnTo>
                <a:cubicBezTo>
                  <a:pt x="11375804" y="0"/>
                  <a:pt x="11509730" y="133926"/>
                  <a:pt x="11509730" y="299132"/>
                </a:cubicBezTo>
                <a:lnTo>
                  <a:pt x="11509730" y="4105693"/>
                </a:lnTo>
                <a:cubicBezTo>
                  <a:pt x="11509730" y="4270899"/>
                  <a:pt x="11375804" y="4404825"/>
                  <a:pt x="11210598" y="4404825"/>
                </a:cubicBezTo>
                <a:lnTo>
                  <a:pt x="299132" y="4404825"/>
                </a:lnTo>
                <a:cubicBezTo>
                  <a:pt x="133926" y="4404825"/>
                  <a:pt x="0" y="4270899"/>
                  <a:pt x="0" y="4105693"/>
                </a:cubicBezTo>
                <a:lnTo>
                  <a:pt x="0" y="299132"/>
                </a:lnTo>
                <a:cubicBezTo>
                  <a:pt x="0" y="133926"/>
                  <a:pt x="133926" y="0"/>
                  <a:pt x="299132"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8749EA3-15DE-451B-A24B-ACC8EA0B6D09}" type="datetime1">
              <a:rPr lang="en-US" smtClean="0"/>
              <a:t>2/1/2026</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51928" y="5111854"/>
            <a:ext cx="6400800" cy="1389888"/>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246900071"/>
      </p:ext>
    </p:extLst>
  </p:cSld>
  <p:clrMapOvr>
    <a:masterClrMapping/>
  </p:clrMapOvr>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1BCE7E7D-ED4A-B625-6CB8-4D71682F63D4}"/>
              </a:ext>
            </a:extLst>
          </p:cNvPr>
          <p:cNvSpPr>
            <a:spLocks noGrp="1"/>
          </p:cNvSpPr>
          <p:nvPr>
            <p:ph type="pic" sz="quarter" idx="13"/>
          </p:nvPr>
        </p:nvSpPr>
        <p:spPr>
          <a:xfrm>
            <a:off x="339373" y="320042"/>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F1343DB-FCC0-4D52-80F2-173D55390D61}" type="datetime1">
              <a:rPr lang="en-US" smtClean="0"/>
              <a:t>2/1/2026</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361137598"/>
      </p:ext>
    </p:extLst>
  </p:cSld>
  <p:clrMapOvr>
    <a:masterClrMapping/>
  </p:clrMapOvr>
  <p:hf sldNum="0"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86A25225-80A2-7139-2A81-39CA926639FF}"/>
              </a:ext>
            </a:extLst>
          </p:cNvPr>
          <p:cNvSpPr>
            <a:spLocks noGrp="1"/>
          </p:cNvSpPr>
          <p:nvPr>
            <p:ph type="pic" sz="quarter" idx="13"/>
          </p:nvPr>
        </p:nvSpPr>
        <p:spPr>
          <a:xfrm>
            <a:off x="339373" y="3067414"/>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19672"/>
            <a:ext cx="3494314" cy="338328"/>
          </a:xfrm>
        </p:spPr>
        <p:txBody>
          <a:bodyPr/>
          <a:lstStyle/>
          <a:p>
            <a:fld id="{457C7506-9AD1-49AD-BE44-C83E35401EAD}" type="datetime1">
              <a:rPr lang="en-US" smtClean="0"/>
              <a:t>2/1/2026</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6519672"/>
            <a:ext cx="2805405" cy="338328"/>
          </a:xfrm>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6519672"/>
            <a:ext cx="429207" cy="338328"/>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232086938"/>
      </p:ext>
    </p:extLst>
  </p:cSld>
  <p:clrMapOvr>
    <a:masterClrMapping/>
  </p:clrMapOvr>
  <p:hf sldNum="0"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40080"/>
            <a:ext cx="11155680" cy="970463"/>
          </a:xfrm>
        </p:spPr>
        <p:txBody>
          <a:bodyPr anchor="ctr"/>
          <a:lstStyle/>
          <a:p>
            <a:r>
              <a:rPr lang="en-US"/>
              <a:t>Click to edit Master title style</a:t>
            </a:r>
          </a:p>
        </p:txBody>
      </p:sp>
      <p:sp>
        <p:nvSpPr>
          <p:cNvPr id="10" name="Picture Placeholder 9">
            <a:extLst>
              <a:ext uri="{FF2B5EF4-FFF2-40B4-BE49-F238E27FC236}">
                <a16:creationId xmlns:a16="http://schemas.microsoft.com/office/drawing/2014/main" id="{45F6FDB5-F783-3538-287C-754C11C30975}"/>
              </a:ext>
            </a:extLst>
          </p:cNvPr>
          <p:cNvSpPr>
            <a:spLocks noGrp="1"/>
          </p:cNvSpPr>
          <p:nvPr>
            <p:ph type="pic" sz="quarter" idx="13"/>
          </p:nvPr>
        </p:nvSpPr>
        <p:spPr>
          <a:xfrm>
            <a:off x="429768" y="1828800"/>
            <a:ext cx="6176399" cy="4425696"/>
          </a:xfrm>
          <a:custGeom>
            <a:avLst/>
            <a:gdLst>
              <a:gd name="connsiteX0" fmla="*/ 325421 w 6450717"/>
              <a:gd name="connsiteY0" fmla="*/ 0 h 4425696"/>
              <a:gd name="connsiteX1" fmla="*/ 6125296 w 6450717"/>
              <a:gd name="connsiteY1" fmla="*/ 0 h 4425696"/>
              <a:gd name="connsiteX2" fmla="*/ 6450717 w 6450717"/>
              <a:gd name="connsiteY2" fmla="*/ 325421 h 4425696"/>
              <a:gd name="connsiteX3" fmla="*/ 6450717 w 6450717"/>
              <a:gd name="connsiteY3" fmla="*/ 4100275 h 4425696"/>
              <a:gd name="connsiteX4" fmla="*/ 6125296 w 6450717"/>
              <a:gd name="connsiteY4" fmla="*/ 4425696 h 4425696"/>
              <a:gd name="connsiteX5" fmla="*/ 325421 w 6450717"/>
              <a:gd name="connsiteY5" fmla="*/ 4425696 h 4425696"/>
              <a:gd name="connsiteX6" fmla="*/ 0 w 6450717"/>
              <a:gd name="connsiteY6" fmla="*/ 4100275 h 4425696"/>
              <a:gd name="connsiteX7" fmla="*/ 0 w 6450717"/>
              <a:gd name="connsiteY7" fmla="*/ 325421 h 4425696"/>
              <a:gd name="connsiteX8" fmla="*/ 325421 w 6450717"/>
              <a:gd name="connsiteY8"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0717" h="4425696">
                <a:moveTo>
                  <a:pt x="325421" y="0"/>
                </a:moveTo>
                <a:lnTo>
                  <a:pt x="6125296" y="0"/>
                </a:lnTo>
                <a:cubicBezTo>
                  <a:pt x="6305021" y="0"/>
                  <a:pt x="6450717" y="145696"/>
                  <a:pt x="6450717" y="325421"/>
                </a:cubicBezTo>
                <a:lnTo>
                  <a:pt x="6450717" y="4100275"/>
                </a:lnTo>
                <a:cubicBezTo>
                  <a:pt x="6450717" y="4280000"/>
                  <a:pt x="6305021" y="4425696"/>
                  <a:pt x="6125296" y="4425696"/>
                </a:cubicBezTo>
                <a:lnTo>
                  <a:pt x="325421" y="4425696"/>
                </a:lnTo>
                <a:cubicBezTo>
                  <a:pt x="145696" y="4425696"/>
                  <a:pt x="0" y="4280000"/>
                  <a:pt x="0" y="4100275"/>
                </a:cubicBezTo>
                <a:lnTo>
                  <a:pt x="0" y="325421"/>
                </a:lnTo>
                <a:cubicBezTo>
                  <a:pt x="0" y="145696"/>
                  <a:pt x="145696" y="0"/>
                  <a:pt x="325421"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287768" y="1828800"/>
            <a:ext cx="429768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F94BF2A-D949-4DFB-9912-9D6234B797F2}"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693577358"/>
      </p:ext>
    </p:extLst>
  </p:cSld>
  <p:clrMapOvr>
    <a:masterClrMapping/>
  </p:clrMapOvr>
  <p:hf sldNum="0"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a:t>Click to edit Master title style</a:t>
            </a:r>
          </a:p>
        </p:txBody>
      </p:sp>
      <p:sp>
        <p:nvSpPr>
          <p:cNvPr id="9" name="Picture Placeholder 8">
            <a:extLst>
              <a:ext uri="{FF2B5EF4-FFF2-40B4-BE49-F238E27FC236}">
                <a16:creationId xmlns:a16="http://schemas.microsoft.com/office/drawing/2014/main" id="{F5F2F272-6D18-7E06-3E9A-D10C5C502195}"/>
              </a:ext>
            </a:extLst>
          </p:cNvPr>
          <p:cNvSpPr>
            <a:spLocks noGrp="1"/>
          </p:cNvSpPr>
          <p:nvPr>
            <p:ph type="pic" sz="quarter" idx="13"/>
          </p:nvPr>
        </p:nvSpPr>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563594C-FF61-4FB6-A5E4-597CB7D69CB6}"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584645012"/>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a:t>Click to edit Master title style</a:t>
            </a:r>
          </a:p>
        </p:txBody>
      </p:sp>
      <p:sp>
        <p:nvSpPr>
          <p:cNvPr id="12" name="Picture Placeholder 11">
            <a:extLst>
              <a:ext uri="{FF2B5EF4-FFF2-40B4-BE49-F238E27FC236}">
                <a16:creationId xmlns:a16="http://schemas.microsoft.com/office/drawing/2014/main" id="{14639E5C-EF58-65A1-C364-F58DE761581C}"/>
              </a:ext>
            </a:extLst>
          </p:cNvPr>
          <p:cNvSpPr>
            <a:spLocks noGrp="1"/>
          </p:cNvSpPr>
          <p:nvPr>
            <p:ph type="pic" sz="quarter" idx="13"/>
          </p:nvPr>
        </p:nvSpPr>
        <p:spPr>
          <a:xfrm>
            <a:off x="510075" y="2293494"/>
            <a:ext cx="3666744" cy="4039044"/>
          </a:xfrm>
          <a:custGeom>
            <a:avLst/>
            <a:gdLst>
              <a:gd name="connsiteX0" fmla="*/ 292716 w 3666744"/>
              <a:gd name="connsiteY0" fmla="*/ 0 h 4039044"/>
              <a:gd name="connsiteX1" fmla="*/ 3374028 w 3666744"/>
              <a:gd name="connsiteY1" fmla="*/ 0 h 4039044"/>
              <a:gd name="connsiteX2" fmla="*/ 3666744 w 3666744"/>
              <a:gd name="connsiteY2" fmla="*/ 292716 h 4039044"/>
              <a:gd name="connsiteX3" fmla="*/ 3666744 w 3666744"/>
              <a:gd name="connsiteY3" fmla="*/ 3746328 h 4039044"/>
              <a:gd name="connsiteX4" fmla="*/ 3374028 w 3666744"/>
              <a:gd name="connsiteY4" fmla="*/ 4039044 h 4039044"/>
              <a:gd name="connsiteX5" fmla="*/ 292716 w 3666744"/>
              <a:gd name="connsiteY5" fmla="*/ 4039044 h 4039044"/>
              <a:gd name="connsiteX6" fmla="*/ 0 w 3666744"/>
              <a:gd name="connsiteY6" fmla="*/ 3746328 h 4039044"/>
              <a:gd name="connsiteX7" fmla="*/ 0 w 3666744"/>
              <a:gd name="connsiteY7" fmla="*/ 292716 h 4039044"/>
              <a:gd name="connsiteX8" fmla="*/ 292716 w 3666744"/>
              <a:gd name="connsiteY8" fmla="*/ 0 h 40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744" h="4039044">
                <a:moveTo>
                  <a:pt x="292716" y="0"/>
                </a:moveTo>
                <a:lnTo>
                  <a:pt x="3374028" y="0"/>
                </a:lnTo>
                <a:cubicBezTo>
                  <a:pt x="3535691" y="0"/>
                  <a:pt x="3666744" y="131053"/>
                  <a:pt x="3666744" y="292716"/>
                </a:cubicBezTo>
                <a:lnTo>
                  <a:pt x="3666744" y="3746328"/>
                </a:lnTo>
                <a:cubicBezTo>
                  <a:pt x="3666744" y="3907991"/>
                  <a:pt x="3535691" y="4039044"/>
                  <a:pt x="3374028" y="4039044"/>
                </a:cubicBezTo>
                <a:lnTo>
                  <a:pt x="292716" y="4039044"/>
                </a:lnTo>
                <a:cubicBezTo>
                  <a:pt x="131053" y="4039044"/>
                  <a:pt x="0" y="3907991"/>
                  <a:pt x="0" y="3746328"/>
                </a:cubicBezTo>
                <a:lnTo>
                  <a:pt x="0" y="292716"/>
                </a:lnTo>
                <a:cubicBezTo>
                  <a:pt x="0" y="131053"/>
                  <a:pt x="131053" y="0"/>
                  <a:pt x="2927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9D205C6-AA77-4A66-BB27-EE68DDD0D193}"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431149548"/>
      </p:ext>
    </p:extLst>
  </p:cSld>
  <p:clrMapOvr>
    <a:masterClrMapping/>
  </p:clrMapOvr>
  <p:hf sldNum="0"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Number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64F05DF3-EEC7-45DF-A943-3E12702079E5}" type="datetime1">
              <a:rPr lang="en-US" smtClean="0"/>
              <a:t>2/1/2026</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Dr. Zornitsa Yordanova</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5" y="4989044"/>
            <a:ext cx="11201399" cy="1225296"/>
          </a:xfrm>
        </p:spPr>
        <p:txBody>
          <a:bodyPr>
            <a:normAutofit/>
          </a:bodyPr>
          <a:lstStyle>
            <a:lvl1pPr marL="0" indent="0" algn="ctr">
              <a:buNone/>
              <a:defRPr sz="2400">
                <a:solidFill>
                  <a:schemeClr val="tx2">
                    <a:lumMod val="90000"/>
                    <a:lumOff val="10000"/>
                  </a:schemeClr>
                </a:solidFill>
              </a:defRPr>
            </a:lvl1pPr>
            <a:lvl2pPr marL="228600" indent="0" algn="ctr">
              <a:buNone/>
              <a:defRPr sz="2000">
                <a:solidFill>
                  <a:schemeClr val="tx2">
                    <a:lumMod val="90000"/>
                    <a:lumOff val="10000"/>
                  </a:schemeClr>
                </a:solidFill>
              </a:defRPr>
            </a:lvl2pPr>
            <a:lvl3pPr marL="457200" indent="0" algn="ctr">
              <a:buNone/>
              <a:defRPr sz="1800">
                <a:solidFill>
                  <a:schemeClr val="tx2">
                    <a:lumMod val="90000"/>
                    <a:lumOff val="10000"/>
                  </a:schemeClr>
                </a:solidFill>
              </a:defRPr>
            </a:lvl3pPr>
            <a:lvl4pPr marL="685800" indent="0" algn="ctr">
              <a:buNone/>
              <a:defRPr sz="1600">
                <a:solidFill>
                  <a:schemeClr val="tx2">
                    <a:lumMod val="90000"/>
                    <a:lumOff val="10000"/>
                  </a:schemeClr>
                </a:solidFill>
              </a:defRPr>
            </a:lvl4pPr>
            <a:lvl5pPr marL="914400" indent="0" algn="ctr">
              <a:buNone/>
              <a:defRPr sz="14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86307"/>
      </p:ext>
    </p:extLst>
  </p:cSld>
  <p:clrMapOvr>
    <a:overrideClrMapping bg1="lt1" tx1="dk1" bg2="lt2" tx2="dk2" accent1="accent1" accent2="accent2" accent3="accent3" accent4="accent4" accent5="accent5" accent6="accent6" hlink="hlink" folHlink="folHlink"/>
  </p:clrMapOvr>
  <p:hf sldNum="0"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4F39EAFF-A363-4554-A2A5-F61FABD0CE04}" type="datetime1">
              <a:rPr lang="en-US" smtClean="0"/>
              <a:t>2/1/2026</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Dr. Zornitsa Yordanova</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6" y="4989044"/>
            <a:ext cx="11201400" cy="1225296"/>
          </a:xfrm>
        </p:spPr>
        <p:txBody>
          <a:bodyPr>
            <a:normAutofit/>
          </a:bodyPr>
          <a:lstStyle>
            <a:lvl1pPr marL="0" indent="0" algn="ctr">
              <a:buNone/>
              <a:defRPr sz="2800"/>
            </a:lvl1pPr>
            <a:lvl2pPr marL="228600" indent="0" algn="ctr">
              <a:buNone/>
              <a:defRPr sz="2400"/>
            </a:lvl2pPr>
            <a:lvl3pPr marL="457200" indent="0" algn="ctr">
              <a:buNone/>
              <a:defRPr sz="2000"/>
            </a:lvl3pPr>
            <a:lvl4pPr marL="685800" indent="0" algn="ctr">
              <a:buNone/>
              <a:defRPr sz="1800"/>
            </a:lvl4pPr>
            <a:lvl5pPr marL="914400" indent="0" algn="ct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6494563"/>
      </p:ext>
    </p:extLst>
  </p:cSld>
  <p:clrMapOvr>
    <a:overrideClrMapping bg1="lt1" tx1="dk1" bg2="lt2" tx2="dk2" accent1="accent1" accent2="accent2" accent3="accent3" accent4="accent4" accent5="accent5" accent6="accent6" hlink="hlink" folHlink="folHlink"/>
  </p:clrMapOvr>
  <p:hf sldNum="0"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 Numb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29768" y="603504"/>
            <a:ext cx="11201400" cy="4206240"/>
          </a:xfrm>
        </p:spPr>
        <p:txBody>
          <a:bodyPr>
            <a:normAutofit/>
          </a:bodyPr>
          <a:lstStyle>
            <a:lvl1pPr algn="l">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90F47950-0717-4110-9557-F08D8A545BF8}" type="datetime1">
              <a:rPr lang="en-US" smtClean="0"/>
              <a:t>2/1/2026</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Dr. Zornitsa Yordanova</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29768" y="4809744"/>
            <a:ext cx="5897880" cy="1353312"/>
          </a:xfrm>
        </p:spPr>
        <p:txBody>
          <a:bodyPr>
            <a:normAutofit/>
          </a:bodyPr>
          <a:lstStyle>
            <a:lvl1pPr marL="0" indent="0" algn="l">
              <a:buNone/>
              <a:defRPr sz="2800">
                <a:solidFill>
                  <a:schemeClr val="tx2">
                    <a:lumMod val="90000"/>
                    <a:lumOff val="10000"/>
                  </a:schemeClr>
                </a:solidFill>
              </a:defRPr>
            </a:lvl1pPr>
            <a:lvl2pPr marL="228600" indent="0" algn="l">
              <a:buNone/>
              <a:defRPr sz="2400">
                <a:solidFill>
                  <a:schemeClr val="tx2">
                    <a:lumMod val="90000"/>
                    <a:lumOff val="10000"/>
                  </a:schemeClr>
                </a:solidFill>
              </a:defRPr>
            </a:lvl2pPr>
            <a:lvl3pPr marL="457200" indent="0" algn="l">
              <a:buNone/>
              <a:defRPr sz="2000">
                <a:solidFill>
                  <a:schemeClr val="tx2">
                    <a:lumMod val="90000"/>
                    <a:lumOff val="10000"/>
                  </a:schemeClr>
                </a:solidFill>
              </a:defRPr>
            </a:lvl3pPr>
            <a:lvl4pPr marL="685800" indent="0" algn="l">
              <a:buNone/>
              <a:defRPr sz="1800">
                <a:solidFill>
                  <a:schemeClr val="tx2">
                    <a:lumMod val="90000"/>
                    <a:lumOff val="10000"/>
                  </a:schemeClr>
                </a:solidFill>
              </a:defRPr>
            </a:lvl4pPr>
            <a:lvl5pPr marL="914400" indent="0" algn="l">
              <a:buNone/>
              <a:defRPr sz="16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3393234"/>
      </p:ext>
    </p:extLst>
  </p:cSld>
  <p:clrMapOvr>
    <a:overrideClrMapping bg1="lt1" tx1="dk1" bg2="lt2" tx2="dk2" accent1="accent1" accent2="accent2" accent3="accent3" accent4="accent4" accent5="accent5" accent6="accent6" hlink="hlink" folHlink="folHlink"/>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hoto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anchor="b">
            <a:normAutofit/>
          </a:bodyPr>
          <a:lstStyle>
            <a:lvl1pPr algn="l">
              <a:defRPr sz="4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anchor="t">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F9A648C8-0436-6FAF-8B52-BA15EFB5F90C}"/>
              </a:ext>
            </a:extLst>
          </p:cNvPr>
          <p:cNvSpPr>
            <a:spLocks noGrp="1"/>
          </p:cNvSpPr>
          <p:nvPr>
            <p:ph type="pic" sz="quarter" idx="13"/>
          </p:nvPr>
        </p:nvSpPr>
        <p:spPr>
          <a:xfrm>
            <a:off x="342901" y="343038"/>
            <a:ext cx="11506200" cy="4792766"/>
          </a:xfrm>
          <a:custGeom>
            <a:avLst/>
            <a:gdLst>
              <a:gd name="connsiteX0" fmla="*/ 292023 w 11506200"/>
              <a:gd name="connsiteY0" fmla="*/ 0 h 4792766"/>
              <a:gd name="connsiteX1" fmla="*/ 11214177 w 11506200"/>
              <a:gd name="connsiteY1" fmla="*/ 0 h 4792766"/>
              <a:gd name="connsiteX2" fmla="*/ 11506200 w 11506200"/>
              <a:gd name="connsiteY2" fmla="*/ 292023 h 4792766"/>
              <a:gd name="connsiteX3" fmla="*/ 11506200 w 11506200"/>
              <a:gd name="connsiteY3" fmla="*/ 4500743 h 4792766"/>
              <a:gd name="connsiteX4" fmla="*/ 11214177 w 11506200"/>
              <a:gd name="connsiteY4" fmla="*/ 4792766 h 4792766"/>
              <a:gd name="connsiteX5" fmla="*/ 292023 w 11506200"/>
              <a:gd name="connsiteY5" fmla="*/ 4792766 h 4792766"/>
              <a:gd name="connsiteX6" fmla="*/ 0 w 11506200"/>
              <a:gd name="connsiteY6" fmla="*/ 4500743 h 4792766"/>
              <a:gd name="connsiteX7" fmla="*/ 0 w 11506200"/>
              <a:gd name="connsiteY7" fmla="*/ 292023 h 4792766"/>
              <a:gd name="connsiteX8" fmla="*/ 292023 w 11506200"/>
              <a:gd name="connsiteY8" fmla="*/ 0 h 47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4792766">
                <a:moveTo>
                  <a:pt x="292023" y="0"/>
                </a:moveTo>
                <a:lnTo>
                  <a:pt x="11214177" y="0"/>
                </a:lnTo>
                <a:cubicBezTo>
                  <a:pt x="11375457" y="0"/>
                  <a:pt x="11506200" y="130743"/>
                  <a:pt x="11506200" y="292023"/>
                </a:cubicBezTo>
                <a:lnTo>
                  <a:pt x="11506200" y="4500743"/>
                </a:lnTo>
                <a:cubicBezTo>
                  <a:pt x="11506200" y="4662023"/>
                  <a:pt x="11375457" y="4792766"/>
                  <a:pt x="11214177" y="4792766"/>
                </a:cubicBezTo>
                <a:lnTo>
                  <a:pt x="292023" y="4792766"/>
                </a:lnTo>
                <a:cubicBezTo>
                  <a:pt x="130743" y="4792766"/>
                  <a:pt x="0" y="4662023"/>
                  <a:pt x="0" y="4500743"/>
                </a:cubicBezTo>
                <a:lnTo>
                  <a:pt x="0" y="292023"/>
                </a:lnTo>
                <a:cubicBezTo>
                  <a:pt x="0" y="130743"/>
                  <a:pt x="130743" y="0"/>
                  <a:pt x="292023"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tx2"/>
                </a:solidFill>
                <a:effectLst/>
              </a:defRPr>
            </a:lvl1pPr>
          </a:lstStyle>
          <a:p>
            <a:fld id="{A94E042F-6826-4E41-A6B0-8BF606E4151E}"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tx2"/>
                </a:solidFill>
                <a:effectLst/>
              </a:defRPr>
            </a:lvl1pPr>
          </a:lstStyle>
          <a:p>
            <a:r>
              <a:rPr lang="en-US" dirty="0"/>
              <a:t>Dr. Zornitsa Yordanova</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a:lstStyle>
            <a:lvl1pPr>
              <a:defRPr>
                <a:solidFill>
                  <a:schemeClr val="tx2"/>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02929248"/>
      </p:ext>
    </p:extLst>
  </p:cSld>
  <p:clrMapOvr>
    <a:overrideClrMapping bg1="dk1" tx1="lt1" bg2="dk2" tx2="lt2" accent1="accent1" accent2="accent2" accent3="accent3" accent4="accent4" accent5="accent5" accent6="accent6" hlink="hlink" folHlink="folHlink"/>
  </p:clrMapOvr>
  <p:hf sldNum="0" hd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B911F94A-833D-4D19-8ACB-52DAEF08569A}" type="datetime1">
              <a:rPr lang="en-US" smtClean="0"/>
              <a:t>2/1/2026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Dr. Zornitsa Yordanova</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8011496"/>
      </p:ext>
    </p:extLst>
  </p:cSld>
  <p:clrMapOvr>
    <a:masterClrMapping/>
  </p:clrMapOvr>
  <p:hf sldNum="0"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823376"/>
            <a:ext cx="9198864" cy="2875175"/>
          </a:xfrm>
        </p:spPr>
        <p:txBody>
          <a:bodyPr anchor="ctr">
            <a:normAutofit/>
          </a:bodyPr>
          <a:lstStyle>
            <a:lvl1pPr>
              <a:defRPr sz="44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350C3A70-5484-4418-A739-7B973E09E7E8}" type="datetime1">
              <a:rPr lang="en-US" smtClean="0"/>
              <a:t>2/1/2026</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Dr. Zornitsa Yordanova</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499616" y="5276088"/>
            <a:ext cx="9198864" cy="466344"/>
          </a:xfrm>
        </p:spPr>
        <p:txBody>
          <a:bodyPr>
            <a:normAutofit/>
          </a:bodyPr>
          <a:lstStyle>
            <a:lvl1pPr marL="0" indent="0">
              <a:buNone/>
              <a:defRPr sz="2200" b="1">
                <a:solidFill>
                  <a:schemeClr val="tx2">
                    <a:lumMod val="75000"/>
                    <a:lumOff val="25000"/>
                  </a:schemeClr>
                </a:solidFill>
              </a:defRPr>
            </a:lvl1pPr>
            <a:lvl2pPr marL="228600" indent="0">
              <a:buNone/>
              <a:defRPr sz="2000" b="1">
                <a:solidFill>
                  <a:schemeClr val="tx2">
                    <a:lumMod val="75000"/>
                    <a:lumOff val="25000"/>
                  </a:schemeClr>
                </a:solidFill>
              </a:defRPr>
            </a:lvl2pPr>
            <a:lvl3pPr marL="457200" indent="0">
              <a:buNone/>
              <a:defRPr sz="1800" b="1">
                <a:solidFill>
                  <a:schemeClr val="tx2">
                    <a:lumMod val="75000"/>
                    <a:lumOff val="25000"/>
                  </a:schemeClr>
                </a:solidFill>
              </a:defRPr>
            </a:lvl3pPr>
            <a:lvl4pPr marL="685800" indent="0">
              <a:buNone/>
              <a:defRPr sz="1600" b="1">
                <a:solidFill>
                  <a:schemeClr val="tx2">
                    <a:lumMod val="75000"/>
                    <a:lumOff val="25000"/>
                  </a:schemeClr>
                </a:solidFill>
              </a:defRPr>
            </a:lvl4pPr>
            <a:lvl5pPr marL="914400" indent="0">
              <a:buNone/>
              <a:defRPr sz="1400" b="1">
                <a:solidFill>
                  <a:schemeClr val="tx2">
                    <a:lumMod val="75000"/>
                    <a:lumOff val="25000"/>
                  </a:schemeClr>
                </a:solidFill>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3893684"/>
      </p:ext>
    </p:extLst>
  </p:cSld>
  <p:clrMapOvr>
    <a:masterClrMapping/>
  </p:clrMapOvr>
  <p:hf sldNum="0"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4A9563B-AAD5-FEB6-A529-82D8BF95E524}"/>
              </a:ext>
            </a:extLst>
          </p:cNvPr>
          <p:cNvSpPr/>
          <p:nvPr userDrawn="1"/>
        </p:nvSpPr>
        <p:spPr>
          <a:xfrm>
            <a:off x="806386" y="760151"/>
            <a:ext cx="10579222" cy="5337698"/>
          </a:xfrm>
          <a:prstGeom prst="roundRect">
            <a:avLst>
              <a:gd name="adj" fmla="val 6093"/>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655064" y="2092751"/>
            <a:ext cx="8695944" cy="2128102"/>
          </a:xfrm>
        </p:spPr>
        <p:txBody>
          <a:bodyPr anchor="ctr">
            <a:normAutofit/>
          </a:bodyPr>
          <a:lstStyle>
            <a:lvl1pPr>
              <a:lnSpc>
                <a:spcPct val="100000"/>
              </a:lnSpc>
              <a:defRPr sz="38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23A9960C-742D-4508-821A-E36FD033CDBF}" type="datetime1">
              <a:rPr lang="en-US" smtClean="0"/>
              <a:t>2/1/2026</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Dr. Zornitsa Yordanova</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655064" y="5120640"/>
            <a:ext cx="8695944" cy="621792"/>
          </a:xfrm>
        </p:spPr>
        <p:txBody>
          <a:bodyPr vert="horz" lIns="91440" tIns="45720" rIns="91440" bIns="45720" rtlCol="0" anchor="ctr">
            <a:normAutofit/>
          </a:bodyPr>
          <a:lstStyle>
            <a:lvl1pPr marL="0" indent="0">
              <a:buNone/>
              <a:defRPr lang="en-US" b="1" dirty="0"/>
            </a:lvl1pPr>
            <a:lvl2pPr marL="228600" indent="0">
              <a:buNone/>
              <a:defRPr lang="en-US" b="1" dirty="0"/>
            </a:lvl2pPr>
            <a:lvl3pPr marL="457200" indent="0">
              <a:buNone/>
              <a:defRPr lang="en-US" b="1" dirty="0"/>
            </a:lvl3pPr>
            <a:lvl4pPr marL="685800" indent="0">
              <a:buNone/>
              <a:defRPr lang="en-US" b="1" dirty="0"/>
            </a:lvl4pPr>
            <a:lvl5pPr marL="914400" indent="0">
              <a:buNone/>
              <a:defRPr lang="en-US" b="1" dirty="0"/>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7205939"/>
      </p:ext>
    </p:extLst>
  </p:cSld>
  <p:clrMapOvr>
    <a:masterClrMapping/>
  </p:clrMapOvr>
  <p:hf sldNum="0" hd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Quot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438912"/>
            <a:ext cx="9619488" cy="4526280"/>
          </a:xfrm>
        </p:spPr>
        <p:txBody>
          <a:bodyPr anchor="ctr">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B7E0D0A5-9A76-413F-B8E0-5A45841D7E46}"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023998749"/>
      </p:ext>
    </p:extLst>
  </p:cSld>
  <p:clrMapOvr>
    <a:overrideClrMapping bg1="lt1" tx1="dk1" bg2="lt2" tx2="dk2" accent1="accent1" accent2="accent2" accent3="accent3" accent4="accent4" accent5="accent5" accent6="accent6" hlink="hlink" folHlink="folHlink"/>
  </p:clrMapOvr>
  <p:hf sldNum="0" hd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Quot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1179576"/>
            <a:ext cx="9317736" cy="3785616"/>
          </a:xfrm>
        </p:spPr>
        <p:txBody>
          <a:bodyPr anchor="b">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ED0AF003-CBE1-47D7-BB91-14D8E3A57039}"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642391345"/>
      </p:ext>
    </p:extLst>
  </p:cSld>
  <p:clrMapOvr>
    <a:overrideClrMapping bg1="lt1" tx1="dk1" bg2="lt2" tx2="dk2" accent1="accent1" accent2="accent2" accent3="accent3" accent4="accent4" accent5="accent5" accent6="accent6" hlink="hlink" folHlink="folHlink"/>
  </p:clrMapOvr>
  <p:hf sldNum="0" hd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a:t>Click to edit Master title style</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430213" y="2020825"/>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381750" y="2020824"/>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28FEEC48-96C8-40C8-BC32-68BFC261013A}"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96811871"/>
      </p:ext>
    </p:extLst>
  </p:cSld>
  <p:clrMapOvr>
    <a:masterClrMapping/>
  </p:clrMapOvr>
  <p:hf sldNum="0"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430213" y="2020888"/>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381750" y="2020888"/>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E7079F91-8FDB-4AB3-84FB-6B8E68AF702B}" type="datetime1">
              <a:rPr lang="en-US" smtClean="0"/>
              <a:t>2/1/2026</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Dr. Zornitsa Yordanova</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103130431"/>
      </p:ext>
    </p:extLst>
  </p:cSld>
  <p:clrMapOvr>
    <a:masterClrMapping/>
  </p:clrMapOvr>
  <p:hf sldNum="0" hd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0061D436-D43A-4662-BADB-33E2F793B997}" type="datetime1">
              <a:rPr lang="en-US" smtClean="0"/>
              <a:t>2/1/2026</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dirty="0"/>
              <a:t>Dr. Zornitsa Yordanova</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208991371"/>
      </p:ext>
    </p:extLst>
  </p:cSld>
  <p:clrMapOvr>
    <a:masterClrMapping/>
  </p:clrMapOvr>
  <p:hf sldNum="0" hd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21DC9DBE-31FF-4D71-B719-92EBAC3193CE}" type="datetime1">
              <a:rPr lang="en-US" smtClean="0"/>
              <a:t>2/1/2026</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dirty="0"/>
              <a:t>Dr. Zornitsa Yordanova</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849574883"/>
      </p:ext>
    </p:extLst>
  </p:cSld>
  <p:clrMapOvr>
    <a:masterClrMapping/>
  </p:clrMapOvr>
  <p:hf sldNum="0" hd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29768" y="553616"/>
            <a:ext cx="3595634" cy="1757505"/>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311121"/>
            <a:ext cx="3309608"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62F576B-5432-44C5-AE72-B8C78722FE99}" type="datetime1">
              <a:rPr lang="en-US" smtClean="0"/>
              <a:t>2/1/2026</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71635468"/>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anchor="t">
            <a:normAutofit/>
          </a:bodyPr>
          <a:lstStyle>
            <a:lvl1pPr algn="l">
              <a:defRPr sz="52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5591348"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srcRect/>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3E408205-B154-4943-AEBC-86E16421E5DB}"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325529297"/>
      </p:ext>
    </p:extLst>
  </p:cSld>
  <p:clrMapOvr>
    <a:overrideClrMapping bg1="dk1" tx1="lt1" bg2="dk2" tx2="lt2" accent1="accent1" accent2="accent2" accent3="accent3" accent4="accent4" accent5="accent5" accent6="accent6" hlink="hlink" folHlink="folHlink"/>
  </p:clrMapOvr>
  <p:hf sldNum="0" hd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anchor="t">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2">
            <a:extLst>
              <a:ext uri="{FF2B5EF4-FFF2-40B4-BE49-F238E27FC236}">
                <a16:creationId xmlns:a16="http://schemas.microsoft.com/office/drawing/2014/main" id="{ADACA751-BBB2-3E33-EA6C-54B4A7F6842B}"/>
              </a:ext>
            </a:extLst>
          </p:cNvPr>
          <p:cNvSpPr>
            <a:spLocks noGrp="1"/>
          </p:cNvSpPr>
          <p:nvPr>
            <p:ph type="pic" idx="1"/>
          </p:nvPr>
        </p:nvSpPr>
        <p:spPr>
          <a:xfrm>
            <a:off x="5063319" y="342901"/>
            <a:ext cx="6785782" cy="6172198"/>
          </a:xfrm>
          <a:custGeom>
            <a:avLst/>
            <a:gdLst>
              <a:gd name="connsiteX0" fmla="*/ 264355 w 6785782"/>
              <a:gd name="connsiteY0" fmla="*/ 0 h 6172198"/>
              <a:gd name="connsiteX1" fmla="*/ 6521427 w 6785782"/>
              <a:gd name="connsiteY1" fmla="*/ 0 h 6172198"/>
              <a:gd name="connsiteX2" fmla="*/ 6785782 w 6785782"/>
              <a:gd name="connsiteY2" fmla="*/ 264355 h 6172198"/>
              <a:gd name="connsiteX3" fmla="*/ 6785782 w 6785782"/>
              <a:gd name="connsiteY3" fmla="*/ 5907843 h 6172198"/>
              <a:gd name="connsiteX4" fmla="*/ 6521427 w 6785782"/>
              <a:gd name="connsiteY4" fmla="*/ 6172198 h 6172198"/>
              <a:gd name="connsiteX5" fmla="*/ 264355 w 6785782"/>
              <a:gd name="connsiteY5" fmla="*/ 6172198 h 6172198"/>
              <a:gd name="connsiteX6" fmla="*/ 0 w 6785782"/>
              <a:gd name="connsiteY6" fmla="*/ 5907843 h 6172198"/>
              <a:gd name="connsiteX7" fmla="*/ 0 w 6785782"/>
              <a:gd name="connsiteY7" fmla="*/ 264355 h 6172198"/>
              <a:gd name="connsiteX8" fmla="*/ 264355 w 6785782"/>
              <a:gd name="connsiteY8" fmla="*/ 0 h 61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782" h="6172198">
                <a:moveTo>
                  <a:pt x="264355" y="0"/>
                </a:moveTo>
                <a:lnTo>
                  <a:pt x="6521427" y="0"/>
                </a:lnTo>
                <a:cubicBezTo>
                  <a:pt x="6667426" y="0"/>
                  <a:pt x="6785782" y="118356"/>
                  <a:pt x="6785782" y="264355"/>
                </a:cubicBezTo>
                <a:lnTo>
                  <a:pt x="6785782" y="5907843"/>
                </a:lnTo>
                <a:cubicBezTo>
                  <a:pt x="6785782" y="6053842"/>
                  <a:pt x="6667426" y="6172198"/>
                  <a:pt x="6521427" y="6172198"/>
                </a:cubicBezTo>
                <a:lnTo>
                  <a:pt x="264355" y="6172198"/>
                </a:lnTo>
                <a:cubicBezTo>
                  <a:pt x="118356" y="6172198"/>
                  <a:pt x="0" y="6053842"/>
                  <a:pt x="0" y="5907843"/>
                </a:cubicBezTo>
                <a:lnTo>
                  <a:pt x="0" y="264355"/>
                </a:lnTo>
                <a:cubicBezTo>
                  <a:pt x="0" y="118356"/>
                  <a:pt x="118356" y="0"/>
                  <a:pt x="264355" y="0"/>
                </a:cubicBezTo>
                <a:close/>
              </a:path>
            </a:pathLst>
          </a:custGeom>
          <a:blipFill>
            <a:blip r:embed="rId2"/>
            <a:stretch>
              <a:fillRect/>
            </a:stretch>
          </a:blipFill>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4366CE1-0051-42BD-BBD3-CB4EC65FC51D}" type="datetime1">
              <a:rPr lang="en-US" smtClean="0"/>
              <a:t>2/1/2026</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594281137"/>
      </p:ext>
    </p:extLst>
  </p:cSld>
  <p:clrMapOvr>
    <a:masterClrMapping/>
  </p:clrMapOvr>
  <p:hf sldNum="0"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Autofit/>
          </a:bodyPr>
          <a:lstStyle>
            <a:lvl1pPr>
              <a:defRPr sz="8000"/>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D404B75-5BA7-423E-A6AE-B3781CB72AA9}"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54341428"/>
      </p:ext>
    </p:extLst>
  </p:cSld>
  <p:clrMapOvr>
    <a:overrideClrMapping bg1="lt1" tx1="dk1" bg2="lt2" tx2="dk2" accent1="accent1" accent2="accent2" accent3="accent3" accent4="accent4" accent5="accent5" accent6="accent6" hlink="hlink" folHlink="folHlink"/>
  </p:clrMapOvr>
  <p:hf sldNum="0"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7370064" cy="1842020"/>
          </a:xfrm>
        </p:spPr>
        <p:txBody>
          <a:bodyPr anchor="b">
            <a:norm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7370064" cy="22311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AFC1F7B-2472-4057-932A-A13696216B5F}"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878178631"/>
      </p:ext>
    </p:extLst>
  </p:cSld>
  <p:clrMapOvr>
    <a:overrideClrMapping bg1="lt1" tx1="dk1" bg2="lt2" tx2="dk2" accent1="accent1" accent2="accent2" accent3="accent3" accent4="accent4" accent5="accent5" accent6="accent6" hlink="hlink" folHlink="folHlink"/>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anchor="t">
            <a:normAutofit/>
          </a:bodyPr>
          <a:lstStyle>
            <a:lvl1pPr algn="l">
              <a:defRPr sz="6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BD144122-2A67-493C-895E-2682608B0F6A}"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
        <p:nvSpPr>
          <p:cNvPr id="11" name="Picture Placeholder 6">
            <a:extLst>
              <a:ext uri="{FF2B5EF4-FFF2-40B4-BE49-F238E27FC236}">
                <a16:creationId xmlns:a16="http://schemas.microsoft.com/office/drawing/2014/main" id="{8F28510C-0939-D915-FCC8-7D8AD4475782}"/>
              </a:ext>
            </a:extLst>
          </p:cNvPr>
          <p:cNvSpPr>
            <a:spLocks noGrp="1"/>
          </p:cNvSpPr>
          <p:nvPr>
            <p:ph type="pic" sz="quarter" idx="13"/>
          </p:nvPr>
        </p:nvSpPr>
        <p:spPr>
          <a:xfrm>
            <a:off x="6517247" y="342900"/>
            <a:ext cx="5334000" cy="6172200"/>
          </a:xfrm>
          <a:custGeom>
            <a:avLst/>
            <a:gdLst>
              <a:gd name="connsiteX0" fmla="*/ 305905 w 5334000"/>
              <a:gd name="connsiteY0" fmla="*/ 0 h 6172200"/>
              <a:gd name="connsiteX1" fmla="*/ 5028095 w 5334000"/>
              <a:gd name="connsiteY1" fmla="*/ 0 h 6172200"/>
              <a:gd name="connsiteX2" fmla="*/ 5334000 w 5334000"/>
              <a:gd name="connsiteY2" fmla="*/ 305905 h 6172200"/>
              <a:gd name="connsiteX3" fmla="*/ 5334000 w 5334000"/>
              <a:gd name="connsiteY3" fmla="*/ 5866295 h 6172200"/>
              <a:gd name="connsiteX4" fmla="*/ 5028095 w 5334000"/>
              <a:gd name="connsiteY4" fmla="*/ 6172200 h 6172200"/>
              <a:gd name="connsiteX5" fmla="*/ 305905 w 5334000"/>
              <a:gd name="connsiteY5" fmla="*/ 6172200 h 6172200"/>
              <a:gd name="connsiteX6" fmla="*/ 0 w 5334000"/>
              <a:gd name="connsiteY6" fmla="*/ 5866295 h 6172200"/>
              <a:gd name="connsiteX7" fmla="*/ 0 w 5334000"/>
              <a:gd name="connsiteY7" fmla="*/ 305905 h 6172200"/>
              <a:gd name="connsiteX8" fmla="*/ 305905 w 53340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6172200">
                <a:moveTo>
                  <a:pt x="305905" y="0"/>
                </a:moveTo>
                <a:lnTo>
                  <a:pt x="5028095" y="0"/>
                </a:lnTo>
                <a:cubicBezTo>
                  <a:pt x="5197042" y="0"/>
                  <a:pt x="5334000" y="136958"/>
                  <a:pt x="5334000" y="305905"/>
                </a:cubicBezTo>
                <a:lnTo>
                  <a:pt x="5334000" y="5866295"/>
                </a:lnTo>
                <a:cubicBezTo>
                  <a:pt x="5334000" y="6035242"/>
                  <a:pt x="5197042" y="6172200"/>
                  <a:pt x="5028095" y="6172200"/>
                </a:cubicBezTo>
                <a:lnTo>
                  <a:pt x="305905" y="6172200"/>
                </a:lnTo>
                <a:cubicBezTo>
                  <a:pt x="136958" y="6172200"/>
                  <a:pt x="0" y="6035242"/>
                  <a:pt x="0" y="5866295"/>
                </a:cubicBezTo>
                <a:lnTo>
                  <a:pt x="0" y="305905"/>
                </a:lnTo>
                <a:cubicBezTo>
                  <a:pt x="0" y="136958"/>
                  <a:pt x="136958" y="0"/>
                  <a:pt x="305905" y="0"/>
                </a:cubicBezTo>
                <a:close/>
              </a:path>
            </a:pathLst>
          </a:custGeom>
          <a:blipFill>
            <a:blip r:embed="rId2"/>
            <a:stretch>
              <a:fillRect/>
            </a:stretch>
          </a:blipFill>
        </p:spPr>
        <p:txBody>
          <a:bodyPr wrap="square">
            <a:noAutofit/>
          </a:bodyPr>
          <a:lstStyle/>
          <a:p>
            <a:endParaRPr lang="en-US" dirty="0"/>
          </a:p>
        </p:txBody>
      </p:sp>
    </p:spTree>
    <p:extLst>
      <p:ext uri="{BB962C8B-B14F-4D97-AF65-F5344CB8AC3E}">
        <p14:creationId xmlns:p14="http://schemas.microsoft.com/office/powerpoint/2010/main" val="1531104967"/>
      </p:ext>
    </p:extLst>
  </p:cSld>
  <p:clrMapOvr>
    <a:overrideClrMapping bg1="dk1" tx1="lt1" bg2="dk2" tx2="lt2" accent1="accent1" accent2="accent2" accent3="accent3" accent4="accent4" accent5="accent5" accent6="accent6" hlink="hlink" folHlink="folHlink"/>
  </p:clrMapOvr>
  <p:hf sldNum="0" hd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anchor="t">
            <a:normAutofit/>
          </a:bodyPr>
          <a:lstStyle>
            <a:lvl1pPr algn="l">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347472"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486A74E5-A9C0-4E5C-851E-13F6D920EA1A}"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44828553"/>
      </p:ext>
    </p:extLst>
  </p:cSld>
  <p:clrMapOvr>
    <a:overrideClrMapping bg1="dk1" tx1="lt1" bg2="dk2" tx2="lt2" accent1="accent1" accent2="accent2" accent3="accent3" accent4="accent4" accent5="accent5" accent6="accent6" hlink="hlink" folHlink="folHlink"/>
  </p:clrMapOvr>
  <p:hf sldNum="0" hd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Lst>
          </p:cNvPr>
          <p:cNvSpPr/>
          <p:nvPr userDrawn="1"/>
        </p:nvSpPr>
        <p:spPr>
          <a:xfrm>
            <a:off x="0" y="0"/>
            <a:ext cx="12192000" cy="6858000"/>
          </a:xfrm>
          <a:prstGeom prst="rect">
            <a:avLst/>
          </a:prstGeom>
          <a:solidFill>
            <a:schemeClr val="bg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2"/>
                </a:solidFill>
              </a:defRPr>
            </a:lvl1pPr>
          </a:lstStyle>
          <a:p>
            <a:fld id="{3188DBF3-F598-4A31-8E9B-511F7F0D5E47}" type="datetime1">
              <a:rPr lang="en-US" smtClean="0"/>
              <a:t>2/1/2026</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2"/>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2"/>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1682901310"/>
      </p:ext>
    </p:extLst>
  </p:cSld>
  <p:clrMapOvr>
    <a:overrideClrMapping bg1="dk1" tx1="lt1" bg2="dk2" tx2="lt2" accent1="accent1" accent2="accent2" accent3="accent3" accent4="accent4" accent5="accent5" accent6="accent6" hlink="hlink" folHlink="folHlink"/>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bg1"/>
                </a:solidFill>
              </a:defRPr>
            </a:lvl1pPr>
          </a:lstStyle>
          <a:p>
            <a:fld id="{3188DBF3-F598-4A31-8E9B-511F7F0D5E47}" type="datetime1">
              <a:rPr lang="en-US" smtClean="0"/>
              <a:pPr/>
              <a:t>2/1/2026</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bg1"/>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bg1"/>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3054023091"/>
      </p:ext>
    </p:extLst>
  </p:cSld>
  <p:clrMapOvr>
    <a:overrideClrMapping bg1="dk1" tx1="lt1" bg2="dk2" tx2="lt2" accent1="accent1" accent2="accent2" accent3="accent3" accent4="accent4" accent5="accent5" accent6="accent6" hlink="hlink" folHlink="folHlink"/>
  </p:clrMapOvr>
  <p:hf sldNum="0" hd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29768" y="6519672"/>
            <a:ext cx="2843784" cy="338328"/>
          </a:xfrm>
          <a:prstGeom prst="rect">
            <a:avLst/>
          </a:prstGeom>
        </p:spPr>
        <p:txBody>
          <a:bodyPr vert="horz" lIns="91440" tIns="45720" rIns="91440" bIns="45720" rtlCol="0" anchor="ctr"/>
          <a:lstStyle>
            <a:lvl1pPr algn="l">
              <a:defRPr sz="800">
                <a:solidFill>
                  <a:schemeClr val="tx1"/>
                </a:solidFill>
              </a:defRPr>
            </a:lvl1pPr>
          </a:lstStyle>
          <a:p>
            <a:fld id="{8A7B9ABC-2BDA-432C-8D53-84813DB6E36F}" type="datetime1">
              <a:rPr lang="en-US" smtClean="0"/>
              <a:t>2/1/2026</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60536" y="6519672"/>
            <a:ext cx="2642616" cy="338328"/>
          </a:xfrm>
          <a:prstGeom prst="rect">
            <a:avLst/>
          </a:prstGeom>
        </p:spPr>
        <p:txBody>
          <a:bodyPr vert="horz" lIns="91440" tIns="45720" rIns="91440" bIns="45720" rtlCol="0" anchor="ctr"/>
          <a:lstStyle>
            <a:lvl1pPr algn="r">
              <a:defRPr sz="800">
                <a:solidFill>
                  <a:schemeClr val="tx1"/>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75720" y="6519672"/>
            <a:ext cx="457200" cy="338328"/>
          </a:xfrm>
          <a:prstGeom prst="rect">
            <a:avLst/>
          </a:prstGeom>
        </p:spPr>
        <p:txBody>
          <a:bodyPr vert="horz" lIns="91440" tIns="45720" rIns="91440" bIns="45720" rtlCol="0" anchor="ctr"/>
          <a:lstStyle>
            <a:lvl1pPr algn="r">
              <a:defRPr sz="800">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0567430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Lst>
  <p:hf sldNum="0" hd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3.xml"/><Relationship Id="rId1" Type="http://schemas.openxmlformats.org/officeDocument/2006/relationships/slideLayout" Target="../slideLayouts/slideLayout5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B25A7-0FCB-6595-C42A-C541829F0068}"/>
              </a:ext>
            </a:extLst>
          </p:cNvPr>
          <p:cNvSpPr>
            <a:spLocks noGrp="1"/>
          </p:cNvSpPr>
          <p:nvPr>
            <p:ph type="ctrTitle"/>
          </p:nvPr>
        </p:nvSpPr>
        <p:spPr>
          <a:xfrm>
            <a:off x="429768" y="438912"/>
            <a:ext cx="9317736" cy="4453128"/>
          </a:xfrm>
        </p:spPr>
        <p:txBody>
          <a:bodyPr anchor="t">
            <a:normAutofit/>
          </a:bodyPr>
          <a:lstStyle/>
          <a:p>
            <a:r>
              <a:rPr lang="en-GB" sz="6000"/>
              <a:t>From Startup Ideas to Real Market Problems: A Practical Guide for Aspiring Entrepreneurs</a:t>
            </a:r>
          </a:p>
        </p:txBody>
      </p:sp>
      <p:sp>
        <p:nvSpPr>
          <p:cNvPr id="3" name="Subtitle 2">
            <a:extLst>
              <a:ext uri="{FF2B5EF4-FFF2-40B4-BE49-F238E27FC236}">
                <a16:creationId xmlns:a16="http://schemas.microsoft.com/office/drawing/2014/main" id="{8629C634-ACE8-AE02-2A2D-FE6F7F4FC6C4}"/>
              </a:ext>
            </a:extLst>
          </p:cNvPr>
          <p:cNvSpPr>
            <a:spLocks noGrp="1"/>
          </p:cNvSpPr>
          <p:nvPr>
            <p:ph type="subTitle" idx="1"/>
          </p:nvPr>
        </p:nvSpPr>
        <p:spPr>
          <a:xfrm>
            <a:off x="429768" y="4965192"/>
            <a:ext cx="5431536" cy="1289304"/>
          </a:xfrm>
        </p:spPr>
        <p:txBody>
          <a:bodyPr anchor="b">
            <a:normAutofit/>
          </a:bodyPr>
          <a:lstStyle/>
          <a:p>
            <a:r>
              <a:rPr lang="en-GB"/>
              <a:t>Essential steps to develop impactful and investable startups</a:t>
            </a:r>
          </a:p>
        </p:txBody>
      </p:sp>
      <p:sp>
        <p:nvSpPr>
          <p:cNvPr id="5" name="Subtitle 2">
            <a:extLst>
              <a:ext uri="{FF2B5EF4-FFF2-40B4-BE49-F238E27FC236}">
                <a16:creationId xmlns:a16="http://schemas.microsoft.com/office/drawing/2014/main" id="{048207C2-B947-7102-18D7-65FDF7DC6737}"/>
              </a:ext>
            </a:extLst>
          </p:cNvPr>
          <p:cNvSpPr txBox="1">
            <a:spLocks/>
          </p:cNvSpPr>
          <p:nvPr/>
        </p:nvSpPr>
        <p:spPr>
          <a:xfrm>
            <a:off x="435864" y="3843528"/>
            <a:ext cx="5431536" cy="1289304"/>
          </a:xfrm>
          <a:prstGeom prst="rect">
            <a:avLst/>
          </a:prstGeom>
        </p:spPr>
        <p:txBody>
          <a:bodyPr vert="horz" lIns="91440" tIns="45720" rIns="91440" bIns="45720" rtlCol="0" anchor="b">
            <a:norm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2"/>
                </a:solidFill>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t>Dr. Zornitsa Yordanova</a:t>
            </a:r>
          </a:p>
        </p:txBody>
      </p:sp>
      <p:sp>
        <p:nvSpPr>
          <p:cNvPr id="6" name="Footer Placeholder 5">
            <a:extLst>
              <a:ext uri="{FF2B5EF4-FFF2-40B4-BE49-F238E27FC236}">
                <a16:creationId xmlns:a16="http://schemas.microsoft.com/office/drawing/2014/main" id="{8C02C7D9-643A-ACEA-3177-C27B1D21242F}"/>
              </a:ext>
            </a:extLst>
          </p:cNvPr>
          <p:cNvSpPr>
            <a:spLocks noGrp="1"/>
          </p:cNvSpPr>
          <p:nvPr>
            <p:ph type="ftr" sz="quarter" idx="11"/>
          </p:nvPr>
        </p:nvSpPr>
        <p:spPr/>
        <p:txBody>
          <a:bodyPr/>
          <a:lstStyle/>
          <a:p>
            <a:r>
              <a:rPr lang="en-GB"/>
              <a:t>Dr. Zornitsa Yordanova</a:t>
            </a:r>
          </a:p>
        </p:txBody>
      </p:sp>
    </p:spTree>
    <p:extLst>
      <p:ext uri="{BB962C8B-B14F-4D97-AF65-F5344CB8AC3E}">
        <p14:creationId xmlns:p14="http://schemas.microsoft.com/office/powerpoint/2010/main" val="185898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par>
                                <p:cTn id="11" presetID="42" presetClass="entr" presetSubtype="0" fill="hold" grpId="1" nodeType="withEffect">
                                  <p:stCondLst>
                                    <p:cond delay="250"/>
                                  </p:stCondLst>
                                  <p:iterate type="wd">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par>
                                <p:cTn id="16" presetID="10" presetClass="entr" presetSubtype="0" fill="hold" grpId="0" nodeType="withEffect">
                                  <p:stCondLst>
                                    <p:cond delay="1000"/>
                                  </p:stCondLst>
                                  <p:iterate type="wd">
                                    <p:tmPct val="15000"/>
                                  </p:iterate>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childTnLst>
                                </p:cTn>
                              </p:par>
                              <p:par>
                                <p:cTn id="19" presetID="42" presetClass="entr" presetSubtype="0" fill="hold" grpId="1" nodeType="withEffect">
                                  <p:stCondLst>
                                    <p:cond delay="250"/>
                                  </p:stCondLst>
                                  <p:iterate type="wd">
                                    <p:tmPct val="10000"/>
                                  </p:iterate>
                                  <p:childTnLst>
                                    <p:set>
                                      <p:cBhvr>
                                        <p:cTn id="20" dur="1" fill="hold">
                                          <p:stCondLst>
                                            <p:cond delay="0"/>
                                          </p:stCondLst>
                                        </p:cTn>
                                        <p:tgtEl>
                                          <p:spTgt spid="5"/>
                                        </p:tgtEl>
                                        <p:attrNameLst>
                                          <p:attrName>style.visibility</p:attrName>
                                        </p:attrNameLst>
                                      </p:cBhvr>
                                      <p:to>
                                        <p:strVal val="visible"/>
                                      </p:to>
                                    </p:set>
                                    <p:animEffect transition="in" filter="fade">
                                      <p:cBhvr>
                                        <p:cTn id="21" dur="250"/>
                                        <p:tgtEl>
                                          <p:spTgt spid="5"/>
                                        </p:tgtEl>
                                      </p:cBhvr>
                                    </p:animEffect>
                                    <p:anim calcmode="lin" valueType="num">
                                      <p:cBhvr>
                                        <p:cTn id="22" dur="250" fill="hold"/>
                                        <p:tgtEl>
                                          <p:spTgt spid="5"/>
                                        </p:tgtEl>
                                        <p:attrNameLst>
                                          <p:attrName>ppt_x</p:attrName>
                                        </p:attrNameLst>
                                      </p:cBhvr>
                                      <p:tavLst>
                                        <p:tav tm="0">
                                          <p:val>
                                            <p:strVal val="#ppt_x"/>
                                          </p:val>
                                        </p:tav>
                                        <p:tav tm="100000">
                                          <p:val>
                                            <p:strVal val="#ppt_x"/>
                                          </p:val>
                                        </p:tav>
                                      </p:tavLst>
                                    </p:anim>
                                    <p:anim calcmode="lin" valueType="num">
                                      <p:cBhvr>
                                        <p:cTn id="23"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P spid="5" grpId="0" build="p"/>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D316D-39C6-311B-519B-C2773E2B2136}"/>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Visual: Investable Idea Checklist</a:t>
            </a:r>
          </a:p>
        </p:txBody>
      </p:sp>
      <p:sp>
        <p:nvSpPr>
          <p:cNvPr id="5" name="TextBox 4">
            <a:extLst>
              <a:ext uri="{FF2B5EF4-FFF2-40B4-BE49-F238E27FC236}">
                <a16:creationId xmlns:a16="http://schemas.microsoft.com/office/drawing/2014/main" id="{A739E84B-23C9-4554-ACD9-0E373ACAB83B}"/>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600"/>
              </a:spcAft>
              <a:buNone/>
            </a:pPr>
            <a:r>
              <a:rPr lang="en-GB" sz="1400" b="1"/>
              <a:t>Checklist Purpose</a:t>
            </a:r>
          </a:p>
          <a:p>
            <a:pPr marL="0" lvl="1" indent="0">
              <a:lnSpc>
                <a:spcPct val="90000"/>
              </a:lnSpc>
              <a:spcBef>
                <a:spcPts val="1000"/>
              </a:spcBef>
              <a:spcAft>
                <a:spcPts val="600"/>
              </a:spcAft>
              <a:buNone/>
            </a:pPr>
            <a:r>
              <a:rPr lang="en-GB" sz="1400"/>
              <a:t>The checklist helps entrepreneurs evaluate the viability of their startup ideas before seeking investment.</a:t>
            </a:r>
          </a:p>
          <a:p>
            <a:pPr marL="0" indent="0">
              <a:lnSpc>
                <a:spcPct val="90000"/>
              </a:lnSpc>
              <a:spcBef>
                <a:spcPts val="2500"/>
              </a:spcBef>
              <a:spcAft>
                <a:spcPts val="600"/>
              </a:spcAft>
              <a:buNone/>
            </a:pPr>
            <a:r>
              <a:rPr lang="en-GB" sz="1400" b="1"/>
              <a:t>Key Attributes</a:t>
            </a:r>
          </a:p>
          <a:p>
            <a:pPr marL="0" lvl="1" indent="0">
              <a:lnSpc>
                <a:spcPct val="90000"/>
              </a:lnSpc>
              <a:spcBef>
                <a:spcPts val="1000"/>
              </a:spcBef>
              <a:spcAft>
                <a:spcPts val="600"/>
              </a:spcAft>
              <a:buNone/>
            </a:pPr>
            <a:r>
              <a:rPr lang="en-GB" sz="1400"/>
              <a:t>It summarises essential attributes such as market potential, innovation, and scalability for investable ideas.</a:t>
            </a:r>
          </a:p>
          <a:p>
            <a:pPr marL="0" indent="0">
              <a:lnSpc>
                <a:spcPct val="90000"/>
              </a:lnSpc>
              <a:spcBef>
                <a:spcPts val="2500"/>
              </a:spcBef>
              <a:spcAft>
                <a:spcPts val="600"/>
              </a:spcAft>
              <a:buNone/>
            </a:pPr>
            <a:r>
              <a:rPr lang="en-GB" sz="1400" b="1"/>
              <a:t>Entrepreneur Self-Assessment</a:t>
            </a:r>
          </a:p>
          <a:p>
            <a:pPr marL="0" lvl="1" indent="0">
              <a:lnSpc>
                <a:spcPct val="90000"/>
              </a:lnSpc>
              <a:spcBef>
                <a:spcPts val="1000"/>
              </a:spcBef>
              <a:spcAft>
                <a:spcPts val="600"/>
              </a:spcAft>
              <a:buNone/>
            </a:pPr>
            <a:r>
              <a:rPr lang="en-GB" sz="1400"/>
              <a:t>Entrepreneurs can self-assess their concepts using the checklist to identify strengths and gaps effectively.</a:t>
            </a:r>
          </a:p>
        </p:txBody>
      </p:sp>
      <p:pic>
        <p:nvPicPr>
          <p:cNvPr id="4" name="Content Placeholder 3" descr="Illustration of a checklist with business icons, lightbulb and evaluation marks">
            <a:extLst>
              <a:ext uri="{FF2B5EF4-FFF2-40B4-BE49-F238E27FC236}">
                <a16:creationId xmlns:a16="http://schemas.microsoft.com/office/drawing/2014/main" id="{EEA8E736-46F6-4A96-90D6-2AD25E30BBB5}"/>
              </a:ext>
            </a:extLst>
          </p:cNvPr>
          <p:cNvPicPr>
            <a:picLocks noGrp="1" noChangeAspect="1"/>
          </p:cNvPicPr>
          <p:nvPr>
            <p:ph idx="1"/>
          </p:nvPr>
        </p:nvPicPr>
        <p:blipFill>
          <a:blip r:embed="rId3"/>
          <a:stretch>
            <a:fillRect/>
          </a:stretch>
        </p:blipFill>
        <p:spPr>
          <a:xfrm>
            <a:off x="5136995" y="1271624"/>
            <a:ext cx="6466741" cy="4316549"/>
          </a:xfrm>
        </p:spPr>
      </p:pic>
      <p:sp>
        <p:nvSpPr>
          <p:cNvPr id="3" name="Footer Placeholder 2">
            <a:extLst>
              <a:ext uri="{FF2B5EF4-FFF2-40B4-BE49-F238E27FC236}">
                <a16:creationId xmlns:a16="http://schemas.microsoft.com/office/drawing/2014/main" id="{D641060B-0FD5-A33E-FEEA-75500D502DB0}"/>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069947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E110F-EA91-E4FB-C59D-414783894B23}"/>
              </a:ext>
            </a:extLst>
          </p:cNvPr>
          <p:cNvSpPr>
            <a:spLocks noGrp="1"/>
          </p:cNvSpPr>
          <p:nvPr>
            <p:ph type="title"/>
          </p:nvPr>
        </p:nvSpPr>
        <p:spPr>
          <a:xfrm>
            <a:off x="429768" y="1810512"/>
            <a:ext cx="7772400" cy="4562856"/>
          </a:xfrm>
        </p:spPr>
        <p:txBody>
          <a:bodyPr anchor="b">
            <a:normAutofit/>
          </a:bodyPr>
          <a:lstStyle/>
          <a:p>
            <a:r>
              <a:rPr lang="en-GB"/>
              <a:t>Ideas vs Problems vs Opportunities</a:t>
            </a:r>
          </a:p>
        </p:txBody>
      </p:sp>
      <p:sp>
        <p:nvSpPr>
          <p:cNvPr id="7" name="Text Placeholder 2">
            <a:extLst>
              <a:ext uri="{FF2B5EF4-FFF2-40B4-BE49-F238E27FC236}">
                <a16:creationId xmlns:a16="http://schemas.microsoft.com/office/drawing/2014/main" id="{EC35F766-3094-0376-59FB-EEE1E0B56A13}"/>
              </a:ext>
            </a:extLst>
          </p:cNvPr>
          <p:cNvSpPr>
            <a:spLocks noGrp="1"/>
          </p:cNvSpPr>
          <p:nvPr>
            <p:ph type="body" idx="1"/>
          </p:nvPr>
        </p:nvSpPr>
        <p:spPr>
          <a:xfrm>
            <a:off x="429768" y="429768"/>
            <a:ext cx="7772400" cy="786384"/>
          </a:xfrm>
        </p:spPr>
        <p:txBody>
          <a:bodyPr/>
          <a:lstStyle/>
          <a:p>
            <a:endParaRPr lang="en-US"/>
          </a:p>
        </p:txBody>
      </p:sp>
      <p:sp>
        <p:nvSpPr>
          <p:cNvPr id="3" name="Footer Placeholder 2">
            <a:extLst>
              <a:ext uri="{FF2B5EF4-FFF2-40B4-BE49-F238E27FC236}">
                <a16:creationId xmlns:a16="http://schemas.microsoft.com/office/drawing/2014/main" id="{E7408618-72E4-34E1-B31D-8F84DE402B50}"/>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745934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8C1B8-62DB-ABA4-B5E4-6B30A1F897BF}"/>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Defining a Startup Idea</a:t>
            </a:r>
          </a:p>
        </p:txBody>
      </p:sp>
      <p:sp>
        <p:nvSpPr>
          <p:cNvPr id="5" name="TextBox 4">
            <a:extLst>
              <a:ext uri="{FF2B5EF4-FFF2-40B4-BE49-F238E27FC236}">
                <a16:creationId xmlns:a16="http://schemas.microsoft.com/office/drawing/2014/main" id="{A44D3670-61BE-4D34-BCF8-7399ABA57859}"/>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spcBef>
                <a:spcPts val="2500"/>
              </a:spcBef>
              <a:spcAft>
                <a:spcPts val="600"/>
              </a:spcAft>
              <a:buNone/>
            </a:pPr>
            <a:r>
              <a:rPr lang="en-GB" sz="1400" b="1"/>
              <a:t>Startup Idea Definition</a:t>
            </a:r>
          </a:p>
          <a:p>
            <a:pPr marL="0" lvl="1" indent="0">
              <a:spcBef>
                <a:spcPts val="1000"/>
              </a:spcBef>
              <a:spcAft>
                <a:spcPts val="600"/>
              </a:spcAft>
              <a:buNone/>
            </a:pPr>
            <a:r>
              <a:rPr lang="en-GB" sz="1400"/>
              <a:t>A startup idea is a proposed solution or concept intended to create value in the market.</a:t>
            </a:r>
          </a:p>
          <a:p>
            <a:pPr marL="0" indent="0">
              <a:spcBef>
                <a:spcPts val="2500"/>
              </a:spcBef>
              <a:spcAft>
                <a:spcPts val="600"/>
              </a:spcAft>
              <a:buNone/>
            </a:pPr>
            <a:r>
              <a:rPr lang="en-GB" sz="1400" b="1"/>
              <a:t>Need for Validation</a:t>
            </a:r>
          </a:p>
          <a:p>
            <a:pPr marL="0" lvl="1" indent="0">
              <a:spcBef>
                <a:spcPts val="1000"/>
              </a:spcBef>
              <a:spcAft>
                <a:spcPts val="600"/>
              </a:spcAft>
              <a:buNone/>
            </a:pPr>
            <a:r>
              <a:rPr lang="en-GB" sz="1400"/>
              <a:t>Validation of the idea against real problems and opportunities is crucial for startup success.</a:t>
            </a:r>
          </a:p>
        </p:txBody>
      </p:sp>
      <p:pic>
        <p:nvPicPr>
          <p:cNvPr id="4" name="Content Placeholder 3" descr="Conceptual illustration of startup ideas, innovation, and validation process">
            <a:extLst>
              <a:ext uri="{FF2B5EF4-FFF2-40B4-BE49-F238E27FC236}">
                <a16:creationId xmlns:a16="http://schemas.microsoft.com/office/drawing/2014/main" id="{06191AB2-D110-431B-8B19-3DA244F8343F}"/>
              </a:ext>
            </a:extLst>
          </p:cNvPr>
          <p:cNvPicPr>
            <a:picLocks noGrp="1" noChangeAspect="1"/>
          </p:cNvPicPr>
          <p:nvPr>
            <p:ph idx="1"/>
          </p:nvPr>
        </p:nvPicPr>
        <p:blipFill>
          <a:blip r:embed="rId3"/>
          <a:stretch>
            <a:fillRect/>
          </a:stretch>
        </p:blipFill>
        <p:spPr>
          <a:xfrm>
            <a:off x="5136995" y="1271624"/>
            <a:ext cx="6466741" cy="4316549"/>
          </a:xfrm>
        </p:spPr>
      </p:pic>
      <p:sp>
        <p:nvSpPr>
          <p:cNvPr id="3" name="Footer Placeholder 2">
            <a:extLst>
              <a:ext uri="{FF2B5EF4-FFF2-40B4-BE49-F238E27FC236}">
                <a16:creationId xmlns:a16="http://schemas.microsoft.com/office/drawing/2014/main" id="{D6FFB6DC-8BD4-E6DB-31EC-4E22BFDF7622}"/>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331161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A10A7-063C-D1E3-1B4D-9D33C3F35039}"/>
              </a:ext>
            </a:extLst>
          </p:cNvPr>
          <p:cNvSpPr>
            <a:spLocks noGrp="1"/>
          </p:cNvSpPr>
          <p:nvPr>
            <p:ph type="title"/>
          </p:nvPr>
        </p:nvSpPr>
        <p:spPr>
          <a:xfrm>
            <a:off x="321732" y="5111854"/>
            <a:ext cx="3739279" cy="1389888"/>
          </a:xfrm>
        </p:spPr>
        <p:txBody>
          <a:bodyPr vert="horz" lIns="91440" tIns="45720" rIns="91440" bIns="45720" rtlCol="0" anchor="t">
            <a:normAutofit/>
          </a:bodyPr>
          <a:lstStyle/>
          <a:p>
            <a:r>
              <a:rPr lang="en-US" sz="3000" b="0" kern="1200">
                <a:latin typeface="+mj-lt"/>
                <a:ea typeface="+mj-ea"/>
                <a:cs typeface="+mj-cs"/>
              </a:rPr>
              <a:t>What Constitutes a Real Market Problem</a:t>
            </a:r>
          </a:p>
        </p:txBody>
      </p:sp>
      <p:pic>
        <p:nvPicPr>
          <p:cNvPr id="4" name="Content Placeholder 3" descr="Conceptual illustration of customer frustration and unmet needs in marketplace">
            <a:extLst>
              <a:ext uri="{FF2B5EF4-FFF2-40B4-BE49-F238E27FC236}">
                <a16:creationId xmlns:a16="http://schemas.microsoft.com/office/drawing/2014/main" id="{D80C6195-6C2E-4811-AA4F-36723F873AA0}"/>
              </a:ext>
            </a:extLst>
          </p:cNvPr>
          <p:cNvPicPr>
            <a:picLocks noGrp="1" noChangeAspect="1"/>
          </p:cNvPicPr>
          <p:nvPr>
            <p:ph type="pic" sz="quarter" idx="15"/>
          </p:nvPr>
        </p:nvPicPr>
        <p:blipFill>
          <a:blip r:embed="rId3"/>
          <a:srcRect t="14405" r="-1" b="28261"/>
          <a:stretch>
            <a:fillRect/>
          </a:stretch>
        </p:blipFill>
        <p:spPr>
          <a:xfrm>
            <a:off x="339373" y="320043"/>
            <a:ext cx="11509730" cy="4404825"/>
          </a:xfrm>
        </p:spPr>
      </p:pic>
      <p:sp>
        <p:nvSpPr>
          <p:cNvPr id="5" name="TextBox 4">
            <a:extLst>
              <a:ext uri="{FF2B5EF4-FFF2-40B4-BE49-F238E27FC236}">
                <a16:creationId xmlns:a16="http://schemas.microsoft.com/office/drawing/2014/main" id="{6076AAD5-CDA6-425E-BF0E-40A4C6C6E7A3}"/>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51928" y="5111854"/>
            <a:ext cx="6400800" cy="1389888"/>
          </a:xfrm>
          <a:prstGeom prst="rect">
            <a:avLst/>
          </a:prstGeom>
        </p:spPr>
        <p:txBody>
          <a:bodyPr>
            <a:normAutofit/>
          </a:bodyPr>
          <a:lstStyle/>
          <a:p>
            <a:pPr marL="0" indent="0">
              <a:lnSpc>
                <a:spcPct val="90000"/>
              </a:lnSpc>
              <a:spcBef>
                <a:spcPts val="2500"/>
              </a:spcBef>
              <a:spcAft>
                <a:spcPts val="600"/>
              </a:spcAft>
              <a:buNone/>
            </a:pPr>
            <a:r>
              <a:rPr lang="en-GB" sz="900" b="1"/>
              <a:t>Definition of Market Problem</a:t>
            </a:r>
          </a:p>
          <a:p>
            <a:pPr marL="0" lvl="1" indent="0">
              <a:lnSpc>
                <a:spcPct val="90000"/>
              </a:lnSpc>
              <a:spcBef>
                <a:spcPts val="1000"/>
              </a:spcBef>
              <a:spcAft>
                <a:spcPts val="600"/>
              </a:spcAft>
              <a:buNone/>
            </a:pPr>
            <a:r>
              <a:rPr lang="en-GB" sz="900"/>
              <a:t>A market problem is a notable pain point or inefficiency faced by customers without adequate solutions.</a:t>
            </a:r>
          </a:p>
          <a:p>
            <a:pPr marL="0" indent="0">
              <a:lnSpc>
                <a:spcPct val="90000"/>
              </a:lnSpc>
              <a:spcBef>
                <a:spcPts val="2500"/>
              </a:spcBef>
              <a:spcAft>
                <a:spcPts val="600"/>
              </a:spcAft>
              <a:buNone/>
            </a:pPr>
            <a:r>
              <a:rPr lang="en-GB" sz="900" b="1"/>
              <a:t>Demand Gap Importance</a:t>
            </a:r>
          </a:p>
          <a:p>
            <a:pPr marL="0" lvl="1" indent="0">
              <a:lnSpc>
                <a:spcPct val="90000"/>
              </a:lnSpc>
              <a:spcBef>
                <a:spcPts val="1000"/>
              </a:spcBef>
              <a:spcAft>
                <a:spcPts val="600"/>
              </a:spcAft>
              <a:buNone/>
            </a:pPr>
            <a:r>
              <a:rPr lang="en-GB" sz="900"/>
              <a:t>Market problems represent a gap in demand where current solutions fail to satisfy customer needs.</a:t>
            </a:r>
          </a:p>
        </p:txBody>
      </p:sp>
      <p:sp>
        <p:nvSpPr>
          <p:cNvPr id="3" name="Footer Placeholder 2">
            <a:extLst>
              <a:ext uri="{FF2B5EF4-FFF2-40B4-BE49-F238E27FC236}">
                <a16:creationId xmlns:a16="http://schemas.microsoft.com/office/drawing/2014/main" id="{753CF401-43E2-E2C7-DFEC-3A32C1B38408}"/>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971564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D7355-B39B-2ABA-44CD-2C9BFBC625C2}"/>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Spotting Opportunities in the Market</a:t>
            </a:r>
          </a:p>
        </p:txBody>
      </p:sp>
      <p:sp>
        <p:nvSpPr>
          <p:cNvPr id="5" name="TextBox 4">
            <a:extLst>
              <a:ext uri="{FF2B5EF4-FFF2-40B4-BE49-F238E27FC236}">
                <a16:creationId xmlns:a16="http://schemas.microsoft.com/office/drawing/2014/main" id="{D03FAF00-3FB3-460C-9B8A-DA885FADD3CD}"/>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600"/>
              </a:spcAft>
              <a:buNone/>
            </a:pPr>
            <a:r>
              <a:rPr lang="en-GB" sz="1400" b="1"/>
              <a:t>Identifying Problems</a:t>
            </a:r>
          </a:p>
          <a:p>
            <a:pPr marL="0" lvl="1" indent="0">
              <a:lnSpc>
                <a:spcPct val="90000"/>
              </a:lnSpc>
              <a:spcBef>
                <a:spcPts val="1000"/>
              </a:spcBef>
              <a:spcAft>
                <a:spcPts val="600"/>
              </a:spcAft>
              <a:buNone/>
            </a:pPr>
            <a:r>
              <a:rPr lang="en-GB" sz="1400"/>
              <a:t>Opportunities often emerge by recognising existing problems that require practical solutions.</a:t>
            </a:r>
          </a:p>
          <a:p>
            <a:pPr marL="0" indent="0">
              <a:lnSpc>
                <a:spcPct val="90000"/>
              </a:lnSpc>
              <a:spcBef>
                <a:spcPts val="2500"/>
              </a:spcBef>
              <a:spcAft>
                <a:spcPts val="600"/>
              </a:spcAft>
              <a:buNone/>
            </a:pPr>
            <a:r>
              <a:rPr lang="en-GB" sz="1400" b="1"/>
              <a:t>Unmet Needs</a:t>
            </a:r>
          </a:p>
          <a:p>
            <a:pPr marL="0" lvl="1" indent="0">
              <a:lnSpc>
                <a:spcPct val="90000"/>
              </a:lnSpc>
              <a:spcBef>
                <a:spcPts val="1000"/>
              </a:spcBef>
              <a:spcAft>
                <a:spcPts val="600"/>
              </a:spcAft>
              <a:buNone/>
            </a:pPr>
            <a:r>
              <a:rPr lang="en-GB" sz="1400"/>
              <a:t>Discovering unmet consumer needs creates potential for new products or services in the market.</a:t>
            </a:r>
          </a:p>
          <a:p>
            <a:pPr marL="0" indent="0">
              <a:lnSpc>
                <a:spcPct val="90000"/>
              </a:lnSpc>
              <a:spcBef>
                <a:spcPts val="2500"/>
              </a:spcBef>
              <a:spcAft>
                <a:spcPts val="600"/>
              </a:spcAft>
              <a:buNone/>
            </a:pPr>
            <a:r>
              <a:rPr lang="en-GB" sz="1400" b="1"/>
              <a:t>Leveraging New Trends</a:t>
            </a:r>
          </a:p>
          <a:p>
            <a:pPr marL="0" lvl="1" indent="0">
              <a:lnSpc>
                <a:spcPct val="90000"/>
              </a:lnSpc>
              <a:spcBef>
                <a:spcPts val="1000"/>
              </a:spcBef>
              <a:spcAft>
                <a:spcPts val="600"/>
              </a:spcAft>
              <a:buNone/>
            </a:pPr>
            <a:r>
              <a:rPr lang="en-GB" sz="1400"/>
              <a:t>Emerging technologies and market trends enable innovative and competitive solutions.</a:t>
            </a:r>
          </a:p>
        </p:txBody>
      </p:sp>
      <p:pic>
        <p:nvPicPr>
          <p:cNvPr id="4" name="Content Placeholder 3" descr="Business concept illustrating market opportunities, innovation, and problem-solving">
            <a:extLst>
              <a:ext uri="{FF2B5EF4-FFF2-40B4-BE49-F238E27FC236}">
                <a16:creationId xmlns:a16="http://schemas.microsoft.com/office/drawing/2014/main" id="{45B5FDB8-8371-4C6C-902B-9ECC53869101}"/>
              </a:ext>
            </a:extLst>
          </p:cNvPr>
          <p:cNvPicPr>
            <a:picLocks noGrp="1" noChangeAspect="1"/>
          </p:cNvPicPr>
          <p:nvPr>
            <p:ph idx="1"/>
          </p:nvPr>
        </p:nvPicPr>
        <p:blipFill>
          <a:blip r:embed="rId3"/>
          <a:stretch>
            <a:fillRect/>
          </a:stretch>
        </p:blipFill>
        <p:spPr>
          <a:xfrm>
            <a:off x="5136995" y="1271624"/>
            <a:ext cx="6466741" cy="4316549"/>
          </a:xfrm>
        </p:spPr>
      </p:pic>
      <p:sp>
        <p:nvSpPr>
          <p:cNvPr id="3" name="Footer Placeholder 2">
            <a:extLst>
              <a:ext uri="{FF2B5EF4-FFF2-40B4-BE49-F238E27FC236}">
                <a16:creationId xmlns:a16="http://schemas.microsoft.com/office/drawing/2014/main" id="{7E0F0388-F33F-5F2B-2AE5-861B36DF0726}"/>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75032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EBF31-F3F6-EC23-5134-F4294A61964B}"/>
              </a:ext>
            </a:extLst>
          </p:cNvPr>
          <p:cNvSpPr>
            <a:spLocks noGrp="1"/>
          </p:cNvSpPr>
          <p:nvPr>
            <p:ph type="title"/>
          </p:nvPr>
        </p:nvSpPr>
        <p:spPr>
          <a:xfrm>
            <a:off x="429768" y="1810512"/>
            <a:ext cx="7772400" cy="4562856"/>
          </a:xfrm>
        </p:spPr>
        <p:txBody>
          <a:bodyPr anchor="b">
            <a:normAutofit/>
          </a:bodyPr>
          <a:lstStyle/>
          <a:p>
            <a:r>
              <a:rPr lang="en-GB"/>
              <a:t>Problem-First vs Solution-First Thinking</a:t>
            </a:r>
          </a:p>
        </p:txBody>
      </p:sp>
      <p:sp>
        <p:nvSpPr>
          <p:cNvPr id="7" name="Text Placeholder 2">
            <a:extLst>
              <a:ext uri="{FF2B5EF4-FFF2-40B4-BE49-F238E27FC236}">
                <a16:creationId xmlns:a16="http://schemas.microsoft.com/office/drawing/2014/main" id="{C2F61202-9CAE-A216-DC82-250946E10798}"/>
              </a:ext>
            </a:extLst>
          </p:cNvPr>
          <p:cNvSpPr>
            <a:spLocks noGrp="1"/>
          </p:cNvSpPr>
          <p:nvPr>
            <p:ph type="body" idx="1"/>
          </p:nvPr>
        </p:nvSpPr>
        <p:spPr>
          <a:xfrm>
            <a:off x="429768" y="429768"/>
            <a:ext cx="7772400" cy="786384"/>
          </a:xfrm>
        </p:spPr>
        <p:txBody>
          <a:bodyPr/>
          <a:lstStyle/>
          <a:p>
            <a:endParaRPr lang="en-US"/>
          </a:p>
        </p:txBody>
      </p:sp>
      <p:sp>
        <p:nvSpPr>
          <p:cNvPr id="3" name="Footer Placeholder 2">
            <a:extLst>
              <a:ext uri="{FF2B5EF4-FFF2-40B4-BE49-F238E27FC236}">
                <a16:creationId xmlns:a16="http://schemas.microsoft.com/office/drawing/2014/main" id="{57D85656-AC16-48C8-7C66-941FC0B3CBD3}"/>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42169069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33DE5-8B09-AB6B-ABB1-034CB19947DB}"/>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Understanding Problem-First Approaches</a:t>
            </a:r>
          </a:p>
        </p:txBody>
      </p:sp>
      <p:sp>
        <p:nvSpPr>
          <p:cNvPr id="5" name="TextBox 4">
            <a:extLst>
              <a:ext uri="{FF2B5EF4-FFF2-40B4-BE49-F238E27FC236}">
                <a16:creationId xmlns:a16="http://schemas.microsoft.com/office/drawing/2014/main" id="{0F8288E4-224C-4ADD-8ABC-9AA96E749EBB}"/>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600"/>
              </a:spcAft>
              <a:buNone/>
            </a:pPr>
            <a:r>
              <a:rPr lang="en-GB" sz="1400" b="1"/>
              <a:t>Identifying Real Problems</a:t>
            </a:r>
          </a:p>
          <a:p>
            <a:pPr marL="0" lvl="1" indent="0">
              <a:lnSpc>
                <a:spcPct val="90000"/>
              </a:lnSpc>
              <a:spcBef>
                <a:spcPts val="1000"/>
              </a:spcBef>
              <a:spcAft>
                <a:spcPts val="600"/>
              </a:spcAft>
              <a:buNone/>
            </a:pPr>
            <a:r>
              <a:rPr lang="en-GB" sz="1400"/>
              <a:t>Start by clearly identifying genuine and validated problems that need solutions.</a:t>
            </a:r>
          </a:p>
          <a:p>
            <a:pPr marL="0" indent="0">
              <a:lnSpc>
                <a:spcPct val="90000"/>
              </a:lnSpc>
              <a:spcBef>
                <a:spcPts val="2500"/>
              </a:spcBef>
              <a:spcAft>
                <a:spcPts val="600"/>
              </a:spcAft>
              <a:buNone/>
            </a:pPr>
            <a:r>
              <a:rPr lang="en-GB" sz="1400" b="1"/>
              <a:t>Developing Targeted Solutions</a:t>
            </a:r>
          </a:p>
          <a:p>
            <a:pPr marL="0" lvl="1" indent="0">
              <a:lnSpc>
                <a:spcPct val="90000"/>
              </a:lnSpc>
              <a:spcBef>
                <a:spcPts val="1000"/>
              </a:spcBef>
              <a:spcAft>
                <a:spcPts val="600"/>
              </a:spcAft>
              <a:buNone/>
            </a:pPr>
            <a:r>
              <a:rPr lang="en-GB" sz="1400"/>
              <a:t>Develop solutions specifically designed to address the identified problems effectively.</a:t>
            </a:r>
          </a:p>
          <a:p>
            <a:pPr marL="0" indent="0">
              <a:lnSpc>
                <a:spcPct val="90000"/>
              </a:lnSpc>
              <a:spcBef>
                <a:spcPts val="2500"/>
              </a:spcBef>
              <a:spcAft>
                <a:spcPts val="600"/>
              </a:spcAft>
              <a:buNone/>
            </a:pPr>
            <a:r>
              <a:rPr lang="en-GB" sz="1400" b="1"/>
              <a:t>Market Acceptance Likelihood</a:t>
            </a:r>
          </a:p>
          <a:p>
            <a:pPr marL="0" lvl="1" indent="0">
              <a:lnSpc>
                <a:spcPct val="90000"/>
              </a:lnSpc>
              <a:spcBef>
                <a:spcPts val="1000"/>
              </a:spcBef>
              <a:spcAft>
                <a:spcPts val="600"/>
              </a:spcAft>
              <a:buNone/>
            </a:pPr>
            <a:r>
              <a:rPr lang="en-GB" sz="1400"/>
              <a:t>Addressing real problems increases chances of solution acceptance in the market.</a:t>
            </a:r>
          </a:p>
        </p:txBody>
      </p:sp>
      <p:pic>
        <p:nvPicPr>
          <p:cNvPr id="4" name="Content Placeholder 3" descr="Illustration of problem identification and solution development process with market success concept">
            <a:extLst>
              <a:ext uri="{FF2B5EF4-FFF2-40B4-BE49-F238E27FC236}">
                <a16:creationId xmlns:a16="http://schemas.microsoft.com/office/drawing/2014/main" id="{DFB07469-301A-40BA-8998-AA186188C345}"/>
              </a:ext>
            </a:extLst>
          </p:cNvPr>
          <p:cNvPicPr>
            <a:picLocks noGrp="1" noChangeAspect="1"/>
          </p:cNvPicPr>
          <p:nvPr>
            <p:ph idx="1"/>
          </p:nvPr>
        </p:nvPicPr>
        <p:blipFill>
          <a:blip r:embed="rId3"/>
          <a:stretch>
            <a:fillRect/>
          </a:stretch>
        </p:blipFill>
        <p:spPr>
          <a:xfrm>
            <a:off x="5136995" y="1271624"/>
            <a:ext cx="6466741" cy="4316549"/>
          </a:xfrm>
        </p:spPr>
      </p:pic>
      <p:sp>
        <p:nvSpPr>
          <p:cNvPr id="3" name="Footer Placeholder 2">
            <a:extLst>
              <a:ext uri="{FF2B5EF4-FFF2-40B4-BE49-F238E27FC236}">
                <a16:creationId xmlns:a16="http://schemas.microsoft.com/office/drawing/2014/main" id="{BC28B5A9-6829-7F0B-9206-311938028217}"/>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9385659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C9306-7614-51B1-1A48-9F99C6BD8763}"/>
              </a:ext>
            </a:extLst>
          </p:cNvPr>
          <p:cNvSpPr>
            <a:spLocks noGrp="1"/>
          </p:cNvSpPr>
          <p:nvPr>
            <p:ph type="title"/>
          </p:nvPr>
        </p:nvSpPr>
        <p:spPr>
          <a:xfrm>
            <a:off x="7196328" y="601755"/>
            <a:ext cx="4389120" cy="1527048"/>
          </a:xfrm>
        </p:spPr>
        <p:txBody>
          <a:bodyPr vert="horz" lIns="91440" tIns="45720" rIns="91440" bIns="45720" rtlCol="0" anchor="b">
            <a:normAutofit/>
          </a:bodyPr>
          <a:lstStyle/>
          <a:p>
            <a:r>
              <a:rPr lang="en-US" b="0" kern="1200">
                <a:latin typeface="+mj-lt"/>
                <a:ea typeface="+mj-ea"/>
                <a:cs typeface="+mj-cs"/>
              </a:rPr>
              <a:t>Risks of Solution-First Thinking</a:t>
            </a:r>
          </a:p>
        </p:txBody>
      </p:sp>
      <p:pic>
        <p:nvPicPr>
          <p:cNvPr id="4" name="Content Placeholder 3" descr="Abstract illustration of product development challenges and market mismatch concept">
            <a:extLst>
              <a:ext uri="{FF2B5EF4-FFF2-40B4-BE49-F238E27FC236}">
                <a16:creationId xmlns:a16="http://schemas.microsoft.com/office/drawing/2014/main" id="{849E8A07-167D-4D7F-9997-0E551418E810}"/>
              </a:ext>
            </a:extLst>
          </p:cNvPr>
          <p:cNvPicPr>
            <a:picLocks noGrp="1" noChangeAspect="1"/>
          </p:cNvPicPr>
          <p:nvPr>
            <p:ph type="pic" sz="quarter" idx="13"/>
          </p:nvPr>
        </p:nvPicPr>
        <p:blipFill>
          <a:blip r:embed="rId3"/>
          <a:srcRect l="19375" r="13037" b="-2"/>
          <a:stretch>
            <a:fillRect/>
          </a:stretch>
        </p:blipFill>
        <p:spPr>
          <a:xfrm>
            <a:off x="341522" y="342902"/>
            <a:ext cx="6249778" cy="6172343"/>
          </a:xfrm>
        </p:spPr>
      </p:pic>
      <p:sp>
        <p:nvSpPr>
          <p:cNvPr id="5" name="TextBox 4">
            <a:extLst>
              <a:ext uri="{FF2B5EF4-FFF2-40B4-BE49-F238E27FC236}">
                <a16:creationId xmlns:a16="http://schemas.microsoft.com/office/drawing/2014/main" id="{A7C35A36-AAD5-41E9-A937-A783D1D490E8}"/>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196328" y="2276856"/>
            <a:ext cx="438912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Ignoring Market Demand</a:t>
            </a:r>
          </a:p>
          <a:p>
            <a:pPr marL="0" lvl="1" indent="0">
              <a:spcBef>
                <a:spcPts val="1000"/>
              </a:spcBef>
              <a:spcAft>
                <a:spcPts val="600"/>
              </a:spcAft>
              <a:buFont typeface="Arial" panose="020B0604020202020204" pitchFamily="34" charset="0"/>
              <a:buNone/>
            </a:pPr>
            <a:r>
              <a:rPr lang="en-GB" sz="1400"/>
              <a:t>Creating solutions without understanding customer needs can lead to products with no real demand.</a:t>
            </a:r>
          </a:p>
          <a:p>
            <a:pPr marL="0" indent="0">
              <a:spcBef>
                <a:spcPts val="2500"/>
              </a:spcBef>
              <a:spcAft>
                <a:spcPts val="600"/>
              </a:spcAft>
              <a:buFont typeface="Arial" panose="020B0604020202020204" pitchFamily="34" charset="0"/>
              <a:buNone/>
            </a:pPr>
            <a:r>
              <a:rPr lang="en-GB" sz="1400" b="1"/>
              <a:t>Resource Wastage</a:t>
            </a:r>
          </a:p>
          <a:p>
            <a:pPr marL="0" lvl="1" indent="0">
              <a:spcBef>
                <a:spcPts val="1000"/>
              </a:spcBef>
              <a:spcAft>
                <a:spcPts val="600"/>
              </a:spcAft>
              <a:buFont typeface="Arial" panose="020B0604020202020204" pitchFamily="34" charset="0"/>
              <a:buNone/>
            </a:pPr>
            <a:r>
              <a:rPr lang="en-GB" sz="1400"/>
              <a:t>Building unwanted products wastes time, money, and effort, harming business sustainability.</a:t>
            </a:r>
          </a:p>
          <a:p>
            <a:pPr marL="0" indent="0">
              <a:spcBef>
                <a:spcPts val="2500"/>
              </a:spcBef>
              <a:spcAft>
                <a:spcPts val="600"/>
              </a:spcAft>
              <a:buFont typeface="Arial" panose="020B0604020202020204" pitchFamily="34" charset="0"/>
              <a:buNone/>
            </a:pPr>
            <a:r>
              <a:rPr lang="en-GB" sz="1400" b="1"/>
              <a:t>Poor Product-Market Fit</a:t>
            </a:r>
          </a:p>
          <a:p>
            <a:pPr marL="0" lvl="1" indent="0">
              <a:spcBef>
                <a:spcPts val="1000"/>
              </a:spcBef>
              <a:spcAft>
                <a:spcPts val="600"/>
              </a:spcAft>
              <a:buFont typeface="Arial" panose="020B0604020202020204" pitchFamily="34" charset="0"/>
              <a:buNone/>
            </a:pPr>
            <a:r>
              <a:rPr lang="en-GB" sz="1400"/>
              <a:t>Lack of alignment between product features and market needs results in low adoption and failure.</a:t>
            </a:r>
          </a:p>
        </p:txBody>
      </p:sp>
      <p:sp>
        <p:nvSpPr>
          <p:cNvPr id="3" name="Footer Placeholder 2">
            <a:extLst>
              <a:ext uri="{FF2B5EF4-FFF2-40B4-BE49-F238E27FC236}">
                <a16:creationId xmlns:a16="http://schemas.microsoft.com/office/drawing/2014/main" id="{07B5F0C0-82FF-BE77-FA90-AEB169FFF649}"/>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4522300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308DC-D49E-0BD3-D1B6-EA4675746090}"/>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Real-World Examples of Both Approaches</a:t>
            </a:r>
          </a:p>
        </p:txBody>
      </p:sp>
      <p:sp>
        <p:nvSpPr>
          <p:cNvPr id="5" name="TextBox 4">
            <a:extLst>
              <a:ext uri="{FF2B5EF4-FFF2-40B4-BE49-F238E27FC236}">
                <a16:creationId xmlns:a16="http://schemas.microsoft.com/office/drawing/2014/main" id="{CE9973FC-EBBE-4BA0-8134-CC45B0BD1A5D}"/>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spcBef>
                <a:spcPts val="2500"/>
              </a:spcBef>
              <a:spcAft>
                <a:spcPts val="600"/>
              </a:spcAft>
              <a:buNone/>
            </a:pPr>
            <a:r>
              <a:rPr lang="en-GB" sz="1400" b="1"/>
              <a:t>Problem-First Success</a:t>
            </a:r>
          </a:p>
          <a:p>
            <a:pPr marL="0" lvl="1" indent="0">
              <a:spcBef>
                <a:spcPts val="1000"/>
              </a:spcBef>
              <a:spcAft>
                <a:spcPts val="600"/>
              </a:spcAft>
              <a:buNone/>
            </a:pPr>
            <a:r>
              <a:rPr lang="en-GB" sz="1400"/>
              <a:t>Approaching challenges by identifying core problems leads to effective solutions and successful outcomes.</a:t>
            </a:r>
          </a:p>
          <a:p>
            <a:pPr marL="0" indent="0">
              <a:spcBef>
                <a:spcPts val="2500"/>
              </a:spcBef>
              <a:spcAft>
                <a:spcPts val="600"/>
              </a:spcAft>
              <a:buNone/>
            </a:pPr>
            <a:r>
              <a:rPr lang="en-GB" sz="1400" b="1"/>
              <a:t>Solution-First Challenges</a:t>
            </a:r>
          </a:p>
          <a:p>
            <a:pPr marL="0" lvl="1" indent="0">
              <a:spcBef>
                <a:spcPts val="1000"/>
              </a:spcBef>
              <a:spcAft>
                <a:spcPts val="600"/>
              </a:spcAft>
              <a:buNone/>
            </a:pPr>
            <a:r>
              <a:rPr lang="en-GB" sz="1400"/>
              <a:t>Starting with solutions without understanding the problem often causes difficulties and project failures.</a:t>
            </a:r>
          </a:p>
        </p:txBody>
      </p:sp>
      <p:pic>
        <p:nvPicPr>
          <p:cNvPr id="4" name="Content Placeholder 3" descr="Contrasting scenarios of problem-first success and solution-first challenges in business or technology">
            <a:extLst>
              <a:ext uri="{FF2B5EF4-FFF2-40B4-BE49-F238E27FC236}">
                <a16:creationId xmlns:a16="http://schemas.microsoft.com/office/drawing/2014/main" id="{7B0C0C3E-A2D6-4CA8-84B8-6EEE932CB193}"/>
              </a:ext>
            </a:extLst>
          </p:cNvPr>
          <p:cNvPicPr>
            <a:picLocks noGrp="1" noChangeAspect="1"/>
          </p:cNvPicPr>
          <p:nvPr>
            <p:ph idx="1"/>
          </p:nvPr>
        </p:nvPicPr>
        <p:blipFill>
          <a:blip r:embed="rId3"/>
          <a:stretch>
            <a:fillRect/>
          </a:stretch>
        </p:blipFill>
        <p:spPr>
          <a:xfrm>
            <a:off x="5136995" y="1271624"/>
            <a:ext cx="6466741" cy="4316549"/>
          </a:xfrm>
        </p:spPr>
      </p:pic>
      <p:sp>
        <p:nvSpPr>
          <p:cNvPr id="3" name="Footer Placeholder 2">
            <a:extLst>
              <a:ext uri="{FF2B5EF4-FFF2-40B4-BE49-F238E27FC236}">
                <a16:creationId xmlns:a16="http://schemas.microsoft.com/office/drawing/2014/main" id="{67BCFBC6-F174-BBB5-D08E-D1DC97B4103C}"/>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4348817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93195-1CB7-742D-25AC-B1A71156FEC6}"/>
              </a:ext>
            </a:extLst>
          </p:cNvPr>
          <p:cNvSpPr>
            <a:spLocks noGrp="1"/>
          </p:cNvSpPr>
          <p:nvPr>
            <p:ph type="title"/>
          </p:nvPr>
        </p:nvSpPr>
        <p:spPr>
          <a:xfrm>
            <a:off x="429768" y="1810512"/>
            <a:ext cx="7772400" cy="4562856"/>
          </a:xfrm>
        </p:spPr>
        <p:txBody>
          <a:bodyPr anchor="b">
            <a:normAutofit/>
          </a:bodyPr>
          <a:lstStyle/>
          <a:p>
            <a:r>
              <a:rPr lang="en-GB"/>
              <a:t>Common Student Startup Idea Traps</a:t>
            </a:r>
          </a:p>
        </p:txBody>
      </p:sp>
      <p:sp>
        <p:nvSpPr>
          <p:cNvPr id="7" name="Text Placeholder 2">
            <a:extLst>
              <a:ext uri="{FF2B5EF4-FFF2-40B4-BE49-F238E27FC236}">
                <a16:creationId xmlns:a16="http://schemas.microsoft.com/office/drawing/2014/main" id="{14EEE267-0923-A9A0-93D0-DC70F3DDB9A6}"/>
              </a:ext>
            </a:extLst>
          </p:cNvPr>
          <p:cNvSpPr>
            <a:spLocks noGrp="1"/>
          </p:cNvSpPr>
          <p:nvPr>
            <p:ph type="body" idx="1"/>
          </p:nvPr>
        </p:nvSpPr>
        <p:spPr>
          <a:xfrm>
            <a:off x="429768" y="429768"/>
            <a:ext cx="7772400" cy="786384"/>
          </a:xfrm>
        </p:spPr>
        <p:txBody>
          <a:bodyPr/>
          <a:lstStyle/>
          <a:p>
            <a:endParaRPr lang="en-US"/>
          </a:p>
        </p:txBody>
      </p:sp>
      <p:sp>
        <p:nvSpPr>
          <p:cNvPr id="3" name="Footer Placeholder 2">
            <a:extLst>
              <a:ext uri="{FF2B5EF4-FFF2-40B4-BE49-F238E27FC236}">
                <a16:creationId xmlns:a16="http://schemas.microsoft.com/office/drawing/2014/main" id="{471945A3-E812-AEF2-D6BD-37D001B8ED8D}"/>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140118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BE735-783F-AB88-742D-508EF74D8FD0}"/>
              </a:ext>
            </a:extLst>
          </p:cNvPr>
          <p:cNvSpPr>
            <a:spLocks noGrp="1"/>
          </p:cNvSpPr>
          <p:nvPr>
            <p:ph type="title"/>
          </p:nvPr>
        </p:nvSpPr>
        <p:spPr>
          <a:xfrm>
            <a:off x="429768" y="411480"/>
            <a:ext cx="11045952" cy="1828800"/>
          </a:xfrm>
        </p:spPr>
        <p:txBody>
          <a:bodyPr anchor="t">
            <a:normAutofit/>
          </a:bodyPr>
          <a:lstStyle/>
          <a:p>
            <a:r>
              <a:rPr lang="en-GB" sz="6800"/>
              <a:t>Startup Journey Overview</a:t>
            </a:r>
          </a:p>
        </p:txBody>
      </p:sp>
      <p:sp>
        <p:nvSpPr>
          <p:cNvPr id="3" name="Content Placeholder 2">
            <a:extLst>
              <a:ext uri="{FF2B5EF4-FFF2-40B4-BE49-F238E27FC236}">
                <a16:creationId xmlns:a16="http://schemas.microsoft.com/office/drawing/2014/main" id="{14BBF0A9-BDEC-CF47-64EA-B54D16E5E9DB}"/>
              </a:ext>
            </a:extLst>
          </p:cNvPr>
          <p:cNvSpPr>
            <a:spLocks noGrp="1"/>
          </p:cNvSpPr>
          <p:nvPr>
            <p:ph sz="quarter" idx="13"/>
            <p:extLst>
              <p:ext uri="{E7BDC344-281C-4309-B0C6-D0EE65EED2A8}">
                <p202:designPr xmlns:p202="http://schemas.microsoft.com/office/powerpoint/2020/02/main">
                  <p202:designTagLst>
                    <p202:designTag name="ARCH:1:CLS" val="BulletedText"/>
                  </p202:designTagLst>
                </p202:designPr>
              </p:ext>
            </p:extLst>
          </p:nvPr>
        </p:nvSpPr>
        <p:spPr>
          <a:xfrm>
            <a:off x="6272784" y="2423160"/>
            <a:ext cx="5202936" cy="3858768"/>
          </a:xfrm>
        </p:spPr>
        <p:txBody>
          <a:bodyPr>
            <a:normAutofit/>
          </a:bodyPr>
          <a:lstStyle/>
          <a:p>
            <a:pPr>
              <a:lnSpc>
                <a:spcPct val="110000"/>
              </a:lnSpc>
              <a:buFont typeface="Arial" panose="020B0604020202020204" pitchFamily="34" charset="0"/>
              <a:buChar char="•"/>
            </a:pPr>
            <a:r>
              <a:rPr lang="en-GB" sz="1400"/>
              <a:t>Introduction to the Startup Journey</a:t>
            </a:r>
          </a:p>
          <a:p>
            <a:pPr>
              <a:lnSpc>
                <a:spcPct val="110000"/>
              </a:lnSpc>
              <a:buFont typeface="Arial" panose="020B0604020202020204" pitchFamily="34" charset="0"/>
              <a:buChar char="•"/>
            </a:pPr>
            <a:r>
              <a:rPr lang="en-GB" sz="1400"/>
              <a:t>What Makes a Startup Idea Investable?</a:t>
            </a:r>
          </a:p>
          <a:p>
            <a:pPr>
              <a:lnSpc>
                <a:spcPct val="110000"/>
              </a:lnSpc>
              <a:buFont typeface="Arial" panose="020B0604020202020204" pitchFamily="34" charset="0"/>
              <a:buChar char="•"/>
            </a:pPr>
            <a:r>
              <a:rPr lang="en-GB" sz="1400"/>
              <a:t>Ideas vs Problems vs Opportunities</a:t>
            </a:r>
          </a:p>
          <a:p>
            <a:pPr>
              <a:lnSpc>
                <a:spcPct val="110000"/>
              </a:lnSpc>
              <a:buFont typeface="Arial" panose="020B0604020202020204" pitchFamily="34" charset="0"/>
              <a:buChar char="•"/>
            </a:pPr>
            <a:r>
              <a:rPr lang="en-GB" sz="1400"/>
              <a:t>Problem-First vs Solution-First Thinking</a:t>
            </a:r>
          </a:p>
          <a:p>
            <a:pPr>
              <a:lnSpc>
                <a:spcPct val="110000"/>
              </a:lnSpc>
              <a:buFont typeface="Arial" panose="020B0604020202020204" pitchFamily="34" charset="0"/>
              <a:buChar char="•"/>
            </a:pPr>
            <a:r>
              <a:rPr lang="en-GB" sz="1400"/>
              <a:t>Common Student Startup Idea Traps</a:t>
            </a:r>
          </a:p>
          <a:p>
            <a:pPr>
              <a:lnSpc>
                <a:spcPct val="110000"/>
              </a:lnSpc>
              <a:buFont typeface="Arial" panose="020B0604020202020204" pitchFamily="34" charset="0"/>
              <a:buChar char="•"/>
            </a:pPr>
            <a:r>
              <a:rPr lang="en-GB" sz="1400"/>
              <a:t>Techniques for Generating Startup Ideas</a:t>
            </a:r>
          </a:p>
          <a:p>
            <a:pPr>
              <a:lnSpc>
                <a:spcPct val="110000"/>
              </a:lnSpc>
              <a:buFont typeface="Arial" panose="020B0604020202020204" pitchFamily="34" charset="0"/>
              <a:buChar char="•"/>
            </a:pPr>
            <a:r>
              <a:rPr lang="en-GB" sz="1400"/>
              <a:t>Filtering Ideas: Pain, Frequency, and Willingness to Pay</a:t>
            </a:r>
          </a:p>
          <a:p>
            <a:pPr>
              <a:lnSpc>
                <a:spcPct val="110000"/>
              </a:lnSpc>
              <a:buFont typeface="Arial" panose="020B0604020202020204" pitchFamily="34" charset="0"/>
              <a:buChar char="•"/>
            </a:pPr>
            <a:r>
              <a:rPr lang="en-GB" sz="1400"/>
              <a:t>Defining a Clear Problem Statement</a:t>
            </a:r>
          </a:p>
          <a:p>
            <a:pPr>
              <a:lnSpc>
                <a:spcPct val="110000"/>
              </a:lnSpc>
              <a:buFont typeface="Arial" panose="020B0604020202020204" pitchFamily="34" charset="0"/>
              <a:buChar char="•"/>
            </a:pPr>
            <a:r>
              <a:rPr lang="en-GB" sz="1400"/>
              <a:t>Identifying the Ideal Customer Profile (ICP)</a:t>
            </a:r>
          </a:p>
          <a:p>
            <a:pPr>
              <a:lnSpc>
                <a:spcPct val="110000"/>
              </a:lnSpc>
              <a:buFont typeface="Arial" panose="020B0604020202020204" pitchFamily="34" charset="0"/>
              <a:buChar char="•"/>
            </a:pPr>
            <a:r>
              <a:rPr lang="en-GB" sz="1400"/>
              <a:t>Buyer vs User Distinction</a:t>
            </a:r>
          </a:p>
        </p:txBody>
      </p:sp>
      <p:sp>
        <p:nvSpPr>
          <p:cNvPr id="4" name="Footer Placeholder 3">
            <a:extLst>
              <a:ext uri="{FF2B5EF4-FFF2-40B4-BE49-F238E27FC236}">
                <a16:creationId xmlns:a16="http://schemas.microsoft.com/office/drawing/2014/main" id="{6251E81A-D532-F0B6-9CEA-D20379F7B903}"/>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5843996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0974F-4AF2-DC51-1181-6AEB9D3338DC}"/>
              </a:ext>
            </a:extLst>
          </p:cNvPr>
          <p:cNvSpPr>
            <a:spLocks noGrp="1"/>
          </p:cNvSpPr>
          <p:nvPr>
            <p:ph type="title"/>
          </p:nvPr>
        </p:nvSpPr>
        <p:spPr>
          <a:xfrm>
            <a:off x="8311896" y="1078992"/>
            <a:ext cx="3273552" cy="1947672"/>
          </a:xfrm>
        </p:spPr>
        <p:txBody>
          <a:bodyPr vert="horz" lIns="91440" tIns="45720" rIns="91440" bIns="45720" rtlCol="0" anchor="b">
            <a:normAutofit/>
          </a:bodyPr>
          <a:lstStyle/>
          <a:p>
            <a:r>
              <a:rPr lang="en-US" b="0" kern="1200">
                <a:latin typeface="+mj-lt"/>
                <a:ea typeface="+mj-ea"/>
                <a:cs typeface="+mj-cs"/>
              </a:rPr>
              <a:t>Falling in Love with Your Idea</a:t>
            </a:r>
          </a:p>
        </p:txBody>
      </p:sp>
      <p:pic>
        <p:nvPicPr>
          <p:cNvPr id="4" name="Content Placeholder 3" descr="Entrepreneur thoughtfully considering ideas with a clouded judgement concept">
            <a:extLst>
              <a:ext uri="{FF2B5EF4-FFF2-40B4-BE49-F238E27FC236}">
                <a16:creationId xmlns:a16="http://schemas.microsoft.com/office/drawing/2014/main" id="{5FD7035A-3D5B-4AFB-A2EC-2761EC8673CD}"/>
              </a:ext>
            </a:extLst>
          </p:cNvPr>
          <p:cNvPicPr>
            <a:picLocks noGrp="1" noChangeAspect="1"/>
          </p:cNvPicPr>
          <p:nvPr>
            <p:ph type="pic" sz="quarter" idx="13"/>
          </p:nvPr>
        </p:nvPicPr>
        <p:blipFill>
          <a:blip r:embed="rId3"/>
          <a:srcRect l="5782" r="14283" b="1"/>
          <a:stretch>
            <a:fillRect/>
          </a:stretch>
        </p:blipFill>
        <p:spPr>
          <a:xfrm>
            <a:off x="342900" y="342901"/>
            <a:ext cx="7391400" cy="6172200"/>
          </a:xfrm>
        </p:spPr>
      </p:pic>
      <p:sp>
        <p:nvSpPr>
          <p:cNvPr id="5" name="TextBox 4">
            <a:extLst>
              <a:ext uri="{FF2B5EF4-FFF2-40B4-BE49-F238E27FC236}">
                <a16:creationId xmlns:a16="http://schemas.microsoft.com/office/drawing/2014/main" id="{181957D3-22D1-4355-9148-8DF3FAF8CB59}"/>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11896" y="3099816"/>
            <a:ext cx="3273552" cy="2953512"/>
          </a:xfrm>
          <a:prstGeom prst="rect">
            <a:avLst/>
          </a:prstGeom>
        </p:spPr>
        <p:txBody>
          <a:bodyPr>
            <a:normAutofit/>
          </a:bodyPr>
          <a:lstStyle/>
          <a:p>
            <a:pPr marL="0" indent="0">
              <a:lnSpc>
                <a:spcPct val="90000"/>
              </a:lnSpc>
              <a:spcBef>
                <a:spcPts val="2500"/>
              </a:spcBef>
              <a:spcAft>
                <a:spcPts val="600"/>
              </a:spcAft>
              <a:buNone/>
            </a:pPr>
            <a:r>
              <a:rPr lang="en-GB" sz="1000" b="1"/>
              <a:t>Emotional Attachment Risks</a:t>
            </a:r>
          </a:p>
          <a:p>
            <a:pPr marL="0" lvl="1" indent="0">
              <a:lnSpc>
                <a:spcPct val="90000"/>
              </a:lnSpc>
              <a:spcBef>
                <a:spcPts val="1000"/>
              </a:spcBef>
              <a:spcAft>
                <a:spcPts val="600"/>
              </a:spcAft>
              <a:buNone/>
            </a:pPr>
            <a:r>
              <a:rPr lang="en-GB" sz="1000"/>
              <a:t>Attachment to ideas may lead entrepreneurs to overlook objective feedback from customers.</a:t>
            </a:r>
          </a:p>
          <a:p>
            <a:pPr marL="0" indent="0">
              <a:lnSpc>
                <a:spcPct val="90000"/>
              </a:lnSpc>
              <a:spcBef>
                <a:spcPts val="2500"/>
              </a:spcBef>
              <a:spcAft>
                <a:spcPts val="600"/>
              </a:spcAft>
              <a:buNone/>
            </a:pPr>
            <a:r>
              <a:rPr lang="en-GB" sz="1000" b="1"/>
              <a:t>Impact on Judgement</a:t>
            </a:r>
          </a:p>
          <a:p>
            <a:pPr marL="0" lvl="1" indent="0">
              <a:lnSpc>
                <a:spcPct val="90000"/>
              </a:lnSpc>
              <a:spcBef>
                <a:spcPts val="1000"/>
              </a:spcBef>
              <a:spcAft>
                <a:spcPts val="600"/>
              </a:spcAft>
              <a:buNone/>
            </a:pPr>
            <a:r>
              <a:rPr lang="en-GB" sz="1000"/>
              <a:t>Strong attachment can cloud judgement and hinder clear decision making in business development.</a:t>
            </a:r>
          </a:p>
          <a:p>
            <a:pPr marL="0" indent="0">
              <a:lnSpc>
                <a:spcPct val="90000"/>
              </a:lnSpc>
              <a:spcBef>
                <a:spcPts val="2500"/>
              </a:spcBef>
              <a:spcAft>
                <a:spcPts val="600"/>
              </a:spcAft>
              <a:buNone/>
            </a:pPr>
            <a:r>
              <a:rPr lang="en-GB" sz="1000" b="1"/>
              <a:t>Need for Objective Validation</a:t>
            </a:r>
          </a:p>
          <a:p>
            <a:pPr marL="0" lvl="1" indent="0">
              <a:lnSpc>
                <a:spcPct val="90000"/>
              </a:lnSpc>
              <a:spcBef>
                <a:spcPts val="1000"/>
              </a:spcBef>
              <a:spcAft>
                <a:spcPts val="600"/>
              </a:spcAft>
              <a:buNone/>
            </a:pPr>
            <a:r>
              <a:rPr lang="en-GB" sz="1000"/>
              <a:t>Entrepreneurs must seek customer validation to objectively evaluate and improve their ideas.</a:t>
            </a:r>
          </a:p>
        </p:txBody>
      </p:sp>
      <p:sp>
        <p:nvSpPr>
          <p:cNvPr id="3" name="Footer Placeholder 2">
            <a:extLst>
              <a:ext uri="{FF2B5EF4-FFF2-40B4-BE49-F238E27FC236}">
                <a16:creationId xmlns:a16="http://schemas.microsoft.com/office/drawing/2014/main" id="{38422FAC-36FB-95F0-787A-09DC38F007EC}"/>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431333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3B86A-21E1-7C5D-3E4F-8D9540636326}"/>
              </a:ext>
            </a:extLst>
          </p:cNvPr>
          <p:cNvSpPr>
            <a:spLocks noGrp="1"/>
          </p:cNvSpPr>
          <p:nvPr>
            <p:ph type="title"/>
          </p:nvPr>
        </p:nvSpPr>
        <p:spPr>
          <a:xfrm>
            <a:off x="8311896" y="1078992"/>
            <a:ext cx="3273552" cy="1947672"/>
          </a:xfrm>
        </p:spPr>
        <p:txBody>
          <a:bodyPr vert="horz" lIns="91440" tIns="45720" rIns="91440" bIns="45720" rtlCol="0" anchor="b">
            <a:normAutofit/>
          </a:bodyPr>
          <a:lstStyle/>
          <a:p>
            <a:r>
              <a:rPr lang="en-US" b="0" kern="1200">
                <a:latin typeface="+mj-lt"/>
                <a:ea typeface="+mj-ea"/>
                <a:cs typeface="+mj-cs"/>
              </a:rPr>
              <a:t>Building for Yourself, Not a Market</a:t>
            </a:r>
          </a:p>
        </p:txBody>
      </p:sp>
      <p:pic>
        <p:nvPicPr>
          <p:cNvPr id="4" name="Content Placeholder 3" descr="Person designing product in isolation contrasting with diverse customers and market research">
            <a:extLst>
              <a:ext uri="{FF2B5EF4-FFF2-40B4-BE49-F238E27FC236}">
                <a16:creationId xmlns:a16="http://schemas.microsoft.com/office/drawing/2014/main" id="{8A9AC539-FA3A-41CC-A969-DF8678A48C6F}"/>
              </a:ext>
            </a:extLst>
          </p:cNvPr>
          <p:cNvPicPr>
            <a:picLocks noGrp="1" noChangeAspect="1"/>
          </p:cNvPicPr>
          <p:nvPr>
            <p:ph type="pic" sz="quarter" idx="13"/>
          </p:nvPr>
        </p:nvPicPr>
        <p:blipFill>
          <a:blip r:embed="rId3"/>
          <a:srcRect l="5033" r="15033" b="1"/>
          <a:stretch>
            <a:fillRect/>
          </a:stretch>
        </p:blipFill>
        <p:spPr>
          <a:xfrm>
            <a:off x="342900" y="342901"/>
            <a:ext cx="7391400" cy="6172200"/>
          </a:xfrm>
        </p:spPr>
      </p:pic>
      <p:sp>
        <p:nvSpPr>
          <p:cNvPr id="5" name="TextBox 4">
            <a:extLst>
              <a:ext uri="{FF2B5EF4-FFF2-40B4-BE49-F238E27FC236}">
                <a16:creationId xmlns:a16="http://schemas.microsoft.com/office/drawing/2014/main" id="{407EDB5D-DB5E-4C9F-A1CD-6D752B229412}"/>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11896" y="3099816"/>
            <a:ext cx="3273552" cy="2953512"/>
          </a:xfrm>
          <a:prstGeom prst="rect">
            <a:avLst/>
          </a:prstGeom>
        </p:spPr>
        <p:txBody>
          <a:bodyPr>
            <a:normAutofit/>
          </a:bodyPr>
          <a:lstStyle/>
          <a:p>
            <a:pPr marL="0" indent="0">
              <a:spcBef>
                <a:spcPts val="2500"/>
              </a:spcBef>
              <a:spcAft>
                <a:spcPts val="600"/>
              </a:spcAft>
              <a:buNone/>
            </a:pPr>
            <a:r>
              <a:rPr lang="en-GB" sz="1400" b="1"/>
              <a:t>Personal Preference Focus</a:t>
            </a:r>
          </a:p>
          <a:p>
            <a:pPr marL="0" lvl="1" indent="0">
              <a:spcBef>
                <a:spcPts val="1000"/>
              </a:spcBef>
              <a:spcAft>
                <a:spcPts val="600"/>
              </a:spcAft>
              <a:buNone/>
            </a:pPr>
            <a:r>
              <a:rPr lang="en-GB" sz="1400"/>
              <a:t>Developing products solely on personal preferences may ignore wider customer needs.</a:t>
            </a:r>
          </a:p>
          <a:p>
            <a:pPr marL="0" indent="0">
              <a:spcBef>
                <a:spcPts val="2500"/>
              </a:spcBef>
              <a:spcAft>
                <a:spcPts val="600"/>
              </a:spcAft>
              <a:buNone/>
            </a:pPr>
            <a:r>
              <a:rPr lang="en-GB" sz="1400" b="1"/>
              <a:t>Market Needs Assessment</a:t>
            </a:r>
          </a:p>
          <a:p>
            <a:pPr marL="0" lvl="1" indent="0">
              <a:spcBef>
                <a:spcPts val="1000"/>
              </a:spcBef>
              <a:spcAft>
                <a:spcPts val="600"/>
              </a:spcAft>
              <a:buNone/>
            </a:pPr>
            <a:r>
              <a:rPr lang="en-GB" sz="1400"/>
              <a:t>Assessing broader market needs is essential to increase product adoption and growth.</a:t>
            </a:r>
          </a:p>
        </p:txBody>
      </p:sp>
      <p:sp>
        <p:nvSpPr>
          <p:cNvPr id="3" name="Footer Placeholder 2">
            <a:extLst>
              <a:ext uri="{FF2B5EF4-FFF2-40B4-BE49-F238E27FC236}">
                <a16:creationId xmlns:a16="http://schemas.microsoft.com/office/drawing/2014/main" id="{BDC285BE-8839-CBD9-A296-F02DAB124473}"/>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920523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08609-D9DF-7A1E-BD06-40F1D23E87F8}"/>
              </a:ext>
            </a:extLst>
          </p:cNvPr>
          <p:cNvSpPr>
            <a:spLocks noGrp="1"/>
          </p:cNvSpPr>
          <p:nvPr>
            <p:ph type="title"/>
          </p:nvPr>
        </p:nvSpPr>
        <p:spPr>
          <a:xfrm>
            <a:off x="8311896" y="1078992"/>
            <a:ext cx="3273552" cy="1947672"/>
          </a:xfrm>
        </p:spPr>
        <p:txBody>
          <a:bodyPr vert="horz" lIns="91440" tIns="45720" rIns="91440" bIns="45720" rtlCol="0" anchor="b">
            <a:normAutofit/>
          </a:bodyPr>
          <a:lstStyle/>
          <a:p>
            <a:r>
              <a:rPr lang="en-US" b="0" kern="1200">
                <a:latin typeface="+mj-lt"/>
                <a:ea typeface="+mj-ea"/>
                <a:cs typeface="+mj-cs"/>
              </a:rPr>
              <a:t>Assuming Problems Exist Without Evidence</a:t>
            </a:r>
          </a:p>
        </p:txBody>
      </p:sp>
      <p:pic>
        <p:nvPicPr>
          <p:cNvPr id="4" name="Content Placeholder 3" descr="Concerned business team discussing issues around a conference table with question marks">
            <a:extLst>
              <a:ext uri="{FF2B5EF4-FFF2-40B4-BE49-F238E27FC236}">
                <a16:creationId xmlns:a16="http://schemas.microsoft.com/office/drawing/2014/main" id="{E59E6471-37D3-4B71-942C-83354465CC2A}"/>
              </a:ext>
            </a:extLst>
          </p:cNvPr>
          <p:cNvPicPr>
            <a:picLocks noGrp="1" noChangeAspect="1"/>
          </p:cNvPicPr>
          <p:nvPr>
            <p:ph type="pic" sz="quarter" idx="13"/>
          </p:nvPr>
        </p:nvPicPr>
        <p:blipFill>
          <a:blip r:embed="rId3"/>
          <a:srcRect l="13835" r="6230" b="1"/>
          <a:stretch>
            <a:fillRect/>
          </a:stretch>
        </p:blipFill>
        <p:spPr>
          <a:xfrm>
            <a:off x="342900" y="342901"/>
            <a:ext cx="7391400" cy="6172200"/>
          </a:xfrm>
        </p:spPr>
      </p:pic>
      <p:sp>
        <p:nvSpPr>
          <p:cNvPr id="5" name="TextBox 4">
            <a:extLst>
              <a:ext uri="{FF2B5EF4-FFF2-40B4-BE49-F238E27FC236}">
                <a16:creationId xmlns:a16="http://schemas.microsoft.com/office/drawing/2014/main" id="{F348BCEF-B2EA-4587-9D2B-5DBFAE5AFC66}"/>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11896" y="3099816"/>
            <a:ext cx="3273552" cy="2953512"/>
          </a:xfrm>
          <a:prstGeom prst="rect">
            <a:avLst/>
          </a:prstGeom>
        </p:spPr>
        <p:txBody>
          <a:bodyPr>
            <a:normAutofit/>
          </a:bodyPr>
          <a:lstStyle/>
          <a:p>
            <a:pPr marL="0" indent="0">
              <a:lnSpc>
                <a:spcPct val="90000"/>
              </a:lnSpc>
              <a:spcBef>
                <a:spcPts val="2500"/>
              </a:spcBef>
              <a:spcAft>
                <a:spcPts val="600"/>
              </a:spcAft>
              <a:buNone/>
            </a:pPr>
            <a:r>
              <a:rPr lang="en-GB" sz="1000" b="1"/>
              <a:t>Risk of False Assumptions</a:t>
            </a:r>
          </a:p>
          <a:p>
            <a:pPr marL="0" lvl="1" indent="0">
              <a:lnSpc>
                <a:spcPct val="90000"/>
              </a:lnSpc>
              <a:spcBef>
                <a:spcPts val="1000"/>
              </a:spcBef>
              <a:spcAft>
                <a:spcPts val="600"/>
              </a:spcAft>
              <a:buNone/>
            </a:pPr>
            <a:r>
              <a:rPr lang="en-GB" sz="1000"/>
              <a:t>Assuming problems without evidence can lead to focusing on issues that may not actually exist.</a:t>
            </a:r>
          </a:p>
          <a:p>
            <a:pPr marL="0" indent="0">
              <a:lnSpc>
                <a:spcPct val="90000"/>
              </a:lnSpc>
              <a:spcBef>
                <a:spcPts val="2500"/>
              </a:spcBef>
              <a:spcAft>
                <a:spcPts val="600"/>
              </a:spcAft>
              <a:buNone/>
            </a:pPr>
            <a:r>
              <a:rPr lang="en-GB" sz="1000" b="1"/>
              <a:t>Importance of Customer Validation</a:t>
            </a:r>
          </a:p>
          <a:p>
            <a:pPr marL="0" lvl="1" indent="0">
              <a:lnSpc>
                <a:spcPct val="90000"/>
              </a:lnSpc>
              <a:spcBef>
                <a:spcPts val="1000"/>
              </a:spcBef>
              <a:spcAft>
                <a:spcPts val="600"/>
              </a:spcAft>
              <a:buNone/>
            </a:pPr>
            <a:r>
              <a:rPr lang="en-GB" sz="1000"/>
              <a:t>Validating problems with real customers ensures solutions address genuine needs and challenges.</a:t>
            </a:r>
          </a:p>
          <a:p>
            <a:pPr marL="0" indent="0">
              <a:lnSpc>
                <a:spcPct val="90000"/>
              </a:lnSpc>
              <a:spcBef>
                <a:spcPts val="2500"/>
              </a:spcBef>
              <a:spcAft>
                <a:spcPts val="600"/>
              </a:spcAft>
              <a:buNone/>
            </a:pPr>
            <a:r>
              <a:rPr lang="en-GB" sz="1000" b="1"/>
              <a:t>Avoiding Wasted Resources</a:t>
            </a:r>
          </a:p>
          <a:p>
            <a:pPr marL="0" lvl="1" indent="0">
              <a:lnSpc>
                <a:spcPct val="90000"/>
              </a:lnSpc>
              <a:spcBef>
                <a:spcPts val="1000"/>
              </a:spcBef>
              <a:spcAft>
                <a:spcPts val="600"/>
              </a:spcAft>
              <a:buNone/>
            </a:pPr>
            <a:r>
              <a:rPr lang="en-GB" sz="1000"/>
              <a:t>Building solutions for unverified problems wastes time, money, and effort.</a:t>
            </a:r>
          </a:p>
        </p:txBody>
      </p:sp>
      <p:sp>
        <p:nvSpPr>
          <p:cNvPr id="3" name="Footer Placeholder 2">
            <a:extLst>
              <a:ext uri="{FF2B5EF4-FFF2-40B4-BE49-F238E27FC236}">
                <a16:creationId xmlns:a16="http://schemas.microsoft.com/office/drawing/2014/main" id="{13DFB335-3AA3-9200-83C8-4F9EC15C3C35}"/>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126787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71F63-EBBE-3730-6CD0-1C539F9FD040}"/>
              </a:ext>
            </a:extLst>
          </p:cNvPr>
          <p:cNvSpPr>
            <a:spLocks noGrp="1"/>
          </p:cNvSpPr>
          <p:nvPr>
            <p:ph type="title"/>
          </p:nvPr>
        </p:nvSpPr>
        <p:spPr>
          <a:xfrm>
            <a:off x="429768" y="1810512"/>
            <a:ext cx="7772400" cy="4562856"/>
          </a:xfrm>
        </p:spPr>
        <p:txBody>
          <a:bodyPr anchor="b">
            <a:normAutofit/>
          </a:bodyPr>
          <a:lstStyle/>
          <a:p>
            <a:r>
              <a:rPr lang="en-GB"/>
              <a:t>Techniques for Generating Startup Ideas</a:t>
            </a:r>
          </a:p>
        </p:txBody>
      </p:sp>
      <p:sp>
        <p:nvSpPr>
          <p:cNvPr id="7" name="Text Placeholder 2">
            <a:extLst>
              <a:ext uri="{FF2B5EF4-FFF2-40B4-BE49-F238E27FC236}">
                <a16:creationId xmlns:a16="http://schemas.microsoft.com/office/drawing/2014/main" id="{F23DA41B-A11B-05F0-5DC5-E55FC0414CA2}"/>
              </a:ext>
            </a:extLst>
          </p:cNvPr>
          <p:cNvSpPr>
            <a:spLocks noGrp="1"/>
          </p:cNvSpPr>
          <p:nvPr>
            <p:ph type="body" idx="1"/>
          </p:nvPr>
        </p:nvSpPr>
        <p:spPr>
          <a:xfrm>
            <a:off x="429768" y="429768"/>
            <a:ext cx="7772400" cy="786384"/>
          </a:xfrm>
        </p:spPr>
        <p:txBody>
          <a:bodyPr/>
          <a:lstStyle/>
          <a:p>
            <a:endParaRPr lang="en-US"/>
          </a:p>
        </p:txBody>
      </p:sp>
      <p:sp>
        <p:nvSpPr>
          <p:cNvPr id="3" name="Footer Placeholder 2">
            <a:extLst>
              <a:ext uri="{FF2B5EF4-FFF2-40B4-BE49-F238E27FC236}">
                <a16:creationId xmlns:a16="http://schemas.microsoft.com/office/drawing/2014/main" id="{CDD3062E-1061-B731-8B9C-BF6B7C677D18}"/>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514820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E039F-783E-AF6E-1509-62592C76BDDE}"/>
              </a:ext>
            </a:extLst>
          </p:cNvPr>
          <p:cNvSpPr>
            <a:spLocks noGrp="1"/>
          </p:cNvSpPr>
          <p:nvPr>
            <p:ph type="title"/>
          </p:nvPr>
        </p:nvSpPr>
        <p:spPr>
          <a:xfrm>
            <a:off x="8311896" y="1078992"/>
            <a:ext cx="3273552" cy="1947672"/>
          </a:xfrm>
        </p:spPr>
        <p:txBody>
          <a:bodyPr vert="horz" lIns="91440" tIns="45720" rIns="91440" bIns="45720" rtlCol="0" anchor="b">
            <a:normAutofit/>
          </a:bodyPr>
          <a:lstStyle/>
          <a:p>
            <a:r>
              <a:rPr lang="en-US" b="0" kern="1200">
                <a:latin typeface="+mj-lt"/>
                <a:ea typeface="+mj-ea"/>
                <a:cs typeface="+mj-cs"/>
              </a:rPr>
              <a:t>Observing Daily Frustrations and Inefficiencies</a:t>
            </a:r>
          </a:p>
        </p:txBody>
      </p:sp>
      <p:pic>
        <p:nvPicPr>
          <p:cNvPr id="4" name="Content Placeholder 3" descr="People working with frustrated expressions analysing workflow and inefficiencies in office setting">
            <a:extLst>
              <a:ext uri="{FF2B5EF4-FFF2-40B4-BE49-F238E27FC236}">
                <a16:creationId xmlns:a16="http://schemas.microsoft.com/office/drawing/2014/main" id="{94F78DEF-F7E7-4430-87F2-1B43BC9B9E02}"/>
              </a:ext>
            </a:extLst>
          </p:cNvPr>
          <p:cNvPicPr>
            <a:picLocks noGrp="1" noChangeAspect="1"/>
          </p:cNvPicPr>
          <p:nvPr>
            <p:ph type="pic" sz="quarter" idx="13"/>
          </p:nvPr>
        </p:nvPicPr>
        <p:blipFill>
          <a:blip r:embed="rId3"/>
          <a:srcRect l="13078" r="6988" b="1"/>
          <a:stretch>
            <a:fillRect/>
          </a:stretch>
        </p:blipFill>
        <p:spPr>
          <a:xfrm>
            <a:off x="342900" y="342901"/>
            <a:ext cx="7391400" cy="6172200"/>
          </a:xfrm>
        </p:spPr>
      </p:pic>
      <p:sp>
        <p:nvSpPr>
          <p:cNvPr id="5" name="TextBox 4">
            <a:extLst>
              <a:ext uri="{FF2B5EF4-FFF2-40B4-BE49-F238E27FC236}">
                <a16:creationId xmlns:a16="http://schemas.microsoft.com/office/drawing/2014/main" id="{6CD27383-A4D3-4C74-856D-C65F9966D3ED}"/>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11896" y="3099816"/>
            <a:ext cx="3273552" cy="2953512"/>
          </a:xfrm>
          <a:prstGeom prst="rect">
            <a:avLst/>
          </a:prstGeom>
        </p:spPr>
        <p:txBody>
          <a:bodyPr>
            <a:normAutofit/>
          </a:bodyPr>
          <a:lstStyle/>
          <a:p>
            <a:pPr marL="0" indent="0">
              <a:spcBef>
                <a:spcPts val="2500"/>
              </a:spcBef>
              <a:spcAft>
                <a:spcPts val="600"/>
              </a:spcAft>
              <a:buNone/>
            </a:pPr>
            <a:r>
              <a:rPr lang="en-GB" sz="1400" b="1"/>
              <a:t>Identifying Pain Points</a:t>
            </a:r>
          </a:p>
          <a:p>
            <a:pPr marL="0" lvl="1" indent="0">
              <a:spcBef>
                <a:spcPts val="1000"/>
              </a:spcBef>
              <a:spcAft>
                <a:spcPts val="600"/>
              </a:spcAft>
              <a:buNone/>
            </a:pPr>
            <a:r>
              <a:rPr lang="en-GB" sz="1400"/>
              <a:t>Observing daily frustrations helps entrepreneurs find common problems to address effectively.</a:t>
            </a:r>
          </a:p>
          <a:p>
            <a:pPr marL="0" indent="0">
              <a:spcBef>
                <a:spcPts val="2500"/>
              </a:spcBef>
              <a:spcAft>
                <a:spcPts val="600"/>
              </a:spcAft>
              <a:buNone/>
            </a:pPr>
            <a:r>
              <a:rPr lang="en-GB" sz="1400" b="1"/>
              <a:t>Spotting Workflow Inefficiencies</a:t>
            </a:r>
          </a:p>
          <a:p>
            <a:pPr marL="0" lvl="1" indent="0">
              <a:spcBef>
                <a:spcPts val="1000"/>
              </a:spcBef>
              <a:spcAft>
                <a:spcPts val="600"/>
              </a:spcAft>
              <a:buNone/>
            </a:pPr>
            <a:r>
              <a:rPr lang="en-GB" sz="1400"/>
              <a:t>Analyzing workflow inefficiencies reveals opportunities to improve processes and productivity.</a:t>
            </a:r>
          </a:p>
        </p:txBody>
      </p:sp>
      <p:sp>
        <p:nvSpPr>
          <p:cNvPr id="3" name="Footer Placeholder 2">
            <a:extLst>
              <a:ext uri="{FF2B5EF4-FFF2-40B4-BE49-F238E27FC236}">
                <a16:creationId xmlns:a16="http://schemas.microsoft.com/office/drawing/2014/main" id="{13DBFFD8-E8DC-1AD1-D619-1329F88C8B76}"/>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8711194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A0098-F33D-10D8-E83F-C6DD7A17FD82}"/>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Reverse Engineering Successful Startups</a:t>
            </a:r>
          </a:p>
        </p:txBody>
      </p:sp>
      <p:sp>
        <p:nvSpPr>
          <p:cNvPr id="5" name="TextBox 4">
            <a:extLst>
              <a:ext uri="{FF2B5EF4-FFF2-40B4-BE49-F238E27FC236}">
                <a16:creationId xmlns:a16="http://schemas.microsoft.com/office/drawing/2014/main" id="{33DACD5C-05A8-4959-A04A-F6B420AA48A9}"/>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600"/>
              </a:spcAft>
              <a:buNone/>
            </a:pPr>
            <a:r>
              <a:rPr lang="en-GB" sz="1400" b="1"/>
              <a:t>Problem Identification</a:t>
            </a:r>
          </a:p>
          <a:p>
            <a:pPr marL="0" lvl="1" indent="0">
              <a:lnSpc>
                <a:spcPct val="90000"/>
              </a:lnSpc>
              <a:spcBef>
                <a:spcPts val="1000"/>
              </a:spcBef>
              <a:spcAft>
                <a:spcPts val="600"/>
              </a:spcAft>
              <a:buNone/>
            </a:pPr>
            <a:r>
              <a:rPr lang="en-GB" sz="1400"/>
              <a:t>Successful startups begin by clearly identifying real-world problems that need innovative solutions.</a:t>
            </a:r>
          </a:p>
          <a:p>
            <a:pPr marL="0" indent="0">
              <a:lnSpc>
                <a:spcPct val="90000"/>
              </a:lnSpc>
              <a:spcBef>
                <a:spcPts val="2500"/>
              </a:spcBef>
              <a:spcAft>
                <a:spcPts val="600"/>
              </a:spcAft>
              <a:buNone/>
            </a:pPr>
            <a:r>
              <a:rPr lang="en-GB" sz="1400" b="1"/>
              <a:t>Solution Development</a:t>
            </a:r>
          </a:p>
          <a:p>
            <a:pPr marL="0" lvl="1" indent="0">
              <a:lnSpc>
                <a:spcPct val="90000"/>
              </a:lnSpc>
              <a:spcBef>
                <a:spcPts val="1000"/>
              </a:spcBef>
              <a:spcAft>
                <a:spcPts val="600"/>
              </a:spcAft>
              <a:buNone/>
            </a:pPr>
            <a:r>
              <a:rPr lang="en-GB" sz="1400"/>
              <a:t>They develop effective, practical solutions that address the needs of their target market.</a:t>
            </a:r>
          </a:p>
          <a:p>
            <a:pPr marL="0" indent="0">
              <a:lnSpc>
                <a:spcPct val="90000"/>
              </a:lnSpc>
              <a:spcBef>
                <a:spcPts val="2500"/>
              </a:spcBef>
              <a:spcAft>
                <a:spcPts val="600"/>
              </a:spcAft>
              <a:buNone/>
            </a:pPr>
            <a:r>
              <a:rPr lang="en-GB" sz="1400" b="1"/>
              <a:t>Inspiration for New Ideas</a:t>
            </a:r>
          </a:p>
          <a:p>
            <a:pPr marL="0" lvl="1" indent="0">
              <a:lnSpc>
                <a:spcPct val="90000"/>
              </a:lnSpc>
              <a:spcBef>
                <a:spcPts val="1000"/>
              </a:spcBef>
              <a:spcAft>
                <a:spcPts val="600"/>
              </a:spcAft>
              <a:buNone/>
            </a:pPr>
            <a:r>
              <a:rPr lang="en-GB" sz="1400"/>
              <a:t>Studying these startups inspires new idea generation and informed entrepreneurial strategies.</a:t>
            </a:r>
          </a:p>
        </p:txBody>
      </p:sp>
      <p:pic>
        <p:nvPicPr>
          <p:cNvPr id="4" name="Content Placeholder 3" descr="Conceptual illustration of startup growth, problem-solving process, and innovative ideas">
            <a:extLst>
              <a:ext uri="{FF2B5EF4-FFF2-40B4-BE49-F238E27FC236}">
                <a16:creationId xmlns:a16="http://schemas.microsoft.com/office/drawing/2014/main" id="{8E6CC8A7-B4AD-4A6C-990E-ACE76F7D9C81}"/>
              </a:ext>
            </a:extLst>
          </p:cNvPr>
          <p:cNvPicPr>
            <a:picLocks noGrp="1" noChangeAspect="1"/>
          </p:cNvPicPr>
          <p:nvPr>
            <p:ph idx="1"/>
          </p:nvPr>
        </p:nvPicPr>
        <p:blipFill>
          <a:blip r:embed="rId3"/>
          <a:stretch>
            <a:fillRect/>
          </a:stretch>
        </p:blipFill>
        <p:spPr>
          <a:xfrm>
            <a:off x="5136995" y="1271624"/>
            <a:ext cx="6466741" cy="4316549"/>
          </a:xfrm>
        </p:spPr>
      </p:pic>
      <p:sp>
        <p:nvSpPr>
          <p:cNvPr id="3" name="Footer Placeholder 2">
            <a:extLst>
              <a:ext uri="{FF2B5EF4-FFF2-40B4-BE49-F238E27FC236}">
                <a16:creationId xmlns:a16="http://schemas.microsoft.com/office/drawing/2014/main" id="{DA3027B0-1BD5-145D-F9EC-8F636A0E3E98}"/>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40787255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104E4-CB6A-A250-6D74-38A4ADFDC900}"/>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Using Problem Discovery Frameworks</a:t>
            </a:r>
          </a:p>
        </p:txBody>
      </p:sp>
      <p:sp>
        <p:nvSpPr>
          <p:cNvPr id="5" name="TextBox 4">
            <a:extLst>
              <a:ext uri="{FF2B5EF4-FFF2-40B4-BE49-F238E27FC236}">
                <a16:creationId xmlns:a16="http://schemas.microsoft.com/office/drawing/2014/main" id="{C7FDF091-EEE5-47B3-9F18-70825019BE01}"/>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600"/>
              </a:spcAft>
              <a:buNone/>
            </a:pPr>
            <a:r>
              <a:rPr lang="en-GB" sz="1400" b="1"/>
              <a:t>Structured Frameworks</a:t>
            </a:r>
          </a:p>
          <a:p>
            <a:pPr marL="0" lvl="1" indent="0">
              <a:lnSpc>
                <a:spcPct val="90000"/>
              </a:lnSpc>
              <a:spcBef>
                <a:spcPts val="1000"/>
              </a:spcBef>
              <a:spcAft>
                <a:spcPts val="600"/>
              </a:spcAft>
              <a:buNone/>
            </a:pPr>
            <a:r>
              <a:rPr lang="en-GB" sz="1400"/>
              <a:t>Frameworks provide a methodical approach to uncovering and understanding problems effectively.</a:t>
            </a:r>
          </a:p>
          <a:p>
            <a:pPr marL="0" indent="0">
              <a:lnSpc>
                <a:spcPct val="90000"/>
              </a:lnSpc>
              <a:spcBef>
                <a:spcPts val="2500"/>
              </a:spcBef>
              <a:spcAft>
                <a:spcPts val="600"/>
              </a:spcAft>
              <a:buNone/>
            </a:pPr>
            <a:r>
              <a:rPr lang="en-GB" sz="1400" b="1"/>
              <a:t>Systematic Problem Discovery</a:t>
            </a:r>
          </a:p>
          <a:p>
            <a:pPr marL="0" lvl="1" indent="0">
              <a:lnSpc>
                <a:spcPct val="90000"/>
              </a:lnSpc>
              <a:spcBef>
                <a:spcPts val="1000"/>
              </a:spcBef>
              <a:spcAft>
                <a:spcPts val="600"/>
              </a:spcAft>
              <a:buNone/>
            </a:pPr>
            <a:r>
              <a:rPr lang="en-GB" sz="1400"/>
              <a:t>A systematic process ensures thorough identification and analysis of underlying issues.</a:t>
            </a:r>
          </a:p>
          <a:p>
            <a:pPr marL="0" indent="0">
              <a:lnSpc>
                <a:spcPct val="90000"/>
              </a:lnSpc>
              <a:spcBef>
                <a:spcPts val="2500"/>
              </a:spcBef>
              <a:spcAft>
                <a:spcPts val="600"/>
              </a:spcAft>
              <a:buNone/>
            </a:pPr>
            <a:r>
              <a:rPr lang="en-GB" sz="1400" b="1"/>
              <a:t>Validation of Ideas</a:t>
            </a:r>
          </a:p>
          <a:p>
            <a:pPr marL="0" lvl="1" indent="0">
              <a:lnSpc>
                <a:spcPct val="90000"/>
              </a:lnSpc>
              <a:spcBef>
                <a:spcPts val="1000"/>
              </a:spcBef>
              <a:spcAft>
                <a:spcPts val="600"/>
              </a:spcAft>
              <a:buNone/>
            </a:pPr>
            <a:r>
              <a:rPr lang="en-GB" sz="1400"/>
              <a:t>Validating problems ensures ideas are relevant and address real market needs.</a:t>
            </a:r>
          </a:p>
        </p:txBody>
      </p:sp>
      <p:pic>
        <p:nvPicPr>
          <p:cNvPr id="4" name="Content Placeholder 3" descr="Professional illustration of a flowchart and checklist representing structured problem discovery process">
            <a:extLst>
              <a:ext uri="{FF2B5EF4-FFF2-40B4-BE49-F238E27FC236}">
                <a16:creationId xmlns:a16="http://schemas.microsoft.com/office/drawing/2014/main" id="{012F7615-24AA-42BC-AB8D-8B09C72478FE}"/>
              </a:ext>
            </a:extLst>
          </p:cNvPr>
          <p:cNvPicPr>
            <a:picLocks noGrp="1" noChangeAspect="1"/>
          </p:cNvPicPr>
          <p:nvPr>
            <p:ph idx="1"/>
          </p:nvPr>
        </p:nvPicPr>
        <p:blipFill>
          <a:blip r:embed="rId3"/>
          <a:stretch>
            <a:fillRect/>
          </a:stretch>
        </p:blipFill>
        <p:spPr>
          <a:xfrm>
            <a:off x="5136995" y="1271624"/>
            <a:ext cx="6466741" cy="4316549"/>
          </a:xfrm>
        </p:spPr>
      </p:pic>
      <p:sp>
        <p:nvSpPr>
          <p:cNvPr id="3" name="Footer Placeholder 2">
            <a:extLst>
              <a:ext uri="{FF2B5EF4-FFF2-40B4-BE49-F238E27FC236}">
                <a16:creationId xmlns:a16="http://schemas.microsoft.com/office/drawing/2014/main" id="{3FBF6ED3-C24A-FDF0-4954-6BF8ED809EE9}"/>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144094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14DBA-BE7F-282C-B564-8D5F6D4A4F89}"/>
              </a:ext>
            </a:extLst>
          </p:cNvPr>
          <p:cNvSpPr>
            <a:spLocks noGrp="1"/>
          </p:cNvSpPr>
          <p:nvPr>
            <p:ph type="title"/>
          </p:nvPr>
        </p:nvSpPr>
        <p:spPr>
          <a:xfrm>
            <a:off x="429768" y="1810512"/>
            <a:ext cx="7772400" cy="4562856"/>
          </a:xfrm>
        </p:spPr>
        <p:txBody>
          <a:bodyPr anchor="b">
            <a:normAutofit/>
          </a:bodyPr>
          <a:lstStyle/>
          <a:p>
            <a:r>
              <a:rPr lang="en-GB" sz="7400"/>
              <a:t>Filtering Ideas: Pain, Frequency, and Willingness to Pay</a:t>
            </a:r>
          </a:p>
        </p:txBody>
      </p:sp>
      <p:sp>
        <p:nvSpPr>
          <p:cNvPr id="7" name="Text Placeholder 2">
            <a:extLst>
              <a:ext uri="{FF2B5EF4-FFF2-40B4-BE49-F238E27FC236}">
                <a16:creationId xmlns:a16="http://schemas.microsoft.com/office/drawing/2014/main" id="{BE922AF0-215B-68C0-7322-258AACB54E9D}"/>
              </a:ext>
            </a:extLst>
          </p:cNvPr>
          <p:cNvSpPr>
            <a:spLocks noGrp="1"/>
          </p:cNvSpPr>
          <p:nvPr>
            <p:ph type="body" idx="1"/>
          </p:nvPr>
        </p:nvSpPr>
        <p:spPr>
          <a:xfrm>
            <a:off x="429768" y="429768"/>
            <a:ext cx="7772400" cy="786384"/>
          </a:xfrm>
        </p:spPr>
        <p:txBody>
          <a:bodyPr/>
          <a:lstStyle/>
          <a:p>
            <a:endParaRPr lang="en-US"/>
          </a:p>
        </p:txBody>
      </p:sp>
      <p:sp>
        <p:nvSpPr>
          <p:cNvPr id="3" name="Footer Placeholder 2">
            <a:extLst>
              <a:ext uri="{FF2B5EF4-FFF2-40B4-BE49-F238E27FC236}">
                <a16:creationId xmlns:a16="http://schemas.microsoft.com/office/drawing/2014/main" id="{E0E55E84-C4F3-4CE4-FC31-3D169EB1E251}"/>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41431512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47202-7173-011A-5B35-6B2465DC405D}"/>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Assessing Pain Severity and Urgency</a:t>
            </a:r>
          </a:p>
        </p:txBody>
      </p:sp>
      <p:sp>
        <p:nvSpPr>
          <p:cNvPr id="5" name="TextBox 4">
            <a:extLst>
              <a:ext uri="{FF2B5EF4-FFF2-40B4-BE49-F238E27FC236}">
                <a16:creationId xmlns:a16="http://schemas.microsoft.com/office/drawing/2014/main" id="{B850CAF6-8401-4FF2-B8F7-92EED5FE1079}"/>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600"/>
              </a:spcAft>
              <a:buNone/>
            </a:pPr>
            <a:r>
              <a:rPr lang="en-GB" sz="1400" b="1"/>
              <a:t>Pain Severity Importance</a:t>
            </a:r>
          </a:p>
          <a:p>
            <a:pPr marL="0" lvl="1" indent="0">
              <a:lnSpc>
                <a:spcPct val="90000"/>
              </a:lnSpc>
              <a:spcBef>
                <a:spcPts val="1000"/>
              </a:spcBef>
              <a:spcAft>
                <a:spcPts val="600"/>
              </a:spcAft>
              <a:buNone/>
            </a:pPr>
            <a:r>
              <a:rPr lang="en-GB" sz="1400"/>
              <a:t>Assessing how intense a customer's problem is helps identify critical issues needing immediate attention.</a:t>
            </a:r>
          </a:p>
          <a:p>
            <a:pPr marL="0" indent="0">
              <a:lnSpc>
                <a:spcPct val="90000"/>
              </a:lnSpc>
              <a:spcBef>
                <a:spcPts val="2500"/>
              </a:spcBef>
              <a:spcAft>
                <a:spcPts val="600"/>
              </a:spcAft>
              <a:buNone/>
            </a:pPr>
            <a:r>
              <a:rPr lang="en-GB" sz="1400" b="1"/>
              <a:t>Urgency Assessment</a:t>
            </a:r>
          </a:p>
          <a:p>
            <a:pPr marL="0" lvl="1" indent="0">
              <a:lnSpc>
                <a:spcPct val="90000"/>
              </a:lnSpc>
              <a:spcBef>
                <a:spcPts val="1000"/>
              </a:spcBef>
              <a:spcAft>
                <a:spcPts val="600"/>
              </a:spcAft>
              <a:buNone/>
            </a:pPr>
            <a:r>
              <a:rPr lang="en-GB" sz="1400"/>
              <a:t>Evaluating urgency determines how quickly a problem must be addressed to satisfy customer needs.</a:t>
            </a:r>
          </a:p>
          <a:p>
            <a:pPr marL="0" indent="0">
              <a:lnSpc>
                <a:spcPct val="90000"/>
              </a:lnSpc>
              <a:spcBef>
                <a:spcPts val="2500"/>
              </a:spcBef>
              <a:spcAft>
                <a:spcPts val="600"/>
              </a:spcAft>
              <a:buNone/>
            </a:pPr>
            <a:r>
              <a:rPr lang="en-GB" sz="1400" b="1"/>
              <a:t>Prioritising Customer Problems</a:t>
            </a:r>
          </a:p>
          <a:p>
            <a:pPr marL="0" lvl="1" indent="0">
              <a:lnSpc>
                <a:spcPct val="90000"/>
              </a:lnSpc>
              <a:spcBef>
                <a:spcPts val="1000"/>
              </a:spcBef>
              <a:spcAft>
                <a:spcPts val="600"/>
              </a:spcAft>
              <a:buNone/>
            </a:pPr>
            <a:r>
              <a:rPr lang="en-GB" sz="1400"/>
              <a:t>Combining severity and urgency assessments helps prioritise problems by potential value and impact.</a:t>
            </a:r>
          </a:p>
        </p:txBody>
      </p:sp>
      <p:pic>
        <p:nvPicPr>
          <p:cNvPr id="4" name="Content Placeholder 3" descr="Abstract illustration showing evaluation of problem urgency and severity with priority scale">
            <a:extLst>
              <a:ext uri="{FF2B5EF4-FFF2-40B4-BE49-F238E27FC236}">
                <a16:creationId xmlns:a16="http://schemas.microsoft.com/office/drawing/2014/main" id="{425D28DA-7813-4F50-A465-2BAAFF82E6E5}"/>
              </a:ext>
            </a:extLst>
          </p:cNvPr>
          <p:cNvPicPr>
            <a:picLocks noGrp="1" noChangeAspect="1"/>
          </p:cNvPicPr>
          <p:nvPr>
            <p:ph idx="1"/>
          </p:nvPr>
        </p:nvPicPr>
        <p:blipFill>
          <a:blip r:embed="rId3"/>
          <a:stretch>
            <a:fillRect/>
          </a:stretch>
        </p:blipFill>
        <p:spPr>
          <a:xfrm>
            <a:off x="5136995" y="1271624"/>
            <a:ext cx="6466741" cy="4316549"/>
          </a:xfrm>
        </p:spPr>
      </p:pic>
      <p:sp>
        <p:nvSpPr>
          <p:cNvPr id="3" name="Footer Placeholder 2">
            <a:extLst>
              <a:ext uri="{FF2B5EF4-FFF2-40B4-BE49-F238E27FC236}">
                <a16:creationId xmlns:a16="http://schemas.microsoft.com/office/drawing/2014/main" id="{F93AACF9-3166-0FDA-1CBF-36AA7EA12121}"/>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4240296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A73EC-CDA3-6C14-FE4D-69B483E25577}"/>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Evaluating How Often the Problem Occurs</a:t>
            </a:r>
          </a:p>
        </p:txBody>
      </p:sp>
      <p:sp>
        <p:nvSpPr>
          <p:cNvPr id="5" name="TextBox 4">
            <a:extLst>
              <a:ext uri="{FF2B5EF4-FFF2-40B4-BE49-F238E27FC236}">
                <a16:creationId xmlns:a16="http://schemas.microsoft.com/office/drawing/2014/main" id="{17E62105-8D80-42FE-84A4-743F2EE268CA}"/>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spcBef>
                <a:spcPts val="2500"/>
              </a:spcBef>
              <a:spcAft>
                <a:spcPts val="600"/>
              </a:spcAft>
              <a:buNone/>
            </a:pPr>
            <a:r>
              <a:rPr lang="en-GB" sz="1400" b="1"/>
              <a:t>Impact of Frequent Problems</a:t>
            </a:r>
          </a:p>
          <a:p>
            <a:pPr marL="0" lvl="1" indent="0">
              <a:spcBef>
                <a:spcPts val="1000"/>
              </a:spcBef>
              <a:spcAft>
                <a:spcPts val="600"/>
              </a:spcAft>
              <a:buNone/>
            </a:pPr>
            <a:r>
              <a:rPr lang="en-GB" sz="1400"/>
              <a:t>Frequent problems generate ongoing demand that sustains business opportunities over time.</a:t>
            </a:r>
          </a:p>
          <a:p>
            <a:pPr marL="0" indent="0">
              <a:spcBef>
                <a:spcPts val="2500"/>
              </a:spcBef>
              <a:spcAft>
                <a:spcPts val="600"/>
              </a:spcAft>
              <a:buNone/>
            </a:pPr>
            <a:r>
              <a:rPr lang="en-GB" sz="1400" b="1"/>
              <a:t>Recurring Revenue Opportunities</a:t>
            </a:r>
          </a:p>
          <a:p>
            <a:pPr marL="0" lvl="1" indent="0">
              <a:spcBef>
                <a:spcPts val="1000"/>
              </a:spcBef>
              <a:spcAft>
                <a:spcPts val="600"/>
              </a:spcAft>
              <a:buNone/>
            </a:pPr>
            <a:r>
              <a:rPr lang="en-GB" sz="1400"/>
              <a:t>Sustained demand from frequent problems increases potential for steady recurring revenue streams.</a:t>
            </a:r>
          </a:p>
        </p:txBody>
      </p:sp>
      <p:pic>
        <p:nvPicPr>
          <p:cNvPr id="4" name="Content Placeholder 3" descr="business concept illustration showing recurring revenue streams from frequent problems">
            <a:extLst>
              <a:ext uri="{FF2B5EF4-FFF2-40B4-BE49-F238E27FC236}">
                <a16:creationId xmlns:a16="http://schemas.microsoft.com/office/drawing/2014/main" id="{35E222E1-3ECE-42DF-ABDC-41849F12CF46}"/>
              </a:ext>
            </a:extLst>
          </p:cNvPr>
          <p:cNvPicPr>
            <a:picLocks noGrp="1" noChangeAspect="1"/>
          </p:cNvPicPr>
          <p:nvPr>
            <p:ph idx="1"/>
          </p:nvPr>
        </p:nvPicPr>
        <p:blipFill>
          <a:blip r:embed="rId3"/>
          <a:stretch>
            <a:fillRect/>
          </a:stretch>
        </p:blipFill>
        <p:spPr>
          <a:xfrm>
            <a:off x="5136995" y="1271624"/>
            <a:ext cx="6466741" cy="4316549"/>
          </a:xfrm>
        </p:spPr>
      </p:pic>
      <p:sp>
        <p:nvSpPr>
          <p:cNvPr id="3" name="Footer Placeholder 2">
            <a:extLst>
              <a:ext uri="{FF2B5EF4-FFF2-40B4-BE49-F238E27FC236}">
                <a16:creationId xmlns:a16="http://schemas.microsoft.com/office/drawing/2014/main" id="{CBA83EC8-E197-78B6-FA83-B70267F7AACD}"/>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50433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F0005-5565-6F59-3A75-9A06310E5D59}"/>
              </a:ext>
            </a:extLst>
          </p:cNvPr>
          <p:cNvSpPr>
            <a:spLocks noGrp="1"/>
          </p:cNvSpPr>
          <p:nvPr>
            <p:ph type="title"/>
          </p:nvPr>
        </p:nvSpPr>
        <p:spPr>
          <a:xfrm>
            <a:off x="429768" y="1810512"/>
            <a:ext cx="7772400" cy="4562856"/>
          </a:xfrm>
        </p:spPr>
        <p:txBody>
          <a:bodyPr anchor="b">
            <a:normAutofit/>
          </a:bodyPr>
          <a:lstStyle/>
          <a:p>
            <a:r>
              <a:rPr lang="en-GB"/>
              <a:t>Introduction to the Startup Journey</a:t>
            </a:r>
          </a:p>
        </p:txBody>
      </p:sp>
      <p:sp>
        <p:nvSpPr>
          <p:cNvPr id="7" name="Text Placeholder 2">
            <a:extLst>
              <a:ext uri="{FF2B5EF4-FFF2-40B4-BE49-F238E27FC236}">
                <a16:creationId xmlns:a16="http://schemas.microsoft.com/office/drawing/2014/main" id="{CF183B0D-B658-2480-E582-32926F97E552}"/>
              </a:ext>
            </a:extLst>
          </p:cNvPr>
          <p:cNvSpPr>
            <a:spLocks noGrp="1"/>
          </p:cNvSpPr>
          <p:nvPr>
            <p:ph type="body" idx="1"/>
          </p:nvPr>
        </p:nvSpPr>
        <p:spPr>
          <a:xfrm>
            <a:off x="429768" y="429768"/>
            <a:ext cx="7772400" cy="786384"/>
          </a:xfrm>
        </p:spPr>
        <p:txBody>
          <a:bodyPr/>
          <a:lstStyle/>
          <a:p>
            <a:endParaRPr lang="en-US"/>
          </a:p>
        </p:txBody>
      </p:sp>
      <p:sp>
        <p:nvSpPr>
          <p:cNvPr id="3" name="Footer Placeholder 2">
            <a:extLst>
              <a:ext uri="{FF2B5EF4-FFF2-40B4-BE49-F238E27FC236}">
                <a16:creationId xmlns:a16="http://schemas.microsoft.com/office/drawing/2014/main" id="{C18AA94B-CFD0-EDCC-557F-5887D1275193}"/>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9361580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9A8B7-40BC-CA62-FE92-1644179814BE}"/>
              </a:ext>
            </a:extLst>
          </p:cNvPr>
          <p:cNvSpPr>
            <a:spLocks noGrp="1"/>
          </p:cNvSpPr>
          <p:nvPr>
            <p:ph type="title"/>
          </p:nvPr>
        </p:nvSpPr>
        <p:spPr>
          <a:xfrm>
            <a:off x="429768" y="640080"/>
            <a:ext cx="11155680" cy="970463"/>
          </a:xfrm>
        </p:spPr>
        <p:txBody>
          <a:bodyPr vert="horz" lIns="91440" tIns="45720" rIns="91440" bIns="45720" rtlCol="0" anchor="ctr">
            <a:normAutofit/>
          </a:bodyPr>
          <a:lstStyle/>
          <a:p>
            <a:r>
              <a:rPr lang="en-US" b="0" kern="1200">
                <a:latin typeface="+mj-lt"/>
                <a:ea typeface="+mj-ea"/>
                <a:cs typeface="+mj-cs"/>
              </a:rPr>
              <a:t>Determining if Customers Are Willing to Pay</a:t>
            </a:r>
          </a:p>
        </p:txBody>
      </p:sp>
      <p:pic>
        <p:nvPicPr>
          <p:cNvPr id="4" name="Content Placeholder 3" descr="businesspeople discussing payment willingness and market validation in professional setting">
            <a:extLst>
              <a:ext uri="{FF2B5EF4-FFF2-40B4-BE49-F238E27FC236}">
                <a16:creationId xmlns:a16="http://schemas.microsoft.com/office/drawing/2014/main" id="{418A931E-8125-4537-A2AA-F59D980ABEBA}"/>
              </a:ext>
            </a:extLst>
          </p:cNvPr>
          <p:cNvPicPr>
            <a:picLocks noGrp="1" noChangeAspect="1"/>
          </p:cNvPicPr>
          <p:nvPr>
            <p:ph type="pic" sz="quarter" idx="13"/>
          </p:nvPr>
        </p:nvPicPr>
        <p:blipFill>
          <a:blip r:embed="rId3"/>
          <a:srcRect l="6845" r="2" b="2"/>
          <a:stretch>
            <a:fillRect/>
          </a:stretch>
        </p:blipFill>
        <p:spPr>
          <a:xfrm>
            <a:off x="429768" y="1828800"/>
            <a:ext cx="6176399" cy="4425696"/>
          </a:xfrm>
        </p:spPr>
      </p:pic>
      <p:sp>
        <p:nvSpPr>
          <p:cNvPr id="5" name="TextBox 4">
            <a:extLst>
              <a:ext uri="{FF2B5EF4-FFF2-40B4-BE49-F238E27FC236}">
                <a16:creationId xmlns:a16="http://schemas.microsoft.com/office/drawing/2014/main" id="{1CA70C1A-1550-420C-9794-6FB7ABC1280E}"/>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287768" y="1828800"/>
            <a:ext cx="4297680" cy="4428871"/>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Customer Payment Readiness</a:t>
            </a:r>
          </a:p>
          <a:p>
            <a:pPr marL="0" lvl="1" indent="0">
              <a:spcBef>
                <a:spcPts val="1000"/>
              </a:spcBef>
              <a:spcAft>
                <a:spcPts val="600"/>
              </a:spcAft>
              <a:buFont typeface="Arial" panose="020B0604020202020204" pitchFamily="34" charset="0"/>
              <a:buNone/>
            </a:pPr>
            <a:r>
              <a:rPr lang="en-GB" sz="1400"/>
              <a:t>Validating if customers are willing to pay confirms demand and commercial potential for the solution.</a:t>
            </a:r>
          </a:p>
          <a:p>
            <a:pPr marL="0" indent="0">
              <a:spcBef>
                <a:spcPts val="2500"/>
              </a:spcBef>
              <a:spcAft>
                <a:spcPts val="600"/>
              </a:spcAft>
              <a:buFont typeface="Arial" panose="020B0604020202020204" pitchFamily="34" charset="0"/>
              <a:buNone/>
            </a:pPr>
            <a:r>
              <a:rPr lang="en-GB" sz="1400" b="1"/>
              <a:t>Commercial Viability Signal</a:t>
            </a:r>
          </a:p>
          <a:p>
            <a:pPr marL="0" lvl="1" indent="0">
              <a:spcBef>
                <a:spcPts val="1000"/>
              </a:spcBef>
              <a:spcAft>
                <a:spcPts val="600"/>
              </a:spcAft>
              <a:buFont typeface="Arial" panose="020B0604020202020204" pitchFamily="34" charset="0"/>
              <a:buNone/>
            </a:pPr>
            <a:r>
              <a:rPr lang="en-GB" sz="1400"/>
              <a:t>Willingness to pay is a key indicator that the product or service meets a market need effectively.</a:t>
            </a:r>
          </a:p>
        </p:txBody>
      </p:sp>
      <p:sp>
        <p:nvSpPr>
          <p:cNvPr id="3" name="Footer Placeholder 2">
            <a:extLst>
              <a:ext uri="{FF2B5EF4-FFF2-40B4-BE49-F238E27FC236}">
                <a16:creationId xmlns:a16="http://schemas.microsoft.com/office/drawing/2014/main" id="{3A0C362C-614A-D43B-DC5A-A5CF152E4DE3}"/>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891420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9370A-F86B-848D-339E-C087A3EC7D30}"/>
              </a:ext>
            </a:extLst>
          </p:cNvPr>
          <p:cNvSpPr>
            <a:spLocks noGrp="1"/>
          </p:cNvSpPr>
          <p:nvPr>
            <p:ph type="title"/>
          </p:nvPr>
        </p:nvSpPr>
        <p:spPr>
          <a:xfrm>
            <a:off x="429768" y="1810512"/>
            <a:ext cx="7772400" cy="4562856"/>
          </a:xfrm>
        </p:spPr>
        <p:txBody>
          <a:bodyPr anchor="b">
            <a:normAutofit/>
          </a:bodyPr>
          <a:lstStyle/>
          <a:p>
            <a:r>
              <a:rPr lang="en-GB"/>
              <a:t>Defining a Clear Problem Statement</a:t>
            </a:r>
          </a:p>
        </p:txBody>
      </p:sp>
      <p:sp>
        <p:nvSpPr>
          <p:cNvPr id="7" name="Text Placeholder 2">
            <a:extLst>
              <a:ext uri="{FF2B5EF4-FFF2-40B4-BE49-F238E27FC236}">
                <a16:creationId xmlns:a16="http://schemas.microsoft.com/office/drawing/2014/main" id="{BE703C5C-719D-6B0F-9050-8E55891C224C}"/>
              </a:ext>
            </a:extLst>
          </p:cNvPr>
          <p:cNvSpPr>
            <a:spLocks noGrp="1"/>
          </p:cNvSpPr>
          <p:nvPr>
            <p:ph type="body" idx="1"/>
          </p:nvPr>
        </p:nvSpPr>
        <p:spPr>
          <a:xfrm>
            <a:off x="429768" y="429768"/>
            <a:ext cx="7772400" cy="786384"/>
          </a:xfrm>
        </p:spPr>
        <p:txBody>
          <a:bodyPr/>
          <a:lstStyle/>
          <a:p>
            <a:endParaRPr lang="en-US"/>
          </a:p>
        </p:txBody>
      </p:sp>
      <p:sp>
        <p:nvSpPr>
          <p:cNvPr id="3" name="Footer Placeholder 2">
            <a:extLst>
              <a:ext uri="{FF2B5EF4-FFF2-40B4-BE49-F238E27FC236}">
                <a16:creationId xmlns:a16="http://schemas.microsoft.com/office/drawing/2014/main" id="{29CB8AA1-CF91-4E4D-F7A7-6EBCCFFFC242}"/>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9446456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F711A-6D81-9676-0581-F441E5DC6989}"/>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Structure of an Effective Problem Statement</a:t>
            </a:r>
          </a:p>
        </p:txBody>
      </p:sp>
      <p:sp>
        <p:nvSpPr>
          <p:cNvPr id="5" name="TextBox 4">
            <a:extLst>
              <a:ext uri="{FF2B5EF4-FFF2-40B4-BE49-F238E27FC236}">
                <a16:creationId xmlns:a16="http://schemas.microsoft.com/office/drawing/2014/main" id="{B8FC2A13-9356-4E01-A15D-4A213DE11F9B}"/>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600"/>
              </a:spcAft>
              <a:buNone/>
            </a:pPr>
            <a:r>
              <a:rPr lang="en-GB" sz="1400" b="1"/>
              <a:t>Affected Customer Segment</a:t>
            </a:r>
          </a:p>
          <a:p>
            <a:pPr marL="0" lvl="1" indent="0">
              <a:lnSpc>
                <a:spcPct val="90000"/>
              </a:lnSpc>
              <a:spcBef>
                <a:spcPts val="1000"/>
              </a:spcBef>
              <a:spcAft>
                <a:spcPts val="600"/>
              </a:spcAft>
              <a:buNone/>
            </a:pPr>
            <a:r>
              <a:rPr lang="en-GB" sz="1400"/>
              <a:t>Identify the specific group of customers who experience the problem to target solutions effectively.</a:t>
            </a:r>
          </a:p>
          <a:p>
            <a:pPr marL="0" indent="0">
              <a:lnSpc>
                <a:spcPct val="90000"/>
              </a:lnSpc>
              <a:spcBef>
                <a:spcPts val="2500"/>
              </a:spcBef>
              <a:spcAft>
                <a:spcPts val="600"/>
              </a:spcAft>
              <a:buNone/>
            </a:pPr>
            <a:r>
              <a:rPr lang="en-GB" sz="1400" b="1"/>
              <a:t>Pain or Need</a:t>
            </a:r>
          </a:p>
          <a:p>
            <a:pPr marL="0" lvl="1" indent="0">
              <a:lnSpc>
                <a:spcPct val="90000"/>
              </a:lnSpc>
              <a:spcBef>
                <a:spcPts val="1000"/>
              </a:spcBef>
              <a:spcAft>
                <a:spcPts val="600"/>
              </a:spcAft>
              <a:buNone/>
            </a:pPr>
            <a:r>
              <a:rPr lang="en-GB" sz="1400"/>
              <a:t>Define the core issue or unmet need that the customer segment faces to clarify the problem.</a:t>
            </a:r>
          </a:p>
          <a:p>
            <a:pPr marL="0" indent="0">
              <a:lnSpc>
                <a:spcPct val="90000"/>
              </a:lnSpc>
              <a:spcBef>
                <a:spcPts val="2500"/>
              </a:spcBef>
              <a:spcAft>
                <a:spcPts val="600"/>
              </a:spcAft>
              <a:buNone/>
            </a:pPr>
            <a:r>
              <a:rPr lang="en-GB" sz="1400" b="1"/>
              <a:t>Problem Impact</a:t>
            </a:r>
          </a:p>
          <a:p>
            <a:pPr marL="0" lvl="1" indent="0">
              <a:lnSpc>
                <a:spcPct val="90000"/>
              </a:lnSpc>
              <a:spcBef>
                <a:spcPts val="1000"/>
              </a:spcBef>
              <a:spcAft>
                <a:spcPts val="600"/>
              </a:spcAft>
              <a:buNone/>
            </a:pPr>
            <a:r>
              <a:rPr lang="en-GB" sz="1400"/>
              <a:t>Explain the consequences or effects of the problem to emphasize its significance.</a:t>
            </a:r>
          </a:p>
        </p:txBody>
      </p:sp>
      <p:pic>
        <p:nvPicPr>
          <p:cNvPr id="4" name="Content Placeholder 3" descr="Illustration showing components of a clear problem statement with customer segment, pain point, and impact">
            <a:extLst>
              <a:ext uri="{FF2B5EF4-FFF2-40B4-BE49-F238E27FC236}">
                <a16:creationId xmlns:a16="http://schemas.microsoft.com/office/drawing/2014/main" id="{9DE1EACB-129F-4F48-A7A6-AF202F3C5CA2}"/>
              </a:ext>
            </a:extLst>
          </p:cNvPr>
          <p:cNvPicPr>
            <a:picLocks noGrp="1" noChangeAspect="1"/>
          </p:cNvPicPr>
          <p:nvPr>
            <p:ph idx="1"/>
          </p:nvPr>
        </p:nvPicPr>
        <p:blipFill>
          <a:blip r:embed="rId3"/>
          <a:stretch>
            <a:fillRect/>
          </a:stretch>
        </p:blipFill>
        <p:spPr>
          <a:xfrm>
            <a:off x="5136995" y="1271624"/>
            <a:ext cx="6466741" cy="4316549"/>
          </a:xfrm>
        </p:spPr>
      </p:pic>
      <p:sp>
        <p:nvSpPr>
          <p:cNvPr id="3" name="Footer Placeholder 2">
            <a:extLst>
              <a:ext uri="{FF2B5EF4-FFF2-40B4-BE49-F238E27FC236}">
                <a16:creationId xmlns:a16="http://schemas.microsoft.com/office/drawing/2014/main" id="{033297A3-35A6-1BF1-6A00-02C98569FC3D}"/>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336038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C0C3E-3B4B-BB8C-D72F-3D2F290D554B}"/>
              </a:ext>
            </a:extLst>
          </p:cNvPr>
          <p:cNvSpPr>
            <a:spLocks noGrp="1"/>
          </p:cNvSpPr>
          <p:nvPr>
            <p:ph type="title"/>
          </p:nvPr>
        </p:nvSpPr>
        <p:spPr>
          <a:xfrm>
            <a:off x="429768" y="640080"/>
            <a:ext cx="11155680" cy="970463"/>
          </a:xfrm>
        </p:spPr>
        <p:txBody>
          <a:bodyPr vert="horz" lIns="91440" tIns="45720" rIns="91440" bIns="45720" rtlCol="0" anchor="ctr">
            <a:normAutofit/>
          </a:bodyPr>
          <a:lstStyle/>
          <a:p>
            <a:r>
              <a:rPr lang="en-US" b="0" kern="1200">
                <a:latin typeface="+mj-lt"/>
                <a:ea typeface="+mj-ea"/>
                <a:cs typeface="+mj-cs"/>
              </a:rPr>
              <a:t>Common Mistakes to Avoid</a:t>
            </a:r>
          </a:p>
        </p:txBody>
      </p:sp>
      <p:pic>
        <p:nvPicPr>
          <p:cNvPr id="4" name="Content Placeholder 3" descr="confused person with thought bubbles showing unclear communication and crossed out mistakes">
            <a:extLst>
              <a:ext uri="{FF2B5EF4-FFF2-40B4-BE49-F238E27FC236}">
                <a16:creationId xmlns:a16="http://schemas.microsoft.com/office/drawing/2014/main" id="{D0385EF1-5346-4D92-AD0F-1A37D55ECC8A}"/>
              </a:ext>
            </a:extLst>
          </p:cNvPr>
          <p:cNvPicPr>
            <a:picLocks noGrp="1" noChangeAspect="1"/>
          </p:cNvPicPr>
          <p:nvPr>
            <p:ph type="pic" sz="quarter" idx="13"/>
          </p:nvPr>
        </p:nvPicPr>
        <p:blipFill>
          <a:blip r:embed="rId3"/>
          <a:srcRect l="2422" r="4425" b="2"/>
          <a:stretch>
            <a:fillRect/>
          </a:stretch>
        </p:blipFill>
        <p:spPr>
          <a:xfrm>
            <a:off x="429768" y="1828800"/>
            <a:ext cx="6176399" cy="4425696"/>
          </a:xfrm>
        </p:spPr>
      </p:pic>
      <p:sp>
        <p:nvSpPr>
          <p:cNvPr id="5" name="TextBox 4">
            <a:extLst>
              <a:ext uri="{FF2B5EF4-FFF2-40B4-BE49-F238E27FC236}">
                <a16:creationId xmlns:a16="http://schemas.microsoft.com/office/drawing/2014/main" id="{9F7B8246-7343-4F5C-89EC-752CC2048B18}"/>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287768" y="1828800"/>
            <a:ext cx="4297680" cy="4428871"/>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Avoid Vague Language</a:t>
            </a:r>
          </a:p>
          <a:p>
            <a:pPr marL="0" lvl="1" indent="0">
              <a:spcBef>
                <a:spcPts val="1000"/>
              </a:spcBef>
              <a:spcAft>
                <a:spcPts val="600"/>
              </a:spcAft>
              <a:buFont typeface="Arial" panose="020B0604020202020204" pitchFamily="34" charset="0"/>
              <a:buNone/>
            </a:pPr>
            <a:r>
              <a:rPr lang="en-GB" sz="1400"/>
              <a:t>Use clear and precise language to ensure your message is easily understood and unambiguous.</a:t>
            </a:r>
          </a:p>
          <a:p>
            <a:pPr marL="0" indent="0">
              <a:spcBef>
                <a:spcPts val="2500"/>
              </a:spcBef>
              <a:spcAft>
                <a:spcPts val="600"/>
              </a:spcAft>
              <a:buFont typeface="Arial" panose="020B0604020202020204" pitchFamily="34" charset="0"/>
              <a:buNone/>
            </a:pPr>
            <a:r>
              <a:rPr lang="en-GB" sz="1400" b="1"/>
              <a:t>No Unsupported Assumptions</a:t>
            </a:r>
          </a:p>
          <a:p>
            <a:pPr marL="0" lvl="1" indent="0">
              <a:spcBef>
                <a:spcPts val="1000"/>
              </a:spcBef>
              <a:spcAft>
                <a:spcPts val="600"/>
              </a:spcAft>
              <a:buFont typeface="Arial" panose="020B0604020202020204" pitchFamily="34" charset="0"/>
              <a:buNone/>
            </a:pPr>
            <a:r>
              <a:rPr lang="en-GB" sz="1400"/>
              <a:t>Base your statements on evidence to maintain credibility and avoid misleading information.</a:t>
            </a:r>
          </a:p>
          <a:p>
            <a:pPr marL="0" indent="0">
              <a:spcBef>
                <a:spcPts val="2500"/>
              </a:spcBef>
              <a:spcAft>
                <a:spcPts val="600"/>
              </a:spcAft>
              <a:buFont typeface="Arial" panose="020B0604020202020204" pitchFamily="34" charset="0"/>
              <a:buNone/>
            </a:pPr>
            <a:r>
              <a:rPr lang="en-GB" sz="1400" b="1"/>
              <a:t>Separate Solutions from Problems</a:t>
            </a:r>
          </a:p>
          <a:p>
            <a:pPr marL="0" lvl="1" indent="0">
              <a:spcBef>
                <a:spcPts val="1000"/>
              </a:spcBef>
              <a:spcAft>
                <a:spcPts val="600"/>
              </a:spcAft>
              <a:buFont typeface="Arial" panose="020B0604020202020204" pitchFamily="34" charset="0"/>
              <a:buNone/>
            </a:pPr>
            <a:r>
              <a:rPr lang="en-GB" sz="1400"/>
              <a:t>Keep problem statements focused on issues without mixing in proposed solutions for clarity.</a:t>
            </a:r>
          </a:p>
        </p:txBody>
      </p:sp>
      <p:sp>
        <p:nvSpPr>
          <p:cNvPr id="3" name="Footer Placeholder 2">
            <a:extLst>
              <a:ext uri="{FF2B5EF4-FFF2-40B4-BE49-F238E27FC236}">
                <a16:creationId xmlns:a16="http://schemas.microsoft.com/office/drawing/2014/main" id="{C38FB945-EC43-2245-1520-6058B6796CDC}"/>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6042989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DD049-8249-850C-14D4-CEFAF70137BD}"/>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Visual: Problem Statement Template</a:t>
            </a:r>
          </a:p>
        </p:txBody>
      </p:sp>
      <p:sp>
        <p:nvSpPr>
          <p:cNvPr id="5" name="TextBox 4">
            <a:extLst>
              <a:ext uri="{FF2B5EF4-FFF2-40B4-BE49-F238E27FC236}">
                <a16:creationId xmlns:a16="http://schemas.microsoft.com/office/drawing/2014/main" id="{838985B0-9585-40FC-B91A-6DC05368B3B0}"/>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spcBef>
                <a:spcPts val="2500"/>
              </a:spcBef>
              <a:spcAft>
                <a:spcPts val="600"/>
              </a:spcAft>
              <a:buNone/>
            </a:pPr>
            <a:r>
              <a:rPr lang="en-GB" sz="1400" b="1"/>
              <a:t>Purpose of Template</a:t>
            </a:r>
          </a:p>
          <a:p>
            <a:pPr marL="0" lvl="1" indent="0">
              <a:spcBef>
                <a:spcPts val="1000"/>
              </a:spcBef>
              <a:spcAft>
                <a:spcPts val="600"/>
              </a:spcAft>
              <a:buNone/>
            </a:pPr>
            <a:r>
              <a:rPr lang="en-GB" sz="1400"/>
              <a:t>The template helps entrepreneurs clearly define and structure their problem statements effectively.</a:t>
            </a:r>
          </a:p>
          <a:p>
            <a:pPr marL="0" indent="0">
              <a:spcBef>
                <a:spcPts val="2500"/>
              </a:spcBef>
              <a:spcAft>
                <a:spcPts val="600"/>
              </a:spcAft>
              <a:buNone/>
            </a:pPr>
            <a:r>
              <a:rPr lang="en-GB" sz="1400" b="1"/>
              <a:t>Practical Tool for Entrepreneurs</a:t>
            </a:r>
          </a:p>
          <a:p>
            <a:pPr marL="0" lvl="1" indent="0">
              <a:spcBef>
                <a:spcPts val="1000"/>
              </a:spcBef>
              <a:spcAft>
                <a:spcPts val="600"/>
              </a:spcAft>
              <a:buNone/>
            </a:pPr>
            <a:r>
              <a:rPr lang="en-GB" sz="1400"/>
              <a:t>This tool assists entrepreneurs in refining their ideas to better communicate challenges they aim to solve.</a:t>
            </a:r>
          </a:p>
        </p:txBody>
      </p:sp>
      <p:pic>
        <p:nvPicPr>
          <p:cNvPr id="4" name="Content Placeholder 3" descr="illustration of a problem statement template with editable sections and icons">
            <a:extLst>
              <a:ext uri="{FF2B5EF4-FFF2-40B4-BE49-F238E27FC236}">
                <a16:creationId xmlns:a16="http://schemas.microsoft.com/office/drawing/2014/main" id="{2F842C0A-C2A4-46C7-9B4B-793CC738ADDA}"/>
              </a:ext>
            </a:extLst>
          </p:cNvPr>
          <p:cNvPicPr>
            <a:picLocks noGrp="1" noChangeAspect="1"/>
          </p:cNvPicPr>
          <p:nvPr>
            <p:ph idx="1"/>
          </p:nvPr>
        </p:nvPicPr>
        <p:blipFill>
          <a:blip r:embed="rId3"/>
          <a:stretch>
            <a:fillRect/>
          </a:stretch>
        </p:blipFill>
        <p:spPr>
          <a:xfrm>
            <a:off x="5136995" y="1271624"/>
            <a:ext cx="6466741" cy="4316549"/>
          </a:xfrm>
        </p:spPr>
      </p:pic>
      <p:sp>
        <p:nvSpPr>
          <p:cNvPr id="3" name="Footer Placeholder 2">
            <a:extLst>
              <a:ext uri="{FF2B5EF4-FFF2-40B4-BE49-F238E27FC236}">
                <a16:creationId xmlns:a16="http://schemas.microsoft.com/office/drawing/2014/main" id="{4EB5D1F2-79D7-184C-FB76-8CC9C5625EAC}"/>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431005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D769D-37D6-6948-7338-A328E7D97E40}"/>
              </a:ext>
            </a:extLst>
          </p:cNvPr>
          <p:cNvSpPr>
            <a:spLocks noGrp="1"/>
          </p:cNvSpPr>
          <p:nvPr>
            <p:ph type="title"/>
          </p:nvPr>
        </p:nvSpPr>
        <p:spPr>
          <a:xfrm>
            <a:off x="429768" y="1810512"/>
            <a:ext cx="7772400" cy="4562856"/>
          </a:xfrm>
        </p:spPr>
        <p:txBody>
          <a:bodyPr anchor="b">
            <a:normAutofit/>
          </a:bodyPr>
          <a:lstStyle/>
          <a:p>
            <a:r>
              <a:rPr lang="en-GB"/>
              <a:t>Identifying the Ideal Customer Profile (ICP)</a:t>
            </a:r>
          </a:p>
        </p:txBody>
      </p:sp>
      <p:sp>
        <p:nvSpPr>
          <p:cNvPr id="7" name="Text Placeholder 2">
            <a:extLst>
              <a:ext uri="{FF2B5EF4-FFF2-40B4-BE49-F238E27FC236}">
                <a16:creationId xmlns:a16="http://schemas.microsoft.com/office/drawing/2014/main" id="{E5BA50BD-A680-81E9-53A4-DDE9579C9B6A}"/>
              </a:ext>
            </a:extLst>
          </p:cNvPr>
          <p:cNvSpPr>
            <a:spLocks noGrp="1"/>
          </p:cNvSpPr>
          <p:nvPr>
            <p:ph type="body" idx="1"/>
          </p:nvPr>
        </p:nvSpPr>
        <p:spPr>
          <a:xfrm>
            <a:off x="429768" y="429768"/>
            <a:ext cx="7772400" cy="786384"/>
          </a:xfrm>
        </p:spPr>
        <p:txBody>
          <a:bodyPr/>
          <a:lstStyle/>
          <a:p>
            <a:endParaRPr lang="en-US"/>
          </a:p>
        </p:txBody>
      </p:sp>
      <p:sp>
        <p:nvSpPr>
          <p:cNvPr id="3" name="Footer Placeholder 2">
            <a:extLst>
              <a:ext uri="{FF2B5EF4-FFF2-40B4-BE49-F238E27FC236}">
                <a16:creationId xmlns:a16="http://schemas.microsoft.com/office/drawing/2014/main" id="{BDE90BAF-03E3-9EBB-7114-9A7B897A43F5}"/>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021599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F2796-8B0D-7F84-3E40-B135830F2EB1}"/>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Why ICP Matters for Startups</a:t>
            </a:r>
          </a:p>
        </p:txBody>
      </p:sp>
      <p:sp>
        <p:nvSpPr>
          <p:cNvPr id="5" name="TextBox 4">
            <a:extLst>
              <a:ext uri="{FF2B5EF4-FFF2-40B4-BE49-F238E27FC236}">
                <a16:creationId xmlns:a16="http://schemas.microsoft.com/office/drawing/2014/main" id="{95F8CD52-9286-438F-9B20-735077CD6630}"/>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600"/>
              </a:spcAft>
              <a:buNone/>
            </a:pPr>
            <a:r>
              <a:rPr lang="en-GB" sz="1400" b="1"/>
              <a:t>Definition of ICP</a:t>
            </a:r>
          </a:p>
          <a:p>
            <a:pPr marL="0" lvl="1" indent="0">
              <a:lnSpc>
                <a:spcPct val="90000"/>
              </a:lnSpc>
              <a:spcBef>
                <a:spcPts val="1000"/>
              </a:spcBef>
              <a:spcAft>
                <a:spcPts val="600"/>
              </a:spcAft>
              <a:buNone/>
            </a:pPr>
            <a:r>
              <a:rPr lang="en-GB" sz="1400"/>
              <a:t>Ideal Customer Profile (ICP) identifies the most valuable and receptive customer segments for startups.</a:t>
            </a:r>
          </a:p>
          <a:p>
            <a:pPr marL="0" indent="0">
              <a:lnSpc>
                <a:spcPct val="90000"/>
              </a:lnSpc>
              <a:spcBef>
                <a:spcPts val="2500"/>
              </a:spcBef>
              <a:spcAft>
                <a:spcPts val="600"/>
              </a:spcAft>
              <a:buNone/>
            </a:pPr>
            <a:r>
              <a:rPr lang="en-GB" sz="1400" b="1"/>
              <a:t>Customer Prioritisation</a:t>
            </a:r>
          </a:p>
          <a:p>
            <a:pPr marL="0" lvl="1" indent="0">
              <a:lnSpc>
                <a:spcPct val="90000"/>
              </a:lnSpc>
              <a:spcBef>
                <a:spcPts val="1000"/>
              </a:spcBef>
              <a:spcAft>
                <a:spcPts val="600"/>
              </a:spcAft>
              <a:buNone/>
            </a:pPr>
            <a:r>
              <a:rPr lang="en-GB" sz="1400"/>
              <a:t>Prioritising ICP allows startups to focus resources on customers with highest adoption potential and value.</a:t>
            </a:r>
          </a:p>
          <a:p>
            <a:pPr marL="0" indent="0">
              <a:lnSpc>
                <a:spcPct val="90000"/>
              </a:lnSpc>
              <a:spcBef>
                <a:spcPts val="2500"/>
              </a:spcBef>
              <a:spcAft>
                <a:spcPts val="600"/>
              </a:spcAft>
              <a:buNone/>
            </a:pPr>
            <a:r>
              <a:rPr lang="en-GB" sz="1400" b="1"/>
              <a:t>Impact on Growth</a:t>
            </a:r>
          </a:p>
          <a:p>
            <a:pPr marL="0" lvl="1" indent="0">
              <a:lnSpc>
                <a:spcPct val="90000"/>
              </a:lnSpc>
              <a:spcBef>
                <a:spcPts val="1000"/>
              </a:spcBef>
              <a:spcAft>
                <a:spcPts val="600"/>
              </a:spcAft>
              <a:buNone/>
            </a:pPr>
            <a:r>
              <a:rPr lang="en-GB" sz="1400"/>
              <a:t>Focusing on ICP accelerates growth by improving product-market fit and customer acquisition efficiency.</a:t>
            </a:r>
          </a:p>
        </p:txBody>
      </p:sp>
      <p:pic>
        <p:nvPicPr>
          <p:cNvPr id="4" name="Content Placeholder 3" descr="Targeted customer segments and startup growth strategy illustration">
            <a:extLst>
              <a:ext uri="{FF2B5EF4-FFF2-40B4-BE49-F238E27FC236}">
                <a16:creationId xmlns:a16="http://schemas.microsoft.com/office/drawing/2014/main" id="{CE150601-900C-44BF-887A-6B8AEB3A8B3C}"/>
              </a:ext>
            </a:extLst>
          </p:cNvPr>
          <p:cNvPicPr>
            <a:picLocks noGrp="1" noChangeAspect="1"/>
          </p:cNvPicPr>
          <p:nvPr>
            <p:ph idx="1"/>
          </p:nvPr>
        </p:nvPicPr>
        <p:blipFill>
          <a:blip r:embed="rId3"/>
          <a:stretch>
            <a:fillRect/>
          </a:stretch>
        </p:blipFill>
        <p:spPr>
          <a:xfrm>
            <a:off x="5136995" y="1271624"/>
            <a:ext cx="6466741" cy="4316549"/>
          </a:xfrm>
        </p:spPr>
      </p:pic>
      <p:sp>
        <p:nvSpPr>
          <p:cNvPr id="3" name="Footer Placeholder 2">
            <a:extLst>
              <a:ext uri="{FF2B5EF4-FFF2-40B4-BE49-F238E27FC236}">
                <a16:creationId xmlns:a16="http://schemas.microsoft.com/office/drawing/2014/main" id="{45CDD806-0CAF-E9D8-A532-51C1C2E68027}"/>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9542047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921E6-AEB3-A90C-5374-C8DDD2FD234E}"/>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b="0" kern="1200">
                <a:latin typeface="+mj-lt"/>
                <a:ea typeface="+mj-ea"/>
                <a:cs typeface="+mj-cs"/>
              </a:rPr>
              <a:t>Steps to Build Your ICP</a:t>
            </a:r>
          </a:p>
        </p:txBody>
      </p:sp>
      <p:pic>
        <p:nvPicPr>
          <p:cNvPr id="4" name="Content Placeholder 3" descr="Business team analysing customer data and profiles to build ideal customer profile">
            <a:extLst>
              <a:ext uri="{FF2B5EF4-FFF2-40B4-BE49-F238E27FC236}">
                <a16:creationId xmlns:a16="http://schemas.microsoft.com/office/drawing/2014/main" id="{6A119129-63E8-4ED8-8165-D3832D7353B3}"/>
              </a:ext>
            </a:extLst>
          </p:cNvPr>
          <p:cNvPicPr>
            <a:picLocks noGrp="1" noChangeAspect="1"/>
          </p:cNvPicPr>
          <p:nvPr>
            <p:ph type="pic" sz="quarter" idx="13"/>
          </p:nvPr>
        </p:nvPicPr>
        <p:blipFill>
          <a:blip r:embed="rId3"/>
          <a:srcRect l="15458" r="5629" b="3"/>
          <a:stretch>
            <a:fillRect/>
          </a:stretch>
        </p:blipFill>
        <p:spPr>
          <a:xfrm>
            <a:off x="510075" y="2293496"/>
            <a:ext cx="4775158" cy="4039043"/>
          </a:xfrm>
        </p:spPr>
      </p:pic>
      <p:sp>
        <p:nvSpPr>
          <p:cNvPr id="5" name="TextBox 4">
            <a:extLst>
              <a:ext uri="{FF2B5EF4-FFF2-40B4-BE49-F238E27FC236}">
                <a16:creationId xmlns:a16="http://schemas.microsoft.com/office/drawing/2014/main" id="{C61CD3D8-D5C8-4D9A-B7EF-508E3CE0737F}"/>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549275"/>
            <a:ext cx="5585925" cy="5783263"/>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Demographic Analysis</a:t>
            </a:r>
          </a:p>
          <a:p>
            <a:pPr marL="0" lvl="1" indent="0">
              <a:spcBef>
                <a:spcPts val="1000"/>
              </a:spcBef>
              <a:spcAft>
                <a:spcPts val="600"/>
              </a:spcAft>
              <a:buFont typeface="Arial" panose="020B0604020202020204" pitchFamily="34" charset="0"/>
              <a:buNone/>
            </a:pPr>
            <a:r>
              <a:rPr lang="en-GB" sz="1400"/>
              <a:t>Identify key demographic characteristics such as age, gender, and location to shape your ideal customer profile.</a:t>
            </a:r>
          </a:p>
          <a:p>
            <a:pPr marL="0" indent="0">
              <a:spcBef>
                <a:spcPts val="2500"/>
              </a:spcBef>
              <a:spcAft>
                <a:spcPts val="600"/>
              </a:spcAft>
              <a:buFont typeface="Arial" panose="020B0604020202020204" pitchFamily="34" charset="0"/>
              <a:buNone/>
            </a:pPr>
            <a:r>
              <a:rPr lang="en-GB" sz="1400" b="1"/>
              <a:t>Behavioural Insights</a:t>
            </a:r>
          </a:p>
          <a:p>
            <a:pPr marL="0" lvl="1" indent="0">
              <a:spcBef>
                <a:spcPts val="1000"/>
              </a:spcBef>
              <a:spcAft>
                <a:spcPts val="600"/>
              </a:spcAft>
              <a:buFont typeface="Arial" panose="020B0604020202020204" pitchFamily="34" charset="0"/>
              <a:buNone/>
            </a:pPr>
            <a:r>
              <a:rPr lang="en-GB" sz="1400"/>
              <a:t>Study customer behaviours and preferences to understand how they interact with products or services.</a:t>
            </a:r>
          </a:p>
          <a:p>
            <a:pPr marL="0" indent="0">
              <a:spcBef>
                <a:spcPts val="2500"/>
              </a:spcBef>
              <a:spcAft>
                <a:spcPts val="600"/>
              </a:spcAft>
              <a:buFont typeface="Arial" panose="020B0604020202020204" pitchFamily="34" charset="0"/>
              <a:buNone/>
            </a:pPr>
            <a:r>
              <a:rPr lang="en-GB" sz="1400" b="1"/>
              <a:t>Pain Points Identification</a:t>
            </a:r>
          </a:p>
          <a:p>
            <a:pPr marL="0" lvl="1" indent="0">
              <a:spcBef>
                <a:spcPts val="1000"/>
              </a:spcBef>
              <a:spcAft>
                <a:spcPts val="600"/>
              </a:spcAft>
              <a:buFont typeface="Arial" panose="020B0604020202020204" pitchFamily="34" charset="0"/>
              <a:buNone/>
            </a:pPr>
            <a:r>
              <a:rPr lang="en-GB" sz="1400"/>
              <a:t>Recognize common challenges and pain points your customers face to tailor solutions effectively.</a:t>
            </a:r>
          </a:p>
          <a:p>
            <a:pPr marL="0" indent="0">
              <a:spcBef>
                <a:spcPts val="2500"/>
              </a:spcBef>
              <a:spcAft>
                <a:spcPts val="600"/>
              </a:spcAft>
              <a:buFont typeface="Arial" panose="020B0604020202020204" pitchFamily="34" charset="0"/>
              <a:buNone/>
            </a:pPr>
            <a:r>
              <a:rPr lang="en-GB" sz="1400" b="1"/>
              <a:t>Purchasing Power Assessment</a:t>
            </a:r>
          </a:p>
          <a:p>
            <a:pPr marL="0" lvl="1" indent="0">
              <a:spcBef>
                <a:spcPts val="1000"/>
              </a:spcBef>
              <a:spcAft>
                <a:spcPts val="600"/>
              </a:spcAft>
              <a:buFont typeface="Arial" panose="020B0604020202020204" pitchFamily="34" charset="0"/>
              <a:buNone/>
            </a:pPr>
            <a:r>
              <a:rPr lang="en-GB" sz="1400"/>
              <a:t>Evaluate the purchasing capacity of your target audience for effective marketing and sales strategies.</a:t>
            </a:r>
          </a:p>
        </p:txBody>
      </p:sp>
      <p:sp>
        <p:nvSpPr>
          <p:cNvPr id="3" name="Footer Placeholder 2">
            <a:extLst>
              <a:ext uri="{FF2B5EF4-FFF2-40B4-BE49-F238E27FC236}">
                <a16:creationId xmlns:a16="http://schemas.microsoft.com/office/drawing/2014/main" id="{4820A79C-C389-28A3-2F98-61CC03595915}"/>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6798812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3936F-DB25-ACF6-FBD5-AC98514B263F}"/>
              </a:ext>
            </a:extLst>
          </p:cNvPr>
          <p:cNvSpPr>
            <a:spLocks noGrp="1"/>
          </p:cNvSpPr>
          <p:nvPr>
            <p:ph type="title"/>
          </p:nvPr>
        </p:nvSpPr>
        <p:spPr>
          <a:xfrm>
            <a:off x="8311896" y="1078992"/>
            <a:ext cx="3273552" cy="1947672"/>
          </a:xfrm>
        </p:spPr>
        <p:txBody>
          <a:bodyPr vert="horz" lIns="91440" tIns="45720" rIns="91440" bIns="45720" rtlCol="0" anchor="b">
            <a:normAutofit/>
          </a:bodyPr>
          <a:lstStyle/>
          <a:p>
            <a:r>
              <a:rPr lang="en-US" b="0" kern="1200">
                <a:latin typeface="+mj-lt"/>
                <a:ea typeface="+mj-ea"/>
                <a:cs typeface="+mj-cs"/>
              </a:rPr>
              <a:t>Visual: ICP Example</a:t>
            </a:r>
          </a:p>
        </p:txBody>
      </p:sp>
      <p:pic>
        <p:nvPicPr>
          <p:cNvPr id="4" name="Content Placeholder 3" descr="illustration of ideal customer profiles with charts and personas for business strategy">
            <a:extLst>
              <a:ext uri="{FF2B5EF4-FFF2-40B4-BE49-F238E27FC236}">
                <a16:creationId xmlns:a16="http://schemas.microsoft.com/office/drawing/2014/main" id="{BB9F99AE-AD8F-4F5D-BDC5-4701AC81DB2A}"/>
              </a:ext>
            </a:extLst>
          </p:cNvPr>
          <p:cNvPicPr>
            <a:picLocks noGrp="1" noChangeAspect="1"/>
          </p:cNvPicPr>
          <p:nvPr>
            <p:ph type="pic" sz="quarter" idx="13"/>
          </p:nvPr>
        </p:nvPicPr>
        <p:blipFill>
          <a:blip r:embed="rId3"/>
          <a:srcRect r="20065" b="1"/>
          <a:stretch>
            <a:fillRect/>
          </a:stretch>
        </p:blipFill>
        <p:spPr>
          <a:xfrm>
            <a:off x="342900" y="342901"/>
            <a:ext cx="7391400" cy="6172200"/>
          </a:xfrm>
        </p:spPr>
      </p:pic>
      <p:sp>
        <p:nvSpPr>
          <p:cNvPr id="5" name="TextBox 4">
            <a:extLst>
              <a:ext uri="{FF2B5EF4-FFF2-40B4-BE49-F238E27FC236}">
                <a16:creationId xmlns:a16="http://schemas.microsoft.com/office/drawing/2014/main" id="{AD8A4E51-3163-4C87-A078-343C284109FD}"/>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11896" y="3099816"/>
            <a:ext cx="3273552" cy="2953512"/>
          </a:xfrm>
          <a:prstGeom prst="rect">
            <a:avLst/>
          </a:prstGeom>
        </p:spPr>
        <p:txBody>
          <a:bodyPr>
            <a:normAutofit/>
          </a:bodyPr>
          <a:lstStyle/>
          <a:p>
            <a:pPr marL="0" indent="0">
              <a:spcBef>
                <a:spcPts val="2500"/>
              </a:spcBef>
              <a:spcAft>
                <a:spcPts val="600"/>
              </a:spcAft>
              <a:buNone/>
            </a:pPr>
            <a:r>
              <a:rPr lang="en-GB" sz="1400" b="1"/>
              <a:t>Purpose of ICP Visual</a:t>
            </a:r>
          </a:p>
          <a:p>
            <a:pPr marL="0" lvl="1" indent="0">
              <a:spcBef>
                <a:spcPts val="1000"/>
              </a:spcBef>
              <a:spcAft>
                <a:spcPts val="600"/>
              </a:spcAft>
              <a:buNone/>
            </a:pPr>
            <a:r>
              <a:rPr lang="en-GB" sz="1400"/>
              <a:t>Visual examples help in comprehending how to create and use ideal customer profiles effectively.</a:t>
            </a:r>
          </a:p>
          <a:p>
            <a:pPr marL="0" indent="0">
              <a:spcBef>
                <a:spcPts val="2500"/>
              </a:spcBef>
              <a:spcAft>
                <a:spcPts val="600"/>
              </a:spcAft>
              <a:buNone/>
            </a:pPr>
            <a:r>
              <a:rPr lang="en-GB" sz="1400" b="1"/>
              <a:t>Utilising ICP</a:t>
            </a:r>
          </a:p>
          <a:p>
            <a:pPr marL="0" lvl="1" indent="0">
              <a:spcBef>
                <a:spcPts val="1000"/>
              </a:spcBef>
              <a:spcAft>
                <a:spcPts val="600"/>
              </a:spcAft>
              <a:buNone/>
            </a:pPr>
            <a:r>
              <a:rPr lang="en-GB" sz="1400"/>
              <a:t>ICP visuals enable better targeting by illustrating key customer traits and preferences clearly.</a:t>
            </a:r>
          </a:p>
        </p:txBody>
      </p:sp>
      <p:sp>
        <p:nvSpPr>
          <p:cNvPr id="3" name="Footer Placeholder 2">
            <a:extLst>
              <a:ext uri="{FF2B5EF4-FFF2-40B4-BE49-F238E27FC236}">
                <a16:creationId xmlns:a16="http://schemas.microsoft.com/office/drawing/2014/main" id="{AA7A7967-8E42-9F12-C1F4-95846AB8F0F8}"/>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6557992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63881-C27B-889A-BCBE-5A931B7EF77E}"/>
              </a:ext>
            </a:extLst>
          </p:cNvPr>
          <p:cNvSpPr>
            <a:spLocks noGrp="1"/>
          </p:cNvSpPr>
          <p:nvPr>
            <p:ph type="title"/>
          </p:nvPr>
        </p:nvSpPr>
        <p:spPr>
          <a:xfrm>
            <a:off x="429768" y="1810512"/>
            <a:ext cx="7772400" cy="4562856"/>
          </a:xfrm>
        </p:spPr>
        <p:txBody>
          <a:bodyPr anchor="b">
            <a:normAutofit/>
          </a:bodyPr>
          <a:lstStyle/>
          <a:p>
            <a:r>
              <a:rPr lang="en-GB"/>
              <a:t>Buyer vs User Distinction</a:t>
            </a:r>
          </a:p>
        </p:txBody>
      </p:sp>
      <p:sp>
        <p:nvSpPr>
          <p:cNvPr id="7" name="Text Placeholder 2">
            <a:extLst>
              <a:ext uri="{FF2B5EF4-FFF2-40B4-BE49-F238E27FC236}">
                <a16:creationId xmlns:a16="http://schemas.microsoft.com/office/drawing/2014/main" id="{451FBF61-165D-BF78-D172-9D29C911825F}"/>
              </a:ext>
            </a:extLst>
          </p:cNvPr>
          <p:cNvSpPr>
            <a:spLocks noGrp="1"/>
          </p:cNvSpPr>
          <p:nvPr>
            <p:ph type="body" idx="1"/>
          </p:nvPr>
        </p:nvSpPr>
        <p:spPr>
          <a:xfrm>
            <a:off x="429768" y="429768"/>
            <a:ext cx="7772400" cy="786384"/>
          </a:xfrm>
        </p:spPr>
        <p:txBody>
          <a:bodyPr/>
          <a:lstStyle/>
          <a:p>
            <a:endParaRPr lang="en-US"/>
          </a:p>
        </p:txBody>
      </p:sp>
      <p:sp>
        <p:nvSpPr>
          <p:cNvPr id="3" name="Footer Placeholder 2">
            <a:extLst>
              <a:ext uri="{FF2B5EF4-FFF2-40B4-BE49-F238E27FC236}">
                <a16:creationId xmlns:a16="http://schemas.microsoft.com/office/drawing/2014/main" id="{8730CE3D-DE3E-C307-B163-BF25AE4937A2}"/>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130447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155B1-66AA-AED9-4183-F0F47A9F4FDB}"/>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Overview of the Startup Process and Accelerator Approach</a:t>
            </a:r>
          </a:p>
        </p:txBody>
      </p:sp>
      <p:sp>
        <p:nvSpPr>
          <p:cNvPr id="5" name="TextBox 4">
            <a:extLst>
              <a:ext uri="{FF2B5EF4-FFF2-40B4-BE49-F238E27FC236}">
                <a16:creationId xmlns:a16="http://schemas.microsoft.com/office/drawing/2014/main" id="{7227E158-D75D-4D33-9481-1E73227420E2}"/>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spcBef>
                <a:spcPts val="2500"/>
              </a:spcBef>
              <a:spcAft>
                <a:spcPts val="600"/>
              </a:spcAft>
              <a:buNone/>
            </a:pPr>
            <a:r>
              <a:rPr lang="en-GB" sz="1400" b="1"/>
              <a:t>Startup Process Stages</a:t>
            </a:r>
          </a:p>
          <a:p>
            <a:pPr marL="0" lvl="1" indent="0">
              <a:spcBef>
                <a:spcPts val="1000"/>
              </a:spcBef>
              <a:spcAft>
                <a:spcPts val="600"/>
              </a:spcAft>
              <a:buNone/>
            </a:pPr>
            <a:r>
              <a:rPr lang="en-GB" sz="1400"/>
              <a:t>The startup process includes ideation, validation, building products, and scaling the business effectively.</a:t>
            </a:r>
          </a:p>
          <a:p>
            <a:pPr marL="0" indent="0">
              <a:spcBef>
                <a:spcPts val="2500"/>
              </a:spcBef>
              <a:spcAft>
                <a:spcPts val="600"/>
              </a:spcAft>
              <a:buNone/>
            </a:pPr>
            <a:r>
              <a:rPr lang="en-GB" sz="1400" b="1"/>
              <a:t>Role of Accelerators</a:t>
            </a:r>
          </a:p>
          <a:p>
            <a:pPr marL="0" lvl="1" indent="0">
              <a:spcBef>
                <a:spcPts val="1000"/>
              </a:spcBef>
              <a:spcAft>
                <a:spcPts val="600"/>
              </a:spcAft>
              <a:buNone/>
            </a:pPr>
            <a:r>
              <a:rPr lang="en-GB" sz="1400"/>
              <a:t>Accelerators provide mentorship, resources, and validation frameworks to help startups grow faster.</a:t>
            </a:r>
          </a:p>
        </p:txBody>
      </p:sp>
      <p:pic>
        <p:nvPicPr>
          <p:cNvPr id="4" name="Content Placeholder 3" descr="Startup journey with ideation, validation, building, scaling, and accelerator support elements">
            <a:extLst>
              <a:ext uri="{FF2B5EF4-FFF2-40B4-BE49-F238E27FC236}">
                <a16:creationId xmlns:a16="http://schemas.microsoft.com/office/drawing/2014/main" id="{E45BA2F8-B457-45B5-A85B-B9AB910E5E64}"/>
              </a:ext>
            </a:extLst>
          </p:cNvPr>
          <p:cNvPicPr>
            <a:picLocks noGrp="1" noChangeAspect="1"/>
          </p:cNvPicPr>
          <p:nvPr>
            <p:ph idx="1"/>
          </p:nvPr>
        </p:nvPicPr>
        <p:blipFill>
          <a:blip r:embed="rId3"/>
          <a:stretch>
            <a:fillRect/>
          </a:stretch>
        </p:blipFill>
        <p:spPr>
          <a:xfrm>
            <a:off x="5136995" y="1271624"/>
            <a:ext cx="6466741" cy="4316549"/>
          </a:xfrm>
        </p:spPr>
      </p:pic>
      <p:sp>
        <p:nvSpPr>
          <p:cNvPr id="3" name="Footer Placeholder 2">
            <a:extLst>
              <a:ext uri="{FF2B5EF4-FFF2-40B4-BE49-F238E27FC236}">
                <a16:creationId xmlns:a16="http://schemas.microsoft.com/office/drawing/2014/main" id="{C147409E-0757-FC07-221E-3B97F6FF0D98}"/>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713977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F59B5-AC54-B758-0CEC-F03FE79EF7F4}"/>
              </a:ext>
            </a:extLst>
          </p:cNvPr>
          <p:cNvSpPr>
            <a:spLocks noGrp="1"/>
          </p:cNvSpPr>
          <p:nvPr>
            <p:ph type="title"/>
          </p:nvPr>
        </p:nvSpPr>
        <p:spPr>
          <a:xfrm>
            <a:off x="8311896" y="1078992"/>
            <a:ext cx="3273552" cy="1947672"/>
          </a:xfrm>
        </p:spPr>
        <p:txBody>
          <a:bodyPr vert="horz" lIns="91440" tIns="45720" rIns="91440" bIns="45720" rtlCol="0" anchor="b">
            <a:normAutofit/>
          </a:bodyPr>
          <a:lstStyle/>
          <a:p>
            <a:r>
              <a:rPr lang="en-US" b="0" kern="1200">
                <a:latin typeface="+mj-lt"/>
                <a:ea typeface="+mj-ea"/>
                <a:cs typeface="+mj-cs"/>
              </a:rPr>
              <a:t>Explaining the Difference</a:t>
            </a:r>
          </a:p>
        </p:txBody>
      </p:sp>
      <p:pic>
        <p:nvPicPr>
          <p:cNvPr id="4" name="Content Placeholder 3" descr="illustration showing buyer making purchase decision and user using product separately">
            <a:extLst>
              <a:ext uri="{FF2B5EF4-FFF2-40B4-BE49-F238E27FC236}">
                <a16:creationId xmlns:a16="http://schemas.microsoft.com/office/drawing/2014/main" id="{A7BE15C6-6303-4AF7-86ED-BD0DD1E0E566}"/>
              </a:ext>
            </a:extLst>
          </p:cNvPr>
          <p:cNvPicPr>
            <a:picLocks noGrp="1" noChangeAspect="1"/>
          </p:cNvPicPr>
          <p:nvPr>
            <p:ph type="pic" sz="quarter" idx="13"/>
          </p:nvPr>
        </p:nvPicPr>
        <p:blipFill>
          <a:blip r:embed="rId3"/>
          <a:srcRect l="2522" r="17543" b="1"/>
          <a:stretch>
            <a:fillRect/>
          </a:stretch>
        </p:blipFill>
        <p:spPr>
          <a:xfrm>
            <a:off x="342900" y="342901"/>
            <a:ext cx="7391400" cy="6172200"/>
          </a:xfrm>
        </p:spPr>
      </p:pic>
      <p:sp>
        <p:nvSpPr>
          <p:cNvPr id="5" name="TextBox 4">
            <a:extLst>
              <a:ext uri="{FF2B5EF4-FFF2-40B4-BE49-F238E27FC236}">
                <a16:creationId xmlns:a16="http://schemas.microsoft.com/office/drawing/2014/main" id="{AB900168-E4EC-48C9-BDD5-9D7FA4983995}"/>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11896" y="3099816"/>
            <a:ext cx="3273552" cy="2953512"/>
          </a:xfrm>
          <a:prstGeom prst="rect">
            <a:avLst/>
          </a:prstGeom>
        </p:spPr>
        <p:txBody>
          <a:bodyPr>
            <a:normAutofit/>
          </a:bodyPr>
          <a:lstStyle/>
          <a:p>
            <a:pPr marL="0" indent="0">
              <a:lnSpc>
                <a:spcPct val="90000"/>
              </a:lnSpc>
              <a:spcBef>
                <a:spcPts val="2500"/>
              </a:spcBef>
              <a:spcAft>
                <a:spcPts val="600"/>
              </a:spcAft>
              <a:buNone/>
            </a:pPr>
            <a:r>
              <a:rPr lang="en-GB" sz="1000" b="1"/>
              <a:t>Role of the Buyer</a:t>
            </a:r>
          </a:p>
          <a:p>
            <a:pPr marL="0" lvl="1" indent="0">
              <a:lnSpc>
                <a:spcPct val="90000"/>
              </a:lnSpc>
              <a:spcBef>
                <a:spcPts val="1000"/>
              </a:spcBef>
              <a:spcAft>
                <a:spcPts val="600"/>
              </a:spcAft>
              <a:buNone/>
            </a:pPr>
            <a:r>
              <a:rPr lang="en-GB" sz="1000"/>
              <a:t>The buyer makes the purchasing decision and completes the transaction for the product.</a:t>
            </a:r>
          </a:p>
          <a:p>
            <a:pPr marL="0" indent="0">
              <a:lnSpc>
                <a:spcPct val="90000"/>
              </a:lnSpc>
              <a:spcBef>
                <a:spcPts val="2500"/>
              </a:spcBef>
              <a:spcAft>
                <a:spcPts val="600"/>
              </a:spcAft>
              <a:buNone/>
            </a:pPr>
            <a:r>
              <a:rPr lang="en-GB" sz="1000" b="1"/>
              <a:t>Role of the User</a:t>
            </a:r>
          </a:p>
          <a:p>
            <a:pPr marL="0" lvl="1" indent="0">
              <a:lnSpc>
                <a:spcPct val="90000"/>
              </a:lnSpc>
              <a:spcBef>
                <a:spcPts val="1000"/>
              </a:spcBef>
              <a:spcAft>
                <a:spcPts val="600"/>
              </a:spcAft>
              <a:buNone/>
            </a:pPr>
            <a:r>
              <a:rPr lang="en-GB" sz="1000"/>
              <a:t>The user is the individual or group that actually uses and interacts with the product.</a:t>
            </a:r>
          </a:p>
          <a:p>
            <a:pPr marL="0" indent="0">
              <a:lnSpc>
                <a:spcPct val="90000"/>
              </a:lnSpc>
              <a:spcBef>
                <a:spcPts val="2500"/>
              </a:spcBef>
              <a:spcAft>
                <a:spcPts val="600"/>
              </a:spcAft>
              <a:buNone/>
            </a:pPr>
            <a:r>
              <a:rPr lang="en-GB" sz="1000" b="1"/>
              <a:t>Distinct Individuals or Groups</a:t>
            </a:r>
          </a:p>
          <a:p>
            <a:pPr marL="0" lvl="1" indent="0">
              <a:lnSpc>
                <a:spcPct val="90000"/>
              </a:lnSpc>
              <a:spcBef>
                <a:spcPts val="1000"/>
              </a:spcBef>
              <a:spcAft>
                <a:spcPts val="600"/>
              </a:spcAft>
              <a:buNone/>
            </a:pPr>
            <a:r>
              <a:rPr lang="en-GB" sz="1000"/>
              <a:t>Buyers and users can be different people or groups, highlighting diverse roles in product lifecycle.</a:t>
            </a:r>
          </a:p>
        </p:txBody>
      </p:sp>
      <p:sp>
        <p:nvSpPr>
          <p:cNvPr id="3" name="Footer Placeholder 2">
            <a:extLst>
              <a:ext uri="{FF2B5EF4-FFF2-40B4-BE49-F238E27FC236}">
                <a16:creationId xmlns:a16="http://schemas.microsoft.com/office/drawing/2014/main" id="{ABF88C4E-EC86-734C-5388-8B7464FF7C8F}"/>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364482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09F20-5CDE-DAEE-DD2C-CF6FEDCA02AB}"/>
              </a:ext>
            </a:extLst>
          </p:cNvPr>
          <p:cNvSpPr>
            <a:spLocks noGrp="1"/>
          </p:cNvSpPr>
          <p:nvPr>
            <p:ph type="title"/>
          </p:nvPr>
        </p:nvSpPr>
        <p:spPr>
          <a:xfrm>
            <a:off x="429768" y="640080"/>
            <a:ext cx="11155680" cy="970463"/>
          </a:xfrm>
        </p:spPr>
        <p:txBody>
          <a:bodyPr vert="horz" lIns="91440" tIns="45720" rIns="91440" bIns="45720" rtlCol="0" anchor="ctr">
            <a:normAutofit/>
          </a:bodyPr>
          <a:lstStyle/>
          <a:p>
            <a:r>
              <a:rPr lang="en-US" b="0" kern="1200">
                <a:latin typeface="+mj-lt"/>
                <a:ea typeface="+mj-ea"/>
                <a:cs typeface="+mj-cs"/>
              </a:rPr>
              <a:t>Examples in Real Markets</a:t>
            </a:r>
          </a:p>
        </p:txBody>
      </p:sp>
      <p:pic>
        <p:nvPicPr>
          <p:cNvPr id="4" name="Content Placeholder 3" descr="Illustrations of enterprise software use and children's products demonstrating buyer versus user">
            <a:extLst>
              <a:ext uri="{FF2B5EF4-FFF2-40B4-BE49-F238E27FC236}">
                <a16:creationId xmlns:a16="http://schemas.microsoft.com/office/drawing/2014/main" id="{7A8137FA-0800-473C-A4DB-4DC7DF0A889E}"/>
              </a:ext>
            </a:extLst>
          </p:cNvPr>
          <p:cNvPicPr>
            <a:picLocks noGrp="1" noChangeAspect="1"/>
          </p:cNvPicPr>
          <p:nvPr>
            <p:ph type="pic" sz="quarter" idx="13"/>
          </p:nvPr>
        </p:nvPicPr>
        <p:blipFill>
          <a:blip r:embed="rId3"/>
          <a:srcRect r="6847" b="2"/>
          <a:stretch>
            <a:fillRect/>
          </a:stretch>
        </p:blipFill>
        <p:spPr>
          <a:xfrm>
            <a:off x="429768" y="1828800"/>
            <a:ext cx="6176399" cy="4425696"/>
          </a:xfrm>
        </p:spPr>
      </p:pic>
      <p:sp>
        <p:nvSpPr>
          <p:cNvPr id="5" name="TextBox 4">
            <a:extLst>
              <a:ext uri="{FF2B5EF4-FFF2-40B4-BE49-F238E27FC236}">
                <a16:creationId xmlns:a16="http://schemas.microsoft.com/office/drawing/2014/main" id="{ED95D43B-8DCF-42D3-AD26-052C7AC9634F}"/>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287768" y="1828800"/>
            <a:ext cx="4297680" cy="4428871"/>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Enterprise Software Usage</a:t>
            </a:r>
          </a:p>
          <a:p>
            <a:pPr marL="0" lvl="1" indent="0">
              <a:spcBef>
                <a:spcPts val="1000"/>
              </a:spcBef>
              <a:spcAft>
                <a:spcPts val="600"/>
              </a:spcAft>
              <a:buFont typeface="Arial" panose="020B0604020202020204" pitchFamily="34" charset="0"/>
              <a:buNone/>
            </a:pPr>
            <a:r>
              <a:rPr lang="en-GB" sz="1400"/>
              <a:t>Procurement teams purchase software, but employees are the actual users in enterprise settings.</a:t>
            </a:r>
          </a:p>
          <a:p>
            <a:pPr marL="0" indent="0">
              <a:spcBef>
                <a:spcPts val="2500"/>
              </a:spcBef>
              <a:spcAft>
                <a:spcPts val="600"/>
              </a:spcAft>
              <a:buFont typeface="Arial" panose="020B0604020202020204" pitchFamily="34" charset="0"/>
              <a:buNone/>
            </a:pPr>
            <a:r>
              <a:rPr lang="en-GB" sz="1400" b="1"/>
              <a:t>Children’s Product Market</a:t>
            </a:r>
          </a:p>
          <a:p>
            <a:pPr marL="0" lvl="1" indent="0">
              <a:spcBef>
                <a:spcPts val="1000"/>
              </a:spcBef>
              <a:spcAft>
                <a:spcPts val="600"/>
              </a:spcAft>
              <a:buFont typeface="Arial" panose="020B0604020202020204" pitchFamily="34" charset="0"/>
              <a:buNone/>
            </a:pPr>
            <a:r>
              <a:rPr lang="en-GB" sz="1400"/>
              <a:t>Parents buy products intended for children, who are the primary users of these items.</a:t>
            </a:r>
          </a:p>
        </p:txBody>
      </p:sp>
      <p:sp>
        <p:nvSpPr>
          <p:cNvPr id="3" name="Footer Placeholder 2">
            <a:extLst>
              <a:ext uri="{FF2B5EF4-FFF2-40B4-BE49-F238E27FC236}">
                <a16:creationId xmlns:a16="http://schemas.microsoft.com/office/drawing/2014/main" id="{62DEE639-A586-1E3F-99C1-A0E3ED088943}"/>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778637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B6897-6EBE-D302-539E-80D30043EA0D}"/>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Implications for Solution Design and Sales</a:t>
            </a:r>
          </a:p>
        </p:txBody>
      </p:sp>
      <p:sp>
        <p:nvSpPr>
          <p:cNvPr id="5" name="TextBox 4">
            <a:extLst>
              <a:ext uri="{FF2B5EF4-FFF2-40B4-BE49-F238E27FC236}">
                <a16:creationId xmlns:a16="http://schemas.microsoft.com/office/drawing/2014/main" id="{AB72B7F7-36D9-4962-8991-C305B5CDE036}"/>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600"/>
              </a:spcAft>
              <a:buNone/>
            </a:pPr>
            <a:r>
              <a:rPr lang="en-GB" sz="1400" b="1"/>
              <a:t>Product Features Impact</a:t>
            </a:r>
          </a:p>
          <a:p>
            <a:pPr marL="0" lvl="1" indent="0">
              <a:lnSpc>
                <a:spcPct val="90000"/>
              </a:lnSpc>
              <a:spcBef>
                <a:spcPts val="1000"/>
              </a:spcBef>
              <a:spcAft>
                <a:spcPts val="600"/>
              </a:spcAft>
              <a:buNone/>
            </a:pPr>
            <a:r>
              <a:rPr lang="en-GB" sz="1400"/>
              <a:t>Designing product features must align with both buyers’ and users’ distinct needs for effective solutions.</a:t>
            </a:r>
          </a:p>
          <a:p>
            <a:pPr marL="0" indent="0">
              <a:lnSpc>
                <a:spcPct val="90000"/>
              </a:lnSpc>
              <a:spcBef>
                <a:spcPts val="2500"/>
              </a:spcBef>
              <a:spcAft>
                <a:spcPts val="600"/>
              </a:spcAft>
              <a:buNone/>
            </a:pPr>
            <a:r>
              <a:rPr lang="en-GB" sz="1400" b="1"/>
              <a:t>Marketing Messaging Strategies</a:t>
            </a:r>
          </a:p>
          <a:p>
            <a:pPr marL="0" lvl="1" indent="0">
              <a:lnSpc>
                <a:spcPct val="90000"/>
              </a:lnSpc>
              <a:spcBef>
                <a:spcPts val="1000"/>
              </a:spcBef>
              <a:spcAft>
                <a:spcPts val="600"/>
              </a:spcAft>
              <a:buNone/>
            </a:pPr>
            <a:r>
              <a:rPr lang="en-GB" sz="1400"/>
              <a:t>Marketing messages should be tailored to resonate with both buyers and users for improved engagement.</a:t>
            </a:r>
          </a:p>
          <a:p>
            <a:pPr marL="0" indent="0">
              <a:lnSpc>
                <a:spcPct val="90000"/>
              </a:lnSpc>
              <a:spcBef>
                <a:spcPts val="2500"/>
              </a:spcBef>
              <a:spcAft>
                <a:spcPts val="600"/>
              </a:spcAft>
              <a:buNone/>
            </a:pPr>
            <a:r>
              <a:rPr lang="en-GB" sz="1400" b="1"/>
              <a:t>Sales Approach Adaptation</a:t>
            </a:r>
          </a:p>
          <a:p>
            <a:pPr marL="0" lvl="1" indent="0">
              <a:lnSpc>
                <a:spcPct val="90000"/>
              </a:lnSpc>
              <a:spcBef>
                <a:spcPts val="1000"/>
              </a:spcBef>
              <a:spcAft>
                <a:spcPts val="600"/>
              </a:spcAft>
              <a:buNone/>
            </a:pPr>
            <a:r>
              <a:rPr lang="en-GB" sz="1400"/>
              <a:t>Sales methods must consider the differing motivations and needs of buyers versus users to be successful.</a:t>
            </a:r>
          </a:p>
        </p:txBody>
      </p:sp>
      <p:pic>
        <p:nvPicPr>
          <p:cNvPr id="4" name="Content Placeholder 3" descr="Conceptual illustration showing product design, marketing messaging, and sales strategies interconnected">
            <a:extLst>
              <a:ext uri="{FF2B5EF4-FFF2-40B4-BE49-F238E27FC236}">
                <a16:creationId xmlns:a16="http://schemas.microsoft.com/office/drawing/2014/main" id="{9645D5DE-1F8D-42DD-AE6D-A831A732288B}"/>
              </a:ext>
            </a:extLst>
          </p:cNvPr>
          <p:cNvPicPr>
            <a:picLocks noGrp="1" noChangeAspect="1"/>
          </p:cNvPicPr>
          <p:nvPr>
            <p:ph idx="1"/>
          </p:nvPr>
        </p:nvPicPr>
        <p:blipFill>
          <a:blip r:embed="rId3"/>
          <a:stretch>
            <a:fillRect/>
          </a:stretch>
        </p:blipFill>
        <p:spPr>
          <a:xfrm>
            <a:off x="5136995" y="1271624"/>
            <a:ext cx="6466741" cy="4316549"/>
          </a:xfrm>
        </p:spPr>
      </p:pic>
      <p:sp>
        <p:nvSpPr>
          <p:cNvPr id="3" name="Footer Placeholder 2">
            <a:extLst>
              <a:ext uri="{FF2B5EF4-FFF2-40B4-BE49-F238E27FC236}">
                <a16:creationId xmlns:a16="http://schemas.microsoft.com/office/drawing/2014/main" id="{ED783848-BDF4-44A8-7E5B-865A0488571A}"/>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510305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6052E-4EB9-7020-B1D0-784EE102074E}"/>
              </a:ext>
            </a:extLst>
          </p:cNvPr>
          <p:cNvSpPr>
            <a:spLocks noGrp="1"/>
          </p:cNvSpPr>
          <p:nvPr>
            <p:ph type="title"/>
          </p:nvPr>
        </p:nvSpPr>
        <p:spPr>
          <a:xfrm>
            <a:off x="429768" y="429768"/>
            <a:ext cx="10890374" cy="1627632"/>
          </a:xfrm>
        </p:spPr>
        <p:txBody>
          <a:bodyPr anchor="t">
            <a:normAutofit/>
          </a:bodyPr>
          <a:lstStyle/>
          <a:p>
            <a:r>
              <a:rPr lang="en-GB"/>
              <a:t>Conclusion</a:t>
            </a:r>
          </a:p>
        </p:txBody>
      </p:sp>
      <p:graphicFrame>
        <p:nvGraphicFramePr>
          <p:cNvPr id="7" name="Content Placeholder 2">
            <a:extLst>
              <a:ext uri="{FF2B5EF4-FFF2-40B4-BE49-F238E27FC236}">
                <a16:creationId xmlns:a16="http://schemas.microsoft.com/office/drawing/2014/main" id="{DABD927B-E9D2-D808-7E79-55894CF84D29}"/>
              </a:ext>
            </a:extLst>
          </p:cNvPr>
          <p:cNvGraphicFramePr>
            <a:graphicFrameLocks noGrp="1"/>
          </p:cNvGraphicFramePr>
          <p:nvPr>
            <p:ph sz="quarter" idx="13"/>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429768" y="3264408"/>
          <a:ext cx="10890374" cy="2834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 name="Footer Placeholder 31">
            <a:extLst>
              <a:ext uri="{FF2B5EF4-FFF2-40B4-BE49-F238E27FC236}">
                <a16:creationId xmlns:a16="http://schemas.microsoft.com/office/drawing/2014/main" id="{E6023309-ACA4-EB3E-2462-3ACA9EEE35F9}"/>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72812176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0C181-067B-0042-4E3E-204F73F85DD8}"/>
              </a:ext>
            </a:extLst>
          </p:cNvPr>
          <p:cNvSpPr>
            <a:spLocks noGrp="1"/>
          </p:cNvSpPr>
          <p:nvPr>
            <p:ph type="title"/>
          </p:nvPr>
        </p:nvSpPr>
        <p:spPr>
          <a:xfrm>
            <a:off x="429768" y="603504"/>
            <a:ext cx="4480560" cy="1527048"/>
          </a:xfrm>
        </p:spPr>
        <p:txBody>
          <a:bodyPr vert="horz" lIns="91440" tIns="45720" rIns="91440" bIns="45720" rtlCol="0" anchor="b">
            <a:normAutofit/>
          </a:bodyPr>
          <a:lstStyle/>
          <a:p>
            <a:r>
              <a:rPr lang="en-US" sz="2700" b="0" kern="1200">
                <a:latin typeface="+mj-lt"/>
                <a:ea typeface="+mj-ea"/>
                <a:cs typeface="+mj-cs"/>
              </a:rPr>
              <a:t>Why Understanding Real Problems Is Critical for Startup Success</a:t>
            </a:r>
          </a:p>
        </p:txBody>
      </p:sp>
      <p:sp>
        <p:nvSpPr>
          <p:cNvPr id="5" name="TextBox 4">
            <a:extLst>
              <a:ext uri="{FF2B5EF4-FFF2-40B4-BE49-F238E27FC236}">
                <a16:creationId xmlns:a16="http://schemas.microsoft.com/office/drawing/2014/main" id="{4B05FEC0-202C-4B42-B1D0-423581191577}"/>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2276856"/>
            <a:ext cx="448056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Solving Genuine Problems</a:t>
            </a:r>
          </a:p>
          <a:p>
            <a:pPr marL="0" lvl="1" indent="0">
              <a:spcBef>
                <a:spcPts val="1000"/>
              </a:spcBef>
              <a:spcAft>
                <a:spcPts val="600"/>
              </a:spcAft>
              <a:buFont typeface="Arial" panose="020B0604020202020204" pitchFamily="34" charset="0"/>
              <a:buNone/>
            </a:pPr>
            <a:r>
              <a:rPr lang="en-GB" sz="1400"/>
              <a:t>Successful startups identify and address authentic customer issues that need solutions.</a:t>
            </a:r>
          </a:p>
          <a:p>
            <a:pPr marL="0" indent="0">
              <a:spcBef>
                <a:spcPts val="2500"/>
              </a:spcBef>
              <a:spcAft>
                <a:spcPts val="600"/>
              </a:spcAft>
              <a:buFont typeface="Arial" panose="020B0604020202020204" pitchFamily="34" charset="0"/>
              <a:buNone/>
            </a:pPr>
            <a:r>
              <a:rPr lang="en-GB" sz="1400" b="1"/>
              <a:t>Ensuring Product-Market Fit</a:t>
            </a:r>
          </a:p>
          <a:p>
            <a:pPr marL="0" lvl="1" indent="0">
              <a:spcBef>
                <a:spcPts val="1000"/>
              </a:spcBef>
              <a:spcAft>
                <a:spcPts val="600"/>
              </a:spcAft>
              <a:buFont typeface="Arial" panose="020B0604020202020204" pitchFamily="34" charset="0"/>
              <a:buNone/>
            </a:pPr>
            <a:r>
              <a:rPr lang="en-GB" sz="1400"/>
              <a:t>Focusing on real pain points helps startups create products that truly meet market needs.</a:t>
            </a:r>
          </a:p>
          <a:p>
            <a:pPr marL="0" indent="0">
              <a:spcBef>
                <a:spcPts val="2500"/>
              </a:spcBef>
              <a:spcAft>
                <a:spcPts val="600"/>
              </a:spcAft>
              <a:buFont typeface="Arial" panose="020B0604020202020204" pitchFamily="34" charset="0"/>
              <a:buNone/>
            </a:pPr>
            <a:r>
              <a:rPr lang="en-GB" sz="1400" b="1"/>
              <a:t>Driving Adoption and Investment</a:t>
            </a:r>
          </a:p>
          <a:p>
            <a:pPr marL="0" lvl="1" indent="0">
              <a:spcBef>
                <a:spcPts val="1000"/>
              </a:spcBef>
              <a:spcAft>
                <a:spcPts val="600"/>
              </a:spcAft>
              <a:buFont typeface="Arial" panose="020B0604020202020204" pitchFamily="34" charset="0"/>
              <a:buNone/>
            </a:pPr>
            <a:r>
              <a:rPr lang="en-GB" sz="1400"/>
              <a:t>Addressing real problems increases user adoption rates and attracts potential investors.</a:t>
            </a:r>
          </a:p>
        </p:txBody>
      </p:sp>
      <p:pic>
        <p:nvPicPr>
          <p:cNvPr id="4" name="Content Placeholder 3" descr="entrepreneurs discussing genuine customer problems in a startup environment">
            <a:extLst>
              <a:ext uri="{FF2B5EF4-FFF2-40B4-BE49-F238E27FC236}">
                <a16:creationId xmlns:a16="http://schemas.microsoft.com/office/drawing/2014/main" id="{C83D2C42-91DD-4C8A-AD39-C95A3E4A59F9}"/>
              </a:ext>
            </a:extLst>
          </p:cNvPr>
          <p:cNvPicPr>
            <a:picLocks noGrp="1" noChangeAspect="1"/>
          </p:cNvPicPr>
          <p:nvPr>
            <p:ph type="pic" sz="quarter" idx="13"/>
          </p:nvPr>
        </p:nvPicPr>
        <p:blipFill>
          <a:blip r:embed="rId3"/>
          <a:srcRect l="20158" r="13749" b="-2"/>
          <a:stretch>
            <a:fillRect/>
          </a:stretch>
        </p:blipFill>
        <p:spPr>
          <a:xfrm>
            <a:off x="5737594" y="342900"/>
            <a:ext cx="6111507" cy="6172338"/>
          </a:xfrm>
        </p:spPr>
      </p:pic>
      <p:sp>
        <p:nvSpPr>
          <p:cNvPr id="3" name="Footer Placeholder 2">
            <a:extLst>
              <a:ext uri="{FF2B5EF4-FFF2-40B4-BE49-F238E27FC236}">
                <a16:creationId xmlns:a16="http://schemas.microsoft.com/office/drawing/2014/main" id="{82AB7123-B899-83A4-CC6B-FE6A7B5B87FC}"/>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500280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6E6A9-538C-7FE4-3572-9A8D87F215C1}"/>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Presentation Objectives and Roadmap</a:t>
            </a:r>
          </a:p>
        </p:txBody>
      </p:sp>
      <p:sp>
        <p:nvSpPr>
          <p:cNvPr id="5" name="TextBox 4">
            <a:extLst>
              <a:ext uri="{FF2B5EF4-FFF2-40B4-BE49-F238E27FC236}">
                <a16:creationId xmlns:a16="http://schemas.microsoft.com/office/drawing/2014/main" id="{BEB8AC27-298A-4D48-A72A-674E18201881}"/>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600"/>
              </a:spcAft>
              <a:buNone/>
            </a:pPr>
            <a:r>
              <a:rPr lang="en-GB" sz="1400" b="1"/>
              <a:t>Identify Market Problems</a:t>
            </a:r>
          </a:p>
          <a:p>
            <a:pPr marL="0" lvl="1" indent="0">
              <a:lnSpc>
                <a:spcPct val="90000"/>
              </a:lnSpc>
              <a:spcBef>
                <a:spcPts val="1000"/>
              </a:spcBef>
              <a:spcAft>
                <a:spcPts val="600"/>
              </a:spcAft>
              <a:buNone/>
            </a:pPr>
            <a:r>
              <a:rPr lang="en-GB" sz="1400"/>
              <a:t>Learn to recognize authentic market challenges that startups can address for meaningful impact.</a:t>
            </a:r>
          </a:p>
          <a:p>
            <a:pPr marL="0" indent="0">
              <a:lnSpc>
                <a:spcPct val="90000"/>
              </a:lnSpc>
              <a:spcBef>
                <a:spcPts val="2500"/>
              </a:spcBef>
              <a:spcAft>
                <a:spcPts val="600"/>
              </a:spcAft>
              <a:buNone/>
            </a:pPr>
            <a:r>
              <a:rPr lang="en-GB" sz="1400" b="1"/>
              <a:t>Idea Generation and Filtering</a:t>
            </a:r>
          </a:p>
          <a:p>
            <a:pPr marL="0" lvl="1" indent="0">
              <a:lnSpc>
                <a:spcPct val="90000"/>
              </a:lnSpc>
              <a:spcBef>
                <a:spcPts val="1000"/>
              </a:spcBef>
              <a:spcAft>
                <a:spcPts val="600"/>
              </a:spcAft>
              <a:buNone/>
            </a:pPr>
            <a:r>
              <a:rPr lang="en-GB" sz="1400"/>
              <a:t>Develop skills to brainstorm, evaluate, and filter innovative ideas for startup viability.</a:t>
            </a:r>
          </a:p>
          <a:p>
            <a:pPr marL="0" indent="0">
              <a:lnSpc>
                <a:spcPct val="90000"/>
              </a:lnSpc>
              <a:spcBef>
                <a:spcPts val="2500"/>
              </a:spcBef>
              <a:spcAft>
                <a:spcPts val="600"/>
              </a:spcAft>
              <a:buNone/>
            </a:pPr>
            <a:r>
              <a:rPr lang="en-GB" sz="1400" b="1"/>
              <a:t>Positioning for Success</a:t>
            </a:r>
          </a:p>
          <a:p>
            <a:pPr marL="0" lvl="1" indent="0">
              <a:lnSpc>
                <a:spcPct val="90000"/>
              </a:lnSpc>
              <a:spcBef>
                <a:spcPts val="1000"/>
              </a:spcBef>
              <a:spcAft>
                <a:spcPts val="600"/>
              </a:spcAft>
              <a:buNone/>
            </a:pPr>
            <a:r>
              <a:rPr lang="en-GB" sz="1400"/>
              <a:t>Understand strategies to position your startup effectively for growth and competitive advantage.</a:t>
            </a:r>
          </a:p>
        </p:txBody>
      </p:sp>
      <p:pic>
        <p:nvPicPr>
          <p:cNvPr id="4" name="Content Placeholder 3" descr="Business roadmap with milestones, market research, idea generation, and startup success icons">
            <a:extLst>
              <a:ext uri="{FF2B5EF4-FFF2-40B4-BE49-F238E27FC236}">
                <a16:creationId xmlns:a16="http://schemas.microsoft.com/office/drawing/2014/main" id="{55B1B378-47FC-499A-B0D0-0D125FE95E7B}"/>
              </a:ext>
            </a:extLst>
          </p:cNvPr>
          <p:cNvPicPr>
            <a:picLocks noGrp="1" noChangeAspect="1"/>
          </p:cNvPicPr>
          <p:nvPr>
            <p:ph idx="1"/>
          </p:nvPr>
        </p:nvPicPr>
        <p:blipFill>
          <a:blip r:embed="rId3"/>
          <a:stretch>
            <a:fillRect/>
          </a:stretch>
        </p:blipFill>
        <p:spPr>
          <a:xfrm>
            <a:off x="5136995" y="1271624"/>
            <a:ext cx="6466741" cy="4316549"/>
          </a:xfrm>
        </p:spPr>
      </p:pic>
      <p:sp>
        <p:nvSpPr>
          <p:cNvPr id="3" name="Footer Placeholder 2">
            <a:extLst>
              <a:ext uri="{FF2B5EF4-FFF2-40B4-BE49-F238E27FC236}">
                <a16:creationId xmlns:a16="http://schemas.microsoft.com/office/drawing/2014/main" id="{6B0EA0E7-F23B-8202-97B4-9A22AE1AE04D}"/>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049404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2546C-3EBF-B8F2-2384-8D795BAEDC55}"/>
              </a:ext>
            </a:extLst>
          </p:cNvPr>
          <p:cNvSpPr>
            <a:spLocks noGrp="1"/>
          </p:cNvSpPr>
          <p:nvPr>
            <p:ph type="title"/>
          </p:nvPr>
        </p:nvSpPr>
        <p:spPr>
          <a:xfrm>
            <a:off x="429768" y="1810512"/>
            <a:ext cx="7772400" cy="4562856"/>
          </a:xfrm>
        </p:spPr>
        <p:txBody>
          <a:bodyPr anchor="b">
            <a:normAutofit/>
          </a:bodyPr>
          <a:lstStyle/>
          <a:p>
            <a:r>
              <a:rPr lang="en-GB"/>
              <a:t>What Makes a Startup Idea Investable?</a:t>
            </a:r>
          </a:p>
        </p:txBody>
      </p:sp>
      <p:sp>
        <p:nvSpPr>
          <p:cNvPr id="7" name="Text Placeholder 2">
            <a:extLst>
              <a:ext uri="{FF2B5EF4-FFF2-40B4-BE49-F238E27FC236}">
                <a16:creationId xmlns:a16="http://schemas.microsoft.com/office/drawing/2014/main" id="{5428A102-6C69-512E-FE5C-B049460B824F}"/>
              </a:ext>
            </a:extLst>
          </p:cNvPr>
          <p:cNvSpPr>
            <a:spLocks noGrp="1"/>
          </p:cNvSpPr>
          <p:nvPr>
            <p:ph type="body" idx="1"/>
          </p:nvPr>
        </p:nvSpPr>
        <p:spPr>
          <a:xfrm>
            <a:off x="429768" y="429768"/>
            <a:ext cx="7772400" cy="786384"/>
          </a:xfrm>
        </p:spPr>
        <p:txBody>
          <a:bodyPr/>
          <a:lstStyle/>
          <a:p>
            <a:endParaRPr lang="en-US"/>
          </a:p>
        </p:txBody>
      </p:sp>
      <p:sp>
        <p:nvSpPr>
          <p:cNvPr id="3" name="Footer Placeholder 2">
            <a:extLst>
              <a:ext uri="{FF2B5EF4-FFF2-40B4-BE49-F238E27FC236}">
                <a16:creationId xmlns:a16="http://schemas.microsoft.com/office/drawing/2014/main" id="{A07E84BC-3080-770E-BBF4-DE30B3B8A17B}"/>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9833067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CEBCA-2EBF-0815-5FAE-1042077B12A8}"/>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sz="3000" b="0" kern="1200">
                <a:latin typeface="+mj-lt"/>
                <a:ea typeface="+mj-ea"/>
                <a:cs typeface="+mj-cs"/>
              </a:rPr>
              <a:t>Investor Criteria: Scalability, Team, Traction, and Market Size</a:t>
            </a:r>
          </a:p>
        </p:txBody>
      </p:sp>
      <p:pic>
        <p:nvPicPr>
          <p:cNvPr id="4" name="Content Placeholder 3" descr="business meeting with charts showing growth, diverse team collaboration, startup market analysis">
            <a:extLst>
              <a:ext uri="{FF2B5EF4-FFF2-40B4-BE49-F238E27FC236}">
                <a16:creationId xmlns:a16="http://schemas.microsoft.com/office/drawing/2014/main" id="{A8D3D772-1E8C-4121-814E-920D8A1E8786}"/>
              </a:ext>
            </a:extLst>
          </p:cNvPr>
          <p:cNvPicPr>
            <a:picLocks noGrp="1" noChangeAspect="1"/>
          </p:cNvPicPr>
          <p:nvPr>
            <p:ph type="pic" sz="quarter" idx="13"/>
          </p:nvPr>
        </p:nvPicPr>
        <p:blipFill>
          <a:blip r:embed="rId3"/>
          <a:srcRect l="17071" r="4017" b="3"/>
          <a:stretch>
            <a:fillRect/>
          </a:stretch>
        </p:blipFill>
        <p:spPr>
          <a:xfrm>
            <a:off x="510075" y="2293496"/>
            <a:ext cx="4775158" cy="4039043"/>
          </a:xfrm>
        </p:spPr>
      </p:pic>
      <p:sp>
        <p:nvSpPr>
          <p:cNvPr id="5" name="TextBox 4">
            <a:extLst>
              <a:ext uri="{FF2B5EF4-FFF2-40B4-BE49-F238E27FC236}">
                <a16:creationId xmlns:a16="http://schemas.microsoft.com/office/drawing/2014/main" id="{D03D4495-0151-44C7-BBA5-DC2C3716A49F}"/>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549275"/>
            <a:ext cx="5585925" cy="5783263"/>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Scalable Business Models</a:t>
            </a:r>
          </a:p>
          <a:p>
            <a:pPr marL="0" lvl="1" indent="0">
              <a:spcBef>
                <a:spcPts val="1000"/>
              </a:spcBef>
              <a:spcAft>
                <a:spcPts val="600"/>
              </a:spcAft>
              <a:buFont typeface="Arial" panose="020B0604020202020204" pitchFamily="34" charset="0"/>
              <a:buNone/>
            </a:pPr>
            <a:r>
              <a:rPr lang="en-GB" sz="1400"/>
              <a:t>Investors prioritise startups with business models that can grow rapidly without proportionate cost increases.</a:t>
            </a:r>
          </a:p>
          <a:p>
            <a:pPr marL="0" indent="0">
              <a:spcBef>
                <a:spcPts val="2500"/>
              </a:spcBef>
              <a:spcAft>
                <a:spcPts val="600"/>
              </a:spcAft>
              <a:buFont typeface="Arial" panose="020B0604020202020204" pitchFamily="34" charset="0"/>
              <a:buNone/>
            </a:pPr>
            <a:r>
              <a:rPr lang="en-GB" sz="1400" b="1"/>
              <a:t>Strong and Complementary Teams</a:t>
            </a:r>
          </a:p>
          <a:p>
            <a:pPr marL="0" lvl="1" indent="0">
              <a:spcBef>
                <a:spcPts val="1000"/>
              </a:spcBef>
              <a:spcAft>
                <a:spcPts val="600"/>
              </a:spcAft>
              <a:buFont typeface="Arial" panose="020B0604020202020204" pitchFamily="34" charset="0"/>
              <a:buNone/>
            </a:pPr>
            <a:r>
              <a:rPr lang="en-GB" sz="1400"/>
              <a:t>Capable teams with complementary skills increase investor confidence in startup success.</a:t>
            </a:r>
          </a:p>
          <a:p>
            <a:pPr marL="0" indent="0">
              <a:spcBef>
                <a:spcPts val="2500"/>
              </a:spcBef>
              <a:spcAft>
                <a:spcPts val="600"/>
              </a:spcAft>
              <a:buFont typeface="Arial" panose="020B0604020202020204" pitchFamily="34" charset="0"/>
              <a:buNone/>
            </a:pPr>
            <a:r>
              <a:rPr lang="en-GB" sz="1400" b="1"/>
              <a:t>Proven Traction or Validation</a:t>
            </a:r>
          </a:p>
          <a:p>
            <a:pPr marL="0" lvl="1" indent="0">
              <a:spcBef>
                <a:spcPts val="1000"/>
              </a:spcBef>
              <a:spcAft>
                <a:spcPts val="600"/>
              </a:spcAft>
              <a:buFont typeface="Arial" panose="020B0604020202020204" pitchFamily="34" charset="0"/>
              <a:buNone/>
            </a:pPr>
            <a:r>
              <a:rPr lang="en-GB" sz="1400"/>
              <a:t>Demonstrated market traction or product validation reassures investors of potential returns.</a:t>
            </a:r>
          </a:p>
          <a:p>
            <a:pPr marL="0" indent="0">
              <a:spcBef>
                <a:spcPts val="2500"/>
              </a:spcBef>
              <a:spcAft>
                <a:spcPts val="600"/>
              </a:spcAft>
              <a:buFont typeface="Arial" panose="020B0604020202020204" pitchFamily="34" charset="0"/>
              <a:buNone/>
            </a:pPr>
            <a:r>
              <a:rPr lang="en-GB" sz="1400" b="1"/>
              <a:t>Large or Growing Market</a:t>
            </a:r>
          </a:p>
          <a:p>
            <a:pPr marL="0" lvl="1" indent="0">
              <a:spcBef>
                <a:spcPts val="1000"/>
              </a:spcBef>
              <a:spcAft>
                <a:spcPts val="600"/>
              </a:spcAft>
              <a:buFont typeface="Arial" panose="020B0604020202020204" pitchFamily="34" charset="0"/>
              <a:buNone/>
            </a:pPr>
            <a:r>
              <a:rPr lang="en-GB" sz="1400"/>
              <a:t>Startups targeting sizeable or rapidly expanding markets attract investor interest for growth potential.</a:t>
            </a:r>
          </a:p>
        </p:txBody>
      </p:sp>
      <p:sp>
        <p:nvSpPr>
          <p:cNvPr id="3" name="Footer Placeholder 2">
            <a:extLst>
              <a:ext uri="{FF2B5EF4-FFF2-40B4-BE49-F238E27FC236}">
                <a16:creationId xmlns:a16="http://schemas.microsoft.com/office/drawing/2014/main" id="{C36D703B-8FCE-78DB-32ED-2D304A5B5C9B}"/>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845712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7AF0B-E614-8A27-68BD-C7DA518F1E73}"/>
              </a:ext>
            </a:extLst>
          </p:cNvPr>
          <p:cNvSpPr>
            <a:spLocks noGrp="1"/>
          </p:cNvSpPr>
          <p:nvPr>
            <p:ph type="title"/>
          </p:nvPr>
        </p:nvSpPr>
        <p:spPr>
          <a:xfrm>
            <a:off x="429768" y="640080"/>
            <a:ext cx="11155680" cy="970463"/>
          </a:xfrm>
        </p:spPr>
        <p:txBody>
          <a:bodyPr vert="horz" lIns="91440" tIns="45720" rIns="91440" bIns="45720" rtlCol="0" anchor="ctr">
            <a:normAutofit/>
          </a:bodyPr>
          <a:lstStyle/>
          <a:p>
            <a:r>
              <a:rPr lang="en-US" b="0" kern="1200">
                <a:latin typeface="+mj-lt"/>
                <a:ea typeface="+mj-ea"/>
                <a:cs typeface="+mj-cs"/>
              </a:rPr>
              <a:t>Importance of Solving Real and Painful Problems</a:t>
            </a:r>
          </a:p>
        </p:txBody>
      </p:sp>
      <p:pic>
        <p:nvPicPr>
          <p:cNvPr id="4" name="Content Placeholder 3" descr="Business person solving urgent customer problems to drive investment and revenue">
            <a:extLst>
              <a:ext uri="{FF2B5EF4-FFF2-40B4-BE49-F238E27FC236}">
                <a16:creationId xmlns:a16="http://schemas.microsoft.com/office/drawing/2014/main" id="{F1DC24BE-70B7-44C3-946F-A4549655A5BF}"/>
              </a:ext>
            </a:extLst>
          </p:cNvPr>
          <p:cNvPicPr>
            <a:picLocks noGrp="1" noChangeAspect="1"/>
          </p:cNvPicPr>
          <p:nvPr>
            <p:ph type="pic" sz="quarter" idx="13"/>
          </p:nvPr>
        </p:nvPicPr>
        <p:blipFill>
          <a:blip r:embed="rId3"/>
          <a:srcRect l="3798" r="3049" b="2"/>
          <a:stretch>
            <a:fillRect/>
          </a:stretch>
        </p:blipFill>
        <p:spPr>
          <a:xfrm>
            <a:off x="429768" y="1828800"/>
            <a:ext cx="6176399" cy="4425696"/>
          </a:xfrm>
        </p:spPr>
      </p:pic>
      <p:sp>
        <p:nvSpPr>
          <p:cNvPr id="5" name="TextBox 4">
            <a:extLst>
              <a:ext uri="{FF2B5EF4-FFF2-40B4-BE49-F238E27FC236}">
                <a16:creationId xmlns:a16="http://schemas.microsoft.com/office/drawing/2014/main" id="{FC0EE2DC-8507-4988-B11A-ACA3880B2C52}"/>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287768" y="1828800"/>
            <a:ext cx="4297680" cy="4428871"/>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Addressing Real Problems</a:t>
            </a:r>
          </a:p>
          <a:p>
            <a:pPr marL="0" lvl="1" indent="0">
              <a:spcBef>
                <a:spcPts val="1000"/>
              </a:spcBef>
              <a:spcAft>
                <a:spcPts val="600"/>
              </a:spcAft>
              <a:buFont typeface="Arial" panose="020B0604020202020204" pitchFamily="34" charset="0"/>
              <a:buNone/>
            </a:pPr>
            <a:r>
              <a:rPr lang="en-GB" sz="1400"/>
              <a:t>Investable ideas must focus on real problems that customers experience and want to solve urgently.</a:t>
            </a:r>
          </a:p>
          <a:p>
            <a:pPr marL="0" indent="0">
              <a:spcBef>
                <a:spcPts val="2500"/>
              </a:spcBef>
              <a:spcAft>
                <a:spcPts val="600"/>
              </a:spcAft>
              <a:buFont typeface="Arial" panose="020B0604020202020204" pitchFamily="34" charset="0"/>
              <a:buNone/>
            </a:pPr>
            <a:r>
              <a:rPr lang="en-GB" sz="1400" b="1"/>
              <a:t>Ensuring Market Demand</a:t>
            </a:r>
          </a:p>
          <a:p>
            <a:pPr marL="0" lvl="1" indent="0">
              <a:spcBef>
                <a:spcPts val="1000"/>
              </a:spcBef>
              <a:spcAft>
                <a:spcPts val="600"/>
              </a:spcAft>
              <a:buFont typeface="Arial" panose="020B0604020202020204" pitchFamily="34" charset="0"/>
              <a:buNone/>
            </a:pPr>
            <a:r>
              <a:rPr lang="en-GB" sz="1400"/>
              <a:t>Solving painful problems guarantees demand, making the idea attractive for investment and growth.</a:t>
            </a:r>
          </a:p>
          <a:p>
            <a:pPr marL="0" indent="0">
              <a:spcBef>
                <a:spcPts val="2500"/>
              </a:spcBef>
              <a:spcAft>
                <a:spcPts val="600"/>
              </a:spcAft>
              <a:buFont typeface="Arial" panose="020B0604020202020204" pitchFamily="34" charset="0"/>
              <a:buNone/>
            </a:pPr>
            <a:r>
              <a:rPr lang="en-GB" sz="1400" b="1"/>
              <a:t>Clear Revenue Path</a:t>
            </a:r>
          </a:p>
          <a:p>
            <a:pPr marL="0" lvl="1" indent="0">
              <a:spcBef>
                <a:spcPts val="1000"/>
              </a:spcBef>
              <a:spcAft>
                <a:spcPts val="600"/>
              </a:spcAft>
              <a:buFont typeface="Arial" panose="020B0604020202020204" pitchFamily="34" charset="0"/>
              <a:buNone/>
            </a:pPr>
            <a:r>
              <a:rPr lang="en-GB" sz="1400"/>
              <a:t>Effective solutions create a clear path to revenue by meeting urgent customer needs.</a:t>
            </a:r>
          </a:p>
        </p:txBody>
      </p:sp>
      <p:sp>
        <p:nvSpPr>
          <p:cNvPr id="3" name="Footer Placeholder 2">
            <a:extLst>
              <a:ext uri="{FF2B5EF4-FFF2-40B4-BE49-F238E27FC236}">
                <a16:creationId xmlns:a16="http://schemas.microsoft.com/office/drawing/2014/main" id="{F566C029-8A28-A8AE-E8EF-31728F152ACF}"/>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2518957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DuneVTI">
  <a:themeElements>
    <a:clrScheme name="Dune Palette">
      <a:dk1>
        <a:srgbClr val="131313"/>
      </a:dk1>
      <a:lt1>
        <a:sysClr val="window" lastClr="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e_win32_DN_v2" id="{97A7A9A4-5677-45E2-BAC9-3A76DA18A86D}" vid="{E1353FFA-7ECE-4894-957E-EAB589AB12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43</Slides>
  <Notes>43</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DuneVTI</vt:lpstr>
      <vt:lpstr>From Startup Ideas to Real Market Problems: A Practical Guide for Aspiring Entrepreneurs</vt:lpstr>
      <vt:lpstr>Startup Journey Overview</vt:lpstr>
      <vt:lpstr>Introduction to the Startup Journey</vt:lpstr>
      <vt:lpstr>Overview of the Startup Process and Accelerator Approach</vt:lpstr>
      <vt:lpstr>Why Understanding Real Problems Is Critical for Startup Success</vt:lpstr>
      <vt:lpstr>Presentation Objectives and Roadmap</vt:lpstr>
      <vt:lpstr>What Makes a Startup Idea Investable?</vt:lpstr>
      <vt:lpstr>Investor Criteria: Scalability, Team, Traction, and Market Size</vt:lpstr>
      <vt:lpstr>Importance of Solving Real and Painful Problems</vt:lpstr>
      <vt:lpstr>Visual: Investable Idea Checklist</vt:lpstr>
      <vt:lpstr>Ideas vs Problems vs Opportunities</vt:lpstr>
      <vt:lpstr>Defining a Startup Idea</vt:lpstr>
      <vt:lpstr>What Constitutes a Real Market Problem</vt:lpstr>
      <vt:lpstr>Spotting Opportunities in the Market</vt:lpstr>
      <vt:lpstr>Problem-First vs Solution-First Thinking</vt:lpstr>
      <vt:lpstr>Understanding Problem-First Approaches</vt:lpstr>
      <vt:lpstr>Risks of Solution-First Thinking</vt:lpstr>
      <vt:lpstr>Real-World Examples of Both Approaches</vt:lpstr>
      <vt:lpstr>Common Student Startup Idea Traps</vt:lpstr>
      <vt:lpstr>Falling in Love with Your Idea</vt:lpstr>
      <vt:lpstr>Building for Yourself, Not a Market</vt:lpstr>
      <vt:lpstr>Assuming Problems Exist Without Evidence</vt:lpstr>
      <vt:lpstr>Techniques for Generating Startup Ideas</vt:lpstr>
      <vt:lpstr>Observing Daily Frustrations and Inefficiencies</vt:lpstr>
      <vt:lpstr>Reverse Engineering Successful Startups</vt:lpstr>
      <vt:lpstr>Using Problem Discovery Frameworks</vt:lpstr>
      <vt:lpstr>Filtering Ideas: Pain, Frequency, and Willingness to Pay</vt:lpstr>
      <vt:lpstr>Assessing Pain Severity and Urgency</vt:lpstr>
      <vt:lpstr>Evaluating How Often the Problem Occurs</vt:lpstr>
      <vt:lpstr>Determining if Customers Are Willing to Pay</vt:lpstr>
      <vt:lpstr>Defining a Clear Problem Statement</vt:lpstr>
      <vt:lpstr>Structure of an Effective Problem Statement</vt:lpstr>
      <vt:lpstr>Common Mistakes to Avoid</vt:lpstr>
      <vt:lpstr>Visual: Problem Statement Template</vt:lpstr>
      <vt:lpstr>Identifying the Ideal Customer Profile (ICP)</vt:lpstr>
      <vt:lpstr>Why ICP Matters for Startups</vt:lpstr>
      <vt:lpstr>Steps to Build Your ICP</vt:lpstr>
      <vt:lpstr>Visual: ICP Example</vt:lpstr>
      <vt:lpstr>Buyer vs User Distinction</vt:lpstr>
      <vt:lpstr>Explaining the Difference</vt:lpstr>
      <vt:lpstr>Examples in Real Markets</vt:lpstr>
      <vt:lpstr>Implications for Solution Design and Sales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16</cp:revision>
  <dcterms:created xsi:type="dcterms:W3CDTF">2026-02-01T11:10:49Z</dcterms:created>
  <dcterms:modified xsi:type="dcterms:W3CDTF">2026-02-01T11:18:52Z</dcterms:modified>
</cp:coreProperties>
</file>