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 id="2580" r:id="rId21"/>
    <p:sldId id="2581" r:id="rId22"/>
    <p:sldId id="2582" r:id="rId23"/>
    <p:sldId id="2583" r:id="rId24"/>
    <p:sldId id="2584" r:id="rId25"/>
    <p:sldId id="2585" r:id="rId26"/>
    <p:sldId id="2586" r:id="rId27"/>
    <p:sldId id="2587" r:id="rId28"/>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VP Development, Prototyping, and Go-To-Market Strategy: A Practical Guide for Startup Students" id="{37E1C8DB-047B-4532-A8F6-27FE8E95B88E}">
          <p14:sldIdLst>
            <p14:sldId id="2561"/>
            <p14:sldId id="2562"/>
          </p14:sldIdLst>
        </p14:section>
        <p14:section name="Understanding Minimum Viable Product (MVP) Fundamentals" id="{EE86DDC7-5AF2-4CA9-96B5-11153A708101}">
          <p14:sldIdLst>
            <p14:sldId id="2563"/>
            <p14:sldId id="2564"/>
            <p14:sldId id="2565"/>
            <p14:sldId id="2566"/>
          </p14:sldIdLst>
        </p14:section>
        <p14:section name="Selecting and Building Your MVP" id="{B5973645-BE8D-4193-9452-AD709CEF6726}">
          <p14:sldIdLst>
            <p14:sldId id="2567"/>
            <p14:sldId id="2568"/>
            <p14:sldId id="2569"/>
            <p14:sldId id="2570"/>
          </p14:sldIdLst>
        </p14:section>
        <p14:section name="Validating Your MVP Through Metrics and Iteration" id="{B5968A5C-88F7-4DAA-94E9-DCDD5CD6D74E}">
          <p14:sldIdLst>
            <p14:sldId id="2571"/>
            <p14:sldId id="2572"/>
            <p14:sldId id="2573"/>
            <p14:sldId id="2574"/>
          </p14:sldIdLst>
        </p14:section>
        <p14:section name="Crafting a Go-To-Market Strategy for First User Acquisition" id="{56BFF16B-F310-488E-9534-0C77B2B5C2A7}">
          <p14:sldIdLst>
            <p14:sldId id="2575"/>
            <p14:sldId id="2576"/>
            <p14:sldId id="2577"/>
            <p14:sldId id="2578"/>
          </p14:sldIdLst>
        </p14:section>
        <p14:section name="Building Traction and Demonstrating Early Success" id="{D81A7404-0819-4ACD-8A9A-3994181C47CC}">
          <p14:sldIdLst>
            <p14:sldId id="2579"/>
            <p14:sldId id="2580"/>
            <p14:sldId id="2581"/>
            <p14:sldId id="2582"/>
          </p14:sldIdLst>
        </p14:section>
        <p14:section name="Preparing For Investment and Strategic Growth" id="{3D2F65D6-13A6-4E0D-A048-81D364B889BE}">
          <p14:sldIdLst>
            <p14:sldId id="2583"/>
            <p14:sldId id="2584"/>
            <p14:sldId id="2585"/>
            <p14:sldId id="2586"/>
          </p14:sldIdLst>
        </p14:section>
        <p14:section name="Conclusion" id="{E058783F-B6DC-48BC-8E70-BD046F8057FA}">
          <p14:sldIdLst>
            <p14:sldId id="258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1B5E5E-F244-EC95-BFA4-BC5184D2F655}" v="64" dt="2026-02-01T11:51:40.6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143A5-1B5E-4964-927A-5641A9E27AAE}"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AFDD1850-8422-4056-BD27-9928887DEA04}">
      <dgm:prSet/>
      <dgm:spPr/>
      <dgm:t>
        <a:bodyPr/>
        <a:lstStyle/>
        <a:p>
          <a:pPr>
            <a:lnSpc>
              <a:spcPct val="100000"/>
            </a:lnSpc>
            <a:defRPr b="1"/>
          </a:pPr>
          <a:r>
            <a:rPr lang="en-US"/>
            <a:t>Minimum Viable Product</a:t>
          </a:r>
        </a:p>
      </dgm:t>
    </dgm:pt>
    <dgm:pt modelId="{0709183E-E9D3-4288-84CB-BC643BC37058}" type="parTrans" cxnId="{FA011DAE-82A4-4CA9-94F6-132608E5892D}">
      <dgm:prSet/>
      <dgm:spPr/>
      <dgm:t>
        <a:bodyPr/>
        <a:lstStyle/>
        <a:p>
          <a:endParaRPr lang="en-US"/>
        </a:p>
      </dgm:t>
    </dgm:pt>
    <dgm:pt modelId="{E1452DFF-C4C1-4D05-9B08-3609549714A1}" type="sibTrans" cxnId="{FA011DAE-82A4-4CA9-94F6-132608E5892D}">
      <dgm:prSet/>
      <dgm:spPr/>
      <dgm:t>
        <a:bodyPr/>
        <a:lstStyle/>
        <a:p>
          <a:pPr>
            <a:lnSpc>
              <a:spcPct val="100000"/>
            </a:lnSpc>
            <a:defRPr b="1"/>
          </a:pPr>
          <a:endParaRPr lang="en-US"/>
        </a:p>
      </dgm:t>
    </dgm:pt>
    <dgm:pt modelId="{3ECDBE9E-E9D9-44BE-B0FD-AB9C413EECBD}">
      <dgm:prSet/>
      <dgm:spPr/>
      <dgm:t>
        <a:bodyPr/>
        <a:lstStyle/>
        <a:p>
          <a:pPr>
            <a:lnSpc>
              <a:spcPct val="100000"/>
            </a:lnSpc>
          </a:pPr>
          <a:r>
            <a:rPr lang="en-US"/>
            <a:t>Developing an MVP helps validate ideas with minimal resources and tests the market early on.</a:t>
          </a:r>
        </a:p>
      </dgm:t>
    </dgm:pt>
    <dgm:pt modelId="{A2961A07-A1C3-4FFB-BC94-B0B706B14825}" type="parTrans" cxnId="{C45CFFD1-2E59-442B-9DCD-9F411712AD77}">
      <dgm:prSet/>
      <dgm:spPr/>
      <dgm:t>
        <a:bodyPr/>
        <a:lstStyle/>
        <a:p>
          <a:endParaRPr lang="en-US"/>
        </a:p>
      </dgm:t>
    </dgm:pt>
    <dgm:pt modelId="{8BFA05E1-3F3F-4ACB-A0EA-F230664281D8}" type="sibTrans" cxnId="{C45CFFD1-2E59-442B-9DCD-9F411712AD77}">
      <dgm:prSet/>
      <dgm:spPr/>
      <dgm:t>
        <a:bodyPr/>
        <a:lstStyle/>
        <a:p>
          <a:endParaRPr lang="en-US"/>
        </a:p>
      </dgm:t>
    </dgm:pt>
    <dgm:pt modelId="{FD55900D-F03A-4F4C-9CFD-888A9C78345C}">
      <dgm:prSet/>
      <dgm:spPr/>
      <dgm:t>
        <a:bodyPr/>
        <a:lstStyle/>
        <a:p>
          <a:pPr>
            <a:lnSpc>
              <a:spcPct val="100000"/>
            </a:lnSpc>
            <a:defRPr b="1"/>
          </a:pPr>
          <a:r>
            <a:rPr lang="en-US"/>
            <a:t>User Feedback Iteration</a:t>
          </a:r>
        </a:p>
      </dgm:t>
    </dgm:pt>
    <dgm:pt modelId="{12FECBAF-203A-40A8-B49D-A095EC913A10}" type="parTrans" cxnId="{F983B40B-AE75-4392-8E45-A18D95158DF0}">
      <dgm:prSet/>
      <dgm:spPr/>
      <dgm:t>
        <a:bodyPr/>
        <a:lstStyle/>
        <a:p>
          <a:endParaRPr lang="en-US"/>
        </a:p>
      </dgm:t>
    </dgm:pt>
    <dgm:pt modelId="{DFD68E72-21E5-448A-B346-43C6D6D020ED}" type="sibTrans" cxnId="{F983B40B-AE75-4392-8E45-A18D95158DF0}">
      <dgm:prSet/>
      <dgm:spPr/>
      <dgm:t>
        <a:bodyPr/>
        <a:lstStyle/>
        <a:p>
          <a:pPr>
            <a:lnSpc>
              <a:spcPct val="100000"/>
            </a:lnSpc>
            <a:defRPr b="1"/>
          </a:pPr>
          <a:endParaRPr lang="en-US"/>
        </a:p>
      </dgm:t>
    </dgm:pt>
    <dgm:pt modelId="{B2238EC6-E70D-4D25-BD41-E9E9963CBA5A}">
      <dgm:prSet/>
      <dgm:spPr/>
      <dgm:t>
        <a:bodyPr/>
        <a:lstStyle/>
        <a:p>
          <a:pPr>
            <a:lnSpc>
              <a:spcPct val="100000"/>
            </a:lnSpc>
          </a:pPr>
          <a:r>
            <a:rPr lang="en-US"/>
            <a:t>Iterating based on real user feedback ensures product improvements align with customer needs.</a:t>
          </a:r>
        </a:p>
      </dgm:t>
    </dgm:pt>
    <dgm:pt modelId="{A97EDFF3-875A-4F5C-80FC-6F8AAD0E421D}" type="parTrans" cxnId="{17EB850D-A9C0-496B-A8C6-B5F02E57A526}">
      <dgm:prSet/>
      <dgm:spPr/>
      <dgm:t>
        <a:bodyPr/>
        <a:lstStyle/>
        <a:p>
          <a:endParaRPr lang="en-US"/>
        </a:p>
      </dgm:t>
    </dgm:pt>
    <dgm:pt modelId="{084A1152-D820-44F3-AAE9-0AC16513FBF1}" type="sibTrans" cxnId="{17EB850D-A9C0-496B-A8C6-B5F02E57A526}">
      <dgm:prSet/>
      <dgm:spPr/>
      <dgm:t>
        <a:bodyPr/>
        <a:lstStyle/>
        <a:p>
          <a:endParaRPr lang="en-US"/>
        </a:p>
      </dgm:t>
    </dgm:pt>
    <dgm:pt modelId="{819F6517-1F2A-4F3A-8F11-16788874120F}">
      <dgm:prSet/>
      <dgm:spPr/>
      <dgm:t>
        <a:bodyPr/>
        <a:lstStyle/>
        <a:p>
          <a:pPr>
            <a:lnSpc>
              <a:spcPct val="100000"/>
            </a:lnSpc>
            <a:defRPr b="1"/>
          </a:pPr>
          <a:r>
            <a:rPr lang="en-US"/>
            <a:t>Go-to-Market Strategy</a:t>
          </a:r>
        </a:p>
      </dgm:t>
    </dgm:pt>
    <dgm:pt modelId="{A228CC98-9FD3-412D-B2F2-817B43138CA7}" type="parTrans" cxnId="{051F0FCE-9628-4C64-AFCD-4BF30073BFB8}">
      <dgm:prSet/>
      <dgm:spPr/>
      <dgm:t>
        <a:bodyPr/>
        <a:lstStyle/>
        <a:p>
          <a:endParaRPr lang="en-US"/>
        </a:p>
      </dgm:t>
    </dgm:pt>
    <dgm:pt modelId="{230769C1-A516-4E61-968F-DA47F633C327}" type="sibTrans" cxnId="{051F0FCE-9628-4C64-AFCD-4BF30073BFB8}">
      <dgm:prSet/>
      <dgm:spPr/>
      <dgm:t>
        <a:bodyPr/>
        <a:lstStyle/>
        <a:p>
          <a:pPr>
            <a:lnSpc>
              <a:spcPct val="100000"/>
            </a:lnSpc>
            <a:defRPr b="1"/>
          </a:pPr>
          <a:endParaRPr lang="en-US"/>
        </a:p>
      </dgm:t>
    </dgm:pt>
    <dgm:pt modelId="{4BF0AE7E-5DCA-4DB6-9F4E-CC98E504195C}">
      <dgm:prSet/>
      <dgm:spPr/>
      <dgm:t>
        <a:bodyPr/>
        <a:lstStyle/>
        <a:p>
          <a:pPr>
            <a:lnSpc>
              <a:spcPct val="100000"/>
            </a:lnSpc>
          </a:pPr>
          <a:r>
            <a:rPr lang="en-US"/>
            <a:t>A strong go-to-market strategy effectively positions the product and targets the right customers.</a:t>
          </a:r>
        </a:p>
      </dgm:t>
    </dgm:pt>
    <dgm:pt modelId="{4769122A-691F-4C4F-BD85-15DC40E031C9}" type="parTrans" cxnId="{6BF727E8-EEF8-4850-AE32-39E871525E54}">
      <dgm:prSet/>
      <dgm:spPr/>
      <dgm:t>
        <a:bodyPr/>
        <a:lstStyle/>
        <a:p>
          <a:endParaRPr lang="en-US"/>
        </a:p>
      </dgm:t>
    </dgm:pt>
    <dgm:pt modelId="{BB9A39DA-6B5A-4467-AA48-41EDA500E720}" type="sibTrans" cxnId="{6BF727E8-EEF8-4850-AE32-39E871525E54}">
      <dgm:prSet/>
      <dgm:spPr/>
      <dgm:t>
        <a:bodyPr/>
        <a:lstStyle/>
        <a:p>
          <a:endParaRPr lang="en-US"/>
        </a:p>
      </dgm:t>
    </dgm:pt>
    <dgm:pt modelId="{D819DB3C-1507-421E-BB2C-6E64CC45637A}">
      <dgm:prSet/>
      <dgm:spPr/>
      <dgm:t>
        <a:bodyPr/>
        <a:lstStyle/>
        <a:p>
          <a:pPr>
            <a:lnSpc>
              <a:spcPct val="100000"/>
            </a:lnSpc>
            <a:defRPr b="1"/>
          </a:pPr>
          <a:r>
            <a:rPr lang="en-US"/>
            <a:t>Investment Preparation</a:t>
          </a:r>
        </a:p>
      </dgm:t>
    </dgm:pt>
    <dgm:pt modelId="{E7417639-6033-4DE7-862F-199DF1A90EAF}" type="parTrans" cxnId="{443D7012-D6E3-41F1-9A60-6F18E0B93F0B}">
      <dgm:prSet/>
      <dgm:spPr/>
      <dgm:t>
        <a:bodyPr/>
        <a:lstStyle/>
        <a:p>
          <a:endParaRPr lang="en-US"/>
        </a:p>
      </dgm:t>
    </dgm:pt>
    <dgm:pt modelId="{66D0CFDE-0425-44FD-8031-7DAD5EFA6164}" type="sibTrans" cxnId="{443D7012-D6E3-41F1-9A60-6F18E0B93F0B}">
      <dgm:prSet/>
      <dgm:spPr/>
      <dgm:t>
        <a:bodyPr/>
        <a:lstStyle/>
        <a:p>
          <a:endParaRPr lang="en-US"/>
        </a:p>
      </dgm:t>
    </dgm:pt>
    <dgm:pt modelId="{878D85B4-83A6-4FC7-A117-B11EBAD48E82}">
      <dgm:prSet/>
      <dgm:spPr/>
      <dgm:t>
        <a:bodyPr/>
        <a:lstStyle/>
        <a:p>
          <a:pPr>
            <a:lnSpc>
              <a:spcPct val="100000"/>
            </a:lnSpc>
          </a:pPr>
          <a:r>
            <a:rPr lang="en-US"/>
            <a:t>Preparing for investment is crucial to secure funding and scale the startup successfully.</a:t>
          </a:r>
        </a:p>
      </dgm:t>
    </dgm:pt>
    <dgm:pt modelId="{D8CEAFD2-3557-450D-8D99-BC04F0BBD13F}" type="parTrans" cxnId="{2C3DB75D-1E9F-4CBD-BD13-EE3925239259}">
      <dgm:prSet/>
      <dgm:spPr/>
      <dgm:t>
        <a:bodyPr/>
        <a:lstStyle/>
        <a:p>
          <a:endParaRPr lang="en-US"/>
        </a:p>
      </dgm:t>
    </dgm:pt>
    <dgm:pt modelId="{863BFDF3-4A7B-49A5-B9A8-CC1274FBBC24}" type="sibTrans" cxnId="{2C3DB75D-1E9F-4CBD-BD13-EE3925239259}">
      <dgm:prSet/>
      <dgm:spPr/>
      <dgm:t>
        <a:bodyPr/>
        <a:lstStyle/>
        <a:p>
          <a:endParaRPr lang="en-US"/>
        </a:p>
      </dgm:t>
    </dgm:pt>
    <dgm:pt modelId="{42A2F8CD-0658-4EA7-9EA0-CA2F8B16ACC3}" type="pres">
      <dgm:prSet presAssocID="{706143A5-1B5E-4964-927A-5641A9E27AAE}" presName="Name0" presStyleCnt="0">
        <dgm:presLayoutVars>
          <dgm:dir/>
          <dgm:resizeHandles val="exact"/>
        </dgm:presLayoutVars>
      </dgm:prSet>
      <dgm:spPr/>
    </dgm:pt>
    <dgm:pt modelId="{3285B305-3E59-42AF-B90A-0E9DD21F668F}" type="pres">
      <dgm:prSet presAssocID="{AFDD1850-8422-4056-BD27-9928887DEA04}" presName="compNode" presStyleCnt="0"/>
      <dgm:spPr/>
    </dgm:pt>
    <dgm:pt modelId="{B06D6715-FDFC-43ED-97FF-324FB6760C50}" type="pres">
      <dgm:prSet presAssocID="{AFDD1850-8422-4056-BD27-9928887DEA04}" presName="pictRect" presStyleLbl="revTx" presStyleIdx="0" presStyleCnt="8">
        <dgm:presLayoutVars>
          <dgm:chMax val="0"/>
          <dgm:bulletEnabled/>
        </dgm:presLayoutVars>
      </dgm:prSet>
      <dgm:spPr/>
    </dgm:pt>
    <dgm:pt modelId="{690B6CF2-E0A4-4055-BE02-5A385A546FAC}" type="pres">
      <dgm:prSet presAssocID="{AFDD1850-8422-4056-BD27-9928887DEA04}" presName="textRect" presStyleLbl="revTx" presStyleIdx="1" presStyleCnt="8">
        <dgm:presLayoutVars>
          <dgm:bulletEnabled/>
        </dgm:presLayoutVars>
      </dgm:prSet>
      <dgm:spPr/>
    </dgm:pt>
    <dgm:pt modelId="{AA9CBB11-C87B-4C32-974D-55A7F566340A}" type="pres">
      <dgm:prSet presAssocID="{E1452DFF-C4C1-4D05-9B08-3609549714A1}" presName="sibTrans" presStyleLbl="sibTrans2D1" presStyleIdx="0" presStyleCnt="0"/>
      <dgm:spPr/>
    </dgm:pt>
    <dgm:pt modelId="{7EEC7FE4-3ADA-4E52-BA8E-F28E308379C3}" type="pres">
      <dgm:prSet presAssocID="{FD55900D-F03A-4F4C-9CFD-888A9C78345C}" presName="compNode" presStyleCnt="0"/>
      <dgm:spPr/>
    </dgm:pt>
    <dgm:pt modelId="{F5CF2F43-C6B6-4891-9FFF-6615D9BA7CB8}" type="pres">
      <dgm:prSet presAssocID="{FD55900D-F03A-4F4C-9CFD-888A9C78345C}" presName="pictRect" presStyleLbl="revTx" presStyleIdx="2" presStyleCnt="8">
        <dgm:presLayoutVars>
          <dgm:chMax val="0"/>
          <dgm:bulletEnabled/>
        </dgm:presLayoutVars>
      </dgm:prSet>
      <dgm:spPr/>
    </dgm:pt>
    <dgm:pt modelId="{6889E031-DFC1-42BE-B8A9-BC8960DED3B0}" type="pres">
      <dgm:prSet presAssocID="{FD55900D-F03A-4F4C-9CFD-888A9C78345C}" presName="textRect" presStyleLbl="revTx" presStyleIdx="3" presStyleCnt="8">
        <dgm:presLayoutVars>
          <dgm:bulletEnabled/>
        </dgm:presLayoutVars>
      </dgm:prSet>
      <dgm:spPr/>
    </dgm:pt>
    <dgm:pt modelId="{67881517-0FAA-440F-85BB-F299322EB046}" type="pres">
      <dgm:prSet presAssocID="{DFD68E72-21E5-448A-B346-43C6D6D020ED}" presName="sibTrans" presStyleLbl="sibTrans2D1" presStyleIdx="0" presStyleCnt="0"/>
      <dgm:spPr/>
    </dgm:pt>
    <dgm:pt modelId="{877A41BC-A9EF-41CF-8ED4-1DB760CD0D0E}" type="pres">
      <dgm:prSet presAssocID="{819F6517-1F2A-4F3A-8F11-16788874120F}" presName="compNode" presStyleCnt="0"/>
      <dgm:spPr/>
    </dgm:pt>
    <dgm:pt modelId="{AA6C3176-04F4-4B79-AE63-F40E1160E2A8}" type="pres">
      <dgm:prSet presAssocID="{819F6517-1F2A-4F3A-8F11-16788874120F}" presName="pictRect" presStyleLbl="revTx" presStyleIdx="4" presStyleCnt="8">
        <dgm:presLayoutVars>
          <dgm:chMax val="0"/>
          <dgm:bulletEnabled/>
        </dgm:presLayoutVars>
      </dgm:prSet>
      <dgm:spPr/>
    </dgm:pt>
    <dgm:pt modelId="{822F2C75-9F53-48C1-A9C7-BA61E9685918}" type="pres">
      <dgm:prSet presAssocID="{819F6517-1F2A-4F3A-8F11-16788874120F}" presName="textRect" presStyleLbl="revTx" presStyleIdx="5" presStyleCnt="8">
        <dgm:presLayoutVars>
          <dgm:bulletEnabled/>
        </dgm:presLayoutVars>
      </dgm:prSet>
      <dgm:spPr/>
    </dgm:pt>
    <dgm:pt modelId="{DE34FF20-76C1-4A4D-9E32-B3C7996C8EDB}" type="pres">
      <dgm:prSet presAssocID="{230769C1-A516-4E61-968F-DA47F633C327}" presName="sibTrans" presStyleLbl="sibTrans2D1" presStyleIdx="0" presStyleCnt="0"/>
      <dgm:spPr/>
    </dgm:pt>
    <dgm:pt modelId="{064C799C-FB04-4A74-8F7E-EBFAABEBFA4A}" type="pres">
      <dgm:prSet presAssocID="{D819DB3C-1507-421E-BB2C-6E64CC45637A}" presName="compNode" presStyleCnt="0"/>
      <dgm:spPr/>
    </dgm:pt>
    <dgm:pt modelId="{58F179C6-E827-46CC-89CC-CBAE22727BCF}" type="pres">
      <dgm:prSet presAssocID="{D819DB3C-1507-421E-BB2C-6E64CC45637A}" presName="pictRect" presStyleLbl="revTx" presStyleIdx="6" presStyleCnt="8">
        <dgm:presLayoutVars>
          <dgm:chMax val="0"/>
          <dgm:bulletEnabled/>
        </dgm:presLayoutVars>
      </dgm:prSet>
      <dgm:spPr/>
    </dgm:pt>
    <dgm:pt modelId="{4758A888-DE66-4540-A988-9D54EABBD4D0}" type="pres">
      <dgm:prSet presAssocID="{D819DB3C-1507-421E-BB2C-6E64CC45637A}" presName="textRect" presStyleLbl="revTx" presStyleIdx="7" presStyleCnt="8">
        <dgm:presLayoutVars>
          <dgm:bulletEnabled/>
        </dgm:presLayoutVars>
      </dgm:prSet>
      <dgm:spPr/>
    </dgm:pt>
  </dgm:ptLst>
  <dgm:cxnLst>
    <dgm:cxn modelId="{36448601-8A78-42A0-97CC-2AF2959E6CFF}" type="presOf" srcId="{B2238EC6-E70D-4D25-BD41-E9E9963CBA5A}" destId="{6889E031-DFC1-42BE-B8A9-BC8960DED3B0}" srcOrd="0" destOrd="0" presId="urn:microsoft.com/office/officeart/2024/3/layout/hArchList1"/>
    <dgm:cxn modelId="{76360C07-2DA3-43F9-AACA-CA6B099D74D8}" type="presOf" srcId="{706143A5-1B5E-4964-927A-5641A9E27AAE}" destId="{42A2F8CD-0658-4EA7-9EA0-CA2F8B16ACC3}" srcOrd="0" destOrd="0" presId="urn:microsoft.com/office/officeart/2024/3/layout/hArchList1"/>
    <dgm:cxn modelId="{CF12D108-9742-4F75-B83E-016FE45FE9B8}" type="presOf" srcId="{D819DB3C-1507-421E-BB2C-6E64CC45637A}" destId="{58F179C6-E827-46CC-89CC-CBAE22727BCF}" srcOrd="0" destOrd="0" presId="urn:microsoft.com/office/officeart/2024/3/layout/hArchList1"/>
    <dgm:cxn modelId="{F983B40B-AE75-4392-8E45-A18D95158DF0}" srcId="{706143A5-1B5E-4964-927A-5641A9E27AAE}" destId="{FD55900D-F03A-4F4C-9CFD-888A9C78345C}" srcOrd="1" destOrd="0" parTransId="{12FECBAF-203A-40A8-B49D-A095EC913A10}" sibTransId="{DFD68E72-21E5-448A-B346-43C6D6D020ED}"/>
    <dgm:cxn modelId="{17EB850D-A9C0-496B-A8C6-B5F02E57A526}" srcId="{FD55900D-F03A-4F4C-9CFD-888A9C78345C}" destId="{B2238EC6-E70D-4D25-BD41-E9E9963CBA5A}" srcOrd="0" destOrd="0" parTransId="{A97EDFF3-875A-4F5C-80FC-6F8AAD0E421D}" sibTransId="{084A1152-D820-44F3-AAE9-0AC16513FBF1}"/>
    <dgm:cxn modelId="{443D7012-D6E3-41F1-9A60-6F18E0B93F0B}" srcId="{706143A5-1B5E-4964-927A-5641A9E27AAE}" destId="{D819DB3C-1507-421E-BB2C-6E64CC45637A}" srcOrd="3" destOrd="0" parTransId="{E7417639-6033-4DE7-862F-199DF1A90EAF}" sibTransId="{66D0CFDE-0425-44FD-8031-7DAD5EFA6164}"/>
    <dgm:cxn modelId="{4AA5121B-9E7F-45A6-8F5B-31347FA7D487}" type="presOf" srcId="{AFDD1850-8422-4056-BD27-9928887DEA04}" destId="{B06D6715-FDFC-43ED-97FF-324FB6760C50}" srcOrd="0" destOrd="0" presId="urn:microsoft.com/office/officeart/2024/3/layout/hArchList1"/>
    <dgm:cxn modelId="{2C3DB75D-1E9F-4CBD-BD13-EE3925239259}" srcId="{D819DB3C-1507-421E-BB2C-6E64CC45637A}" destId="{878D85B4-83A6-4FC7-A117-B11EBAD48E82}" srcOrd="0" destOrd="0" parTransId="{D8CEAFD2-3557-450D-8D99-BC04F0BBD13F}" sibTransId="{863BFDF3-4A7B-49A5-B9A8-CC1274FBBC24}"/>
    <dgm:cxn modelId="{A3D79A46-80E1-4F54-ADDA-9F4F8C313785}" type="presOf" srcId="{878D85B4-83A6-4FC7-A117-B11EBAD48E82}" destId="{4758A888-DE66-4540-A988-9D54EABBD4D0}" srcOrd="0" destOrd="0" presId="urn:microsoft.com/office/officeart/2024/3/layout/hArchList1"/>
    <dgm:cxn modelId="{F7414B4B-E751-46B0-A737-38CCB397161B}" type="presOf" srcId="{819F6517-1F2A-4F3A-8F11-16788874120F}" destId="{AA6C3176-04F4-4B79-AE63-F40E1160E2A8}" srcOrd="0" destOrd="0" presId="urn:microsoft.com/office/officeart/2024/3/layout/hArchList1"/>
    <dgm:cxn modelId="{DF668D96-4DA0-4716-BAB3-F3E9C9DC777E}" type="presOf" srcId="{FD55900D-F03A-4F4C-9CFD-888A9C78345C}" destId="{F5CF2F43-C6B6-4891-9FFF-6615D9BA7CB8}" srcOrd="0" destOrd="0" presId="urn:microsoft.com/office/officeart/2024/3/layout/hArchList1"/>
    <dgm:cxn modelId="{FA011DAE-82A4-4CA9-94F6-132608E5892D}" srcId="{706143A5-1B5E-4964-927A-5641A9E27AAE}" destId="{AFDD1850-8422-4056-BD27-9928887DEA04}" srcOrd="0" destOrd="0" parTransId="{0709183E-E9D3-4288-84CB-BC643BC37058}" sibTransId="{E1452DFF-C4C1-4D05-9B08-3609549714A1}"/>
    <dgm:cxn modelId="{19DCD4B3-8AFF-417E-A1EE-5508E49B0BD2}" type="presOf" srcId="{E1452DFF-C4C1-4D05-9B08-3609549714A1}" destId="{AA9CBB11-C87B-4C32-974D-55A7F566340A}" srcOrd="0" destOrd="0" presId="urn:microsoft.com/office/officeart/2024/3/layout/hArchList1"/>
    <dgm:cxn modelId="{38CC89C1-E5B1-4A9C-B626-37CC836B0A2D}" type="presOf" srcId="{DFD68E72-21E5-448A-B346-43C6D6D020ED}" destId="{67881517-0FAA-440F-85BB-F299322EB046}" srcOrd="0" destOrd="0" presId="urn:microsoft.com/office/officeart/2024/3/layout/hArchList1"/>
    <dgm:cxn modelId="{051F0FCE-9628-4C64-AFCD-4BF30073BFB8}" srcId="{706143A5-1B5E-4964-927A-5641A9E27AAE}" destId="{819F6517-1F2A-4F3A-8F11-16788874120F}" srcOrd="2" destOrd="0" parTransId="{A228CC98-9FD3-412D-B2F2-817B43138CA7}" sibTransId="{230769C1-A516-4E61-968F-DA47F633C327}"/>
    <dgm:cxn modelId="{C45CFFD1-2E59-442B-9DCD-9F411712AD77}" srcId="{AFDD1850-8422-4056-BD27-9928887DEA04}" destId="{3ECDBE9E-E9D9-44BE-B0FD-AB9C413EECBD}" srcOrd="0" destOrd="0" parTransId="{A2961A07-A1C3-4FFB-BC94-B0B706B14825}" sibTransId="{8BFA05E1-3F3F-4ACB-A0EA-F230664281D8}"/>
    <dgm:cxn modelId="{6BF727E8-EEF8-4850-AE32-39E871525E54}" srcId="{819F6517-1F2A-4F3A-8F11-16788874120F}" destId="{4BF0AE7E-5DCA-4DB6-9F4E-CC98E504195C}" srcOrd="0" destOrd="0" parTransId="{4769122A-691F-4C4F-BD85-15DC40E031C9}" sibTransId="{BB9A39DA-6B5A-4467-AA48-41EDA500E720}"/>
    <dgm:cxn modelId="{859BF8EA-3C29-46D9-BEDE-DE45C3422B9B}" type="presOf" srcId="{3ECDBE9E-E9D9-44BE-B0FD-AB9C413EECBD}" destId="{690B6CF2-E0A4-4055-BE02-5A385A546FAC}" srcOrd="0" destOrd="0" presId="urn:microsoft.com/office/officeart/2024/3/layout/hArchList1"/>
    <dgm:cxn modelId="{BEF022F1-0E0A-4848-BE8E-140CADB9A01B}" type="presOf" srcId="{230769C1-A516-4E61-968F-DA47F633C327}" destId="{DE34FF20-76C1-4A4D-9E32-B3C7996C8EDB}" srcOrd="0" destOrd="0" presId="urn:microsoft.com/office/officeart/2024/3/layout/hArchList1"/>
    <dgm:cxn modelId="{EDF90EF4-AA75-4D7F-9A99-8638DBE38655}" type="presOf" srcId="{4BF0AE7E-5DCA-4DB6-9F4E-CC98E504195C}" destId="{822F2C75-9F53-48C1-A9C7-BA61E9685918}" srcOrd="0" destOrd="0" presId="urn:microsoft.com/office/officeart/2024/3/layout/hArchList1"/>
    <dgm:cxn modelId="{CAE96160-5DFD-4881-8229-0AD70CCC7C95}" type="presParOf" srcId="{42A2F8CD-0658-4EA7-9EA0-CA2F8B16ACC3}" destId="{3285B305-3E59-42AF-B90A-0E9DD21F668F}" srcOrd="0" destOrd="0" presId="urn:microsoft.com/office/officeart/2024/3/layout/hArchList1"/>
    <dgm:cxn modelId="{5065126C-FEBC-4A14-964B-93C49E3B6CA7}" type="presParOf" srcId="{3285B305-3E59-42AF-B90A-0E9DD21F668F}" destId="{B06D6715-FDFC-43ED-97FF-324FB6760C50}" srcOrd="0" destOrd="0" presId="urn:microsoft.com/office/officeart/2024/3/layout/hArchList1"/>
    <dgm:cxn modelId="{7AB025D6-EED3-4B62-815B-AAE038D02A65}" type="presParOf" srcId="{3285B305-3E59-42AF-B90A-0E9DD21F668F}" destId="{690B6CF2-E0A4-4055-BE02-5A385A546FAC}" srcOrd="1" destOrd="0" presId="urn:microsoft.com/office/officeart/2024/3/layout/hArchList1"/>
    <dgm:cxn modelId="{7DB3DFDE-EA82-4946-B037-FC20A0C5440A}" type="presParOf" srcId="{42A2F8CD-0658-4EA7-9EA0-CA2F8B16ACC3}" destId="{AA9CBB11-C87B-4C32-974D-55A7F566340A}" srcOrd="1" destOrd="0" presId="urn:microsoft.com/office/officeart/2024/3/layout/hArchList1"/>
    <dgm:cxn modelId="{A4D97188-DE60-48D0-BEC8-3207F89D521B}" type="presParOf" srcId="{42A2F8CD-0658-4EA7-9EA0-CA2F8B16ACC3}" destId="{7EEC7FE4-3ADA-4E52-BA8E-F28E308379C3}" srcOrd="2" destOrd="0" presId="urn:microsoft.com/office/officeart/2024/3/layout/hArchList1"/>
    <dgm:cxn modelId="{C0704EFC-20BF-4ECA-9D13-EE63C5BB3427}" type="presParOf" srcId="{7EEC7FE4-3ADA-4E52-BA8E-F28E308379C3}" destId="{F5CF2F43-C6B6-4891-9FFF-6615D9BA7CB8}" srcOrd="0" destOrd="0" presId="urn:microsoft.com/office/officeart/2024/3/layout/hArchList1"/>
    <dgm:cxn modelId="{D4542944-260C-4821-92FE-6355309FA858}" type="presParOf" srcId="{7EEC7FE4-3ADA-4E52-BA8E-F28E308379C3}" destId="{6889E031-DFC1-42BE-B8A9-BC8960DED3B0}" srcOrd="1" destOrd="0" presId="urn:microsoft.com/office/officeart/2024/3/layout/hArchList1"/>
    <dgm:cxn modelId="{03117079-FB5F-4829-8377-644323A790E3}" type="presParOf" srcId="{42A2F8CD-0658-4EA7-9EA0-CA2F8B16ACC3}" destId="{67881517-0FAA-440F-85BB-F299322EB046}" srcOrd="3" destOrd="0" presId="urn:microsoft.com/office/officeart/2024/3/layout/hArchList1"/>
    <dgm:cxn modelId="{804741A1-92D9-4281-8CB7-1D5777E215F1}" type="presParOf" srcId="{42A2F8CD-0658-4EA7-9EA0-CA2F8B16ACC3}" destId="{877A41BC-A9EF-41CF-8ED4-1DB760CD0D0E}" srcOrd="4" destOrd="0" presId="urn:microsoft.com/office/officeart/2024/3/layout/hArchList1"/>
    <dgm:cxn modelId="{04718EDB-87A3-4E36-904C-ECDCEAE0CA30}" type="presParOf" srcId="{877A41BC-A9EF-41CF-8ED4-1DB760CD0D0E}" destId="{AA6C3176-04F4-4B79-AE63-F40E1160E2A8}" srcOrd="0" destOrd="0" presId="urn:microsoft.com/office/officeart/2024/3/layout/hArchList1"/>
    <dgm:cxn modelId="{6CF3682C-14B4-4470-B1E7-1C889726C6EE}" type="presParOf" srcId="{877A41BC-A9EF-41CF-8ED4-1DB760CD0D0E}" destId="{822F2C75-9F53-48C1-A9C7-BA61E9685918}" srcOrd="1" destOrd="0" presId="urn:microsoft.com/office/officeart/2024/3/layout/hArchList1"/>
    <dgm:cxn modelId="{2C1982EA-C8AF-40C5-9669-B277459384A2}" type="presParOf" srcId="{42A2F8CD-0658-4EA7-9EA0-CA2F8B16ACC3}" destId="{DE34FF20-76C1-4A4D-9E32-B3C7996C8EDB}" srcOrd="5" destOrd="0" presId="urn:microsoft.com/office/officeart/2024/3/layout/hArchList1"/>
    <dgm:cxn modelId="{8AB39F05-EBF5-4E88-844D-8705BC6DE0A4}" type="presParOf" srcId="{42A2F8CD-0658-4EA7-9EA0-CA2F8B16ACC3}" destId="{064C799C-FB04-4A74-8F7E-EBFAABEBFA4A}" srcOrd="6" destOrd="0" presId="urn:microsoft.com/office/officeart/2024/3/layout/hArchList1"/>
    <dgm:cxn modelId="{A0A31F93-AA00-4ECD-A9CA-61A2B939640D}" type="presParOf" srcId="{064C799C-FB04-4A74-8F7E-EBFAABEBFA4A}" destId="{58F179C6-E827-46CC-89CC-CBAE22727BCF}" srcOrd="0" destOrd="0" presId="urn:microsoft.com/office/officeart/2024/3/layout/hArchList1"/>
    <dgm:cxn modelId="{CB93412E-9343-4E39-92CE-A8BB82E41D69}" type="presParOf" srcId="{064C799C-FB04-4A74-8F7E-EBFAABEBFA4A}" destId="{4758A888-DE66-4540-A988-9D54EABBD4D0}"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D6715-FDFC-43ED-97FF-324FB6760C50}">
      <dsp:nvSpPr>
        <dsp:cNvPr id="0" name=""/>
        <dsp:cNvSpPr/>
      </dsp:nvSpPr>
      <dsp:spPr>
        <a:xfrm>
          <a:off x="0" y="0"/>
          <a:ext cx="2531161" cy="625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Minimum Viable Product</a:t>
          </a:r>
        </a:p>
      </dsp:txBody>
      <dsp:txXfrm>
        <a:off x="0" y="0"/>
        <a:ext cx="2531161" cy="625182"/>
      </dsp:txXfrm>
    </dsp:sp>
    <dsp:sp modelId="{690B6CF2-E0A4-4055-BE02-5A385A546FAC}">
      <dsp:nvSpPr>
        <dsp:cNvPr id="0" name=""/>
        <dsp:cNvSpPr/>
      </dsp:nvSpPr>
      <dsp:spPr>
        <a:xfrm>
          <a:off x="0" y="625182"/>
          <a:ext cx="2531161" cy="2198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Developing an MVP helps validate ideas with minimal resources and tests the market early on.</a:t>
          </a:r>
        </a:p>
      </dsp:txBody>
      <dsp:txXfrm>
        <a:off x="0" y="625182"/>
        <a:ext cx="2531161" cy="2198256"/>
      </dsp:txXfrm>
    </dsp:sp>
    <dsp:sp modelId="{F5CF2F43-C6B6-4891-9FFF-6615D9BA7CB8}">
      <dsp:nvSpPr>
        <dsp:cNvPr id="0" name=""/>
        <dsp:cNvSpPr/>
      </dsp:nvSpPr>
      <dsp:spPr>
        <a:xfrm>
          <a:off x="2784277" y="0"/>
          <a:ext cx="2531161" cy="625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User Feedback Iteration</a:t>
          </a:r>
        </a:p>
      </dsp:txBody>
      <dsp:txXfrm>
        <a:off x="2784277" y="0"/>
        <a:ext cx="2531161" cy="625182"/>
      </dsp:txXfrm>
    </dsp:sp>
    <dsp:sp modelId="{6889E031-DFC1-42BE-B8A9-BC8960DED3B0}">
      <dsp:nvSpPr>
        <dsp:cNvPr id="0" name=""/>
        <dsp:cNvSpPr/>
      </dsp:nvSpPr>
      <dsp:spPr>
        <a:xfrm>
          <a:off x="2784277" y="625182"/>
          <a:ext cx="2531161" cy="2198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Iterating based on real user feedback ensures product improvements align with customer needs.</a:t>
          </a:r>
        </a:p>
      </dsp:txBody>
      <dsp:txXfrm>
        <a:off x="2784277" y="625182"/>
        <a:ext cx="2531161" cy="2198256"/>
      </dsp:txXfrm>
    </dsp:sp>
    <dsp:sp modelId="{AA6C3176-04F4-4B79-AE63-F40E1160E2A8}">
      <dsp:nvSpPr>
        <dsp:cNvPr id="0" name=""/>
        <dsp:cNvSpPr/>
      </dsp:nvSpPr>
      <dsp:spPr>
        <a:xfrm>
          <a:off x="5568554" y="0"/>
          <a:ext cx="2531161" cy="625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Go-to-Market Strategy</a:t>
          </a:r>
        </a:p>
      </dsp:txBody>
      <dsp:txXfrm>
        <a:off x="5568554" y="0"/>
        <a:ext cx="2531161" cy="625182"/>
      </dsp:txXfrm>
    </dsp:sp>
    <dsp:sp modelId="{822F2C75-9F53-48C1-A9C7-BA61E9685918}">
      <dsp:nvSpPr>
        <dsp:cNvPr id="0" name=""/>
        <dsp:cNvSpPr/>
      </dsp:nvSpPr>
      <dsp:spPr>
        <a:xfrm>
          <a:off x="5568554" y="625182"/>
          <a:ext cx="2531161" cy="2198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A strong go-to-market strategy effectively positions the product and targets the right customers.</a:t>
          </a:r>
        </a:p>
      </dsp:txBody>
      <dsp:txXfrm>
        <a:off x="5568554" y="625182"/>
        <a:ext cx="2531161" cy="2198256"/>
      </dsp:txXfrm>
    </dsp:sp>
    <dsp:sp modelId="{58F179C6-E827-46CC-89CC-CBAE22727BCF}">
      <dsp:nvSpPr>
        <dsp:cNvPr id="0" name=""/>
        <dsp:cNvSpPr/>
      </dsp:nvSpPr>
      <dsp:spPr>
        <a:xfrm>
          <a:off x="8352831" y="0"/>
          <a:ext cx="2531161" cy="625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Investment Preparation</a:t>
          </a:r>
        </a:p>
      </dsp:txBody>
      <dsp:txXfrm>
        <a:off x="8352831" y="0"/>
        <a:ext cx="2531161" cy="625182"/>
      </dsp:txXfrm>
    </dsp:sp>
    <dsp:sp modelId="{4758A888-DE66-4540-A988-9D54EABBD4D0}">
      <dsp:nvSpPr>
        <dsp:cNvPr id="0" name=""/>
        <dsp:cNvSpPr/>
      </dsp:nvSpPr>
      <dsp:spPr>
        <a:xfrm>
          <a:off x="8352831" y="625182"/>
          <a:ext cx="2531161" cy="2198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Preparing for investment is crucial to secure funding and scale the startup successfully.</a:t>
          </a:r>
        </a:p>
      </dsp:txBody>
      <dsp:txXfrm>
        <a:off x="8352831" y="625182"/>
        <a:ext cx="2531161" cy="2198256"/>
      </dsp:txXfrm>
    </dsp:sp>
  </dsp:spTree>
</dsp:drawing>
</file>

<file path=ppt/diagrams/layout1.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9E5E2E-3A02-4A85-BD12-F5227D26A48D}" type="datetimeFigureOut">
              <a:t>01/02/2026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68D077-843A-449C-BC4A-A0B3172802D6}" type="slidenum">
              <a:t>‹#›</a:t>
            </a:fld>
            <a:endParaRPr lang="en-GB"/>
          </a:p>
        </p:txBody>
      </p:sp>
    </p:spTree>
    <p:extLst>
      <p:ext uri="{BB962C8B-B14F-4D97-AF65-F5344CB8AC3E}">
        <p14:creationId xmlns:p14="http://schemas.microsoft.com/office/powerpoint/2010/main" val="2187876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AI-generated content may be incorrect.
---
This presentation provides a comprehensive guide for startup students on developing a Minimum Viable Product (MVP), prototyping effectively, and crafting a successful go-to-market strategy. We will cover key concepts, practical steps, and strategies to help you launch and grow your startup.
</a:t>
            </a:r>
          </a:p>
        </p:txBody>
      </p:sp>
      <p:sp>
        <p:nvSpPr>
          <p:cNvPr id="4" name="Slide Number Placeholder 3"/>
          <p:cNvSpPr>
            <a:spLocks noGrp="1"/>
          </p:cNvSpPr>
          <p:nvPr>
            <p:ph type="sldNum" sz="quarter" idx="5"/>
          </p:nvPr>
        </p:nvSpPr>
        <p:spPr/>
        <p:txBody>
          <a:bodyPr/>
          <a:lstStyle/>
          <a:p>
            <a:fld id="{A30C639D-FDC4-4919-9448-5D79732FFB96}" type="slidenum">
              <a:t>1</a:t>
            </a:fld>
            <a:endParaRPr lang="en-GB"/>
          </a:p>
        </p:txBody>
      </p:sp>
    </p:spTree>
    <p:extLst>
      <p:ext uri="{BB962C8B-B14F-4D97-AF65-F5344CB8AC3E}">
        <p14:creationId xmlns:p14="http://schemas.microsoft.com/office/powerpoint/2010/main" val="3813010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Familiarise yourself with popular prototyping tools like Figma, InVision, and Bubble that help build interactive MVPs quickly without heavy coding, enabling fast feedback cycles.
Image source: AI-generated
</a:t>
            </a:r>
          </a:p>
        </p:txBody>
      </p:sp>
      <p:sp>
        <p:nvSpPr>
          <p:cNvPr id="4" name="Slide Number Placeholder 3"/>
          <p:cNvSpPr>
            <a:spLocks noGrp="1"/>
          </p:cNvSpPr>
          <p:nvPr>
            <p:ph type="sldNum" sz="quarter" idx="5"/>
          </p:nvPr>
        </p:nvSpPr>
        <p:spPr/>
        <p:txBody>
          <a:bodyPr/>
          <a:lstStyle/>
          <a:p>
            <a:fld id="{A30C639D-FDC4-4919-9448-5D79732FFB96}" type="slidenum">
              <a:t>10</a:t>
            </a:fld>
            <a:endParaRPr lang="en-GB"/>
          </a:p>
        </p:txBody>
      </p:sp>
    </p:spTree>
    <p:extLst>
      <p:ext uri="{BB962C8B-B14F-4D97-AF65-F5344CB8AC3E}">
        <p14:creationId xmlns:p14="http://schemas.microsoft.com/office/powerpoint/2010/main" val="2346697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Validation is key to successful MVP development. We discuss how to define success metrics, implement iteration and learning cycles, and avoid common pitfalls during MVP development.</a:t>
            </a:r>
          </a:p>
        </p:txBody>
      </p:sp>
      <p:sp>
        <p:nvSpPr>
          <p:cNvPr id="4" name="Slide Number Placeholder 3"/>
          <p:cNvSpPr>
            <a:spLocks noGrp="1"/>
          </p:cNvSpPr>
          <p:nvPr>
            <p:ph type="sldNum" sz="quarter" idx="5"/>
          </p:nvPr>
        </p:nvSpPr>
        <p:spPr/>
        <p:txBody>
          <a:bodyPr/>
          <a:lstStyle/>
          <a:p>
            <a:fld id="{A30C639D-FDC4-4919-9448-5D79732FFB96}" type="slidenum">
              <a:t>11</a:t>
            </a:fld>
            <a:endParaRPr lang="en-GB"/>
          </a:p>
        </p:txBody>
      </p:sp>
    </p:spTree>
    <p:extLst>
      <p:ext uri="{BB962C8B-B14F-4D97-AF65-F5344CB8AC3E}">
        <p14:creationId xmlns:p14="http://schemas.microsoft.com/office/powerpoint/2010/main" val="3637168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Establish measurable goals such as user engagement, conversion rates, and retention to objectively evaluate your MVP’s performance and guide decision-making.
Image source: AI-generated
</a:t>
            </a:r>
          </a:p>
        </p:txBody>
      </p:sp>
      <p:sp>
        <p:nvSpPr>
          <p:cNvPr id="4" name="Slide Number Placeholder 3"/>
          <p:cNvSpPr>
            <a:spLocks noGrp="1"/>
          </p:cNvSpPr>
          <p:nvPr>
            <p:ph type="sldNum" sz="quarter" idx="5"/>
          </p:nvPr>
        </p:nvSpPr>
        <p:spPr/>
        <p:txBody>
          <a:bodyPr/>
          <a:lstStyle/>
          <a:p>
            <a:fld id="{A30C639D-FDC4-4919-9448-5D79732FFB96}" type="slidenum">
              <a:t>12</a:t>
            </a:fld>
            <a:endParaRPr lang="en-GB"/>
          </a:p>
        </p:txBody>
      </p:sp>
    </p:spTree>
    <p:extLst>
      <p:ext uri="{BB962C8B-B14F-4D97-AF65-F5344CB8AC3E}">
        <p14:creationId xmlns:p14="http://schemas.microsoft.com/office/powerpoint/2010/main" val="853788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Apply an iterative process of testing, gathering feedback, and refining your MVP. This cycle ensures continuous improvement and alignment with customer needs.
Image source: AI-generated
</a:t>
            </a:r>
          </a:p>
        </p:txBody>
      </p:sp>
      <p:sp>
        <p:nvSpPr>
          <p:cNvPr id="4" name="Slide Number Placeholder 3"/>
          <p:cNvSpPr>
            <a:spLocks noGrp="1"/>
          </p:cNvSpPr>
          <p:nvPr>
            <p:ph type="sldNum" sz="quarter" idx="5"/>
          </p:nvPr>
        </p:nvSpPr>
        <p:spPr/>
        <p:txBody>
          <a:bodyPr/>
          <a:lstStyle/>
          <a:p>
            <a:fld id="{A30C639D-FDC4-4919-9448-5D79732FFB96}" type="slidenum">
              <a:t>13</a:t>
            </a:fld>
            <a:endParaRPr lang="en-GB"/>
          </a:p>
        </p:txBody>
      </p:sp>
    </p:spTree>
    <p:extLst>
      <p:ext uri="{BB962C8B-B14F-4D97-AF65-F5344CB8AC3E}">
        <p14:creationId xmlns:p14="http://schemas.microsoft.com/office/powerpoint/2010/main" val="1503102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Beware of overbuilding, ignoring customer feedback, or rushing to scale. Staying focused on learning and adaptability prevents costly errors.
Image source: AI-generated
</a:t>
            </a:r>
          </a:p>
        </p:txBody>
      </p:sp>
      <p:sp>
        <p:nvSpPr>
          <p:cNvPr id="4" name="Slide Number Placeholder 3"/>
          <p:cNvSpPr>
            <a:spLocks noGrp="1"/>
          </p:cNvSpPr>
          <p:nvPr>
            <p:ph type="sldNum" sz="quarter" idx="5"/>
          </p:nvPr>
        </p:nvSpPr>
        <p:spPr/>
        <p:txBody>
          <a:bodyPr/>
          <a:lstStyle/>
          <a:p>
            <a:fld id="{A30C639D-FDC4-4919-9448-5D79732FFB96}" type="slidenum">
              <a:t>14</a:t>
            </a:fld>
            <a:endParaRPr lang="en-GB"/>
          </a:p>
        </p:txBody>
      </p:sp>
    </p:spTree>
    <p:extLst>
      <p:ext uri="{BB962C8B-B14F-4D97-AF65-F5344CB8AC3E}">
        <p14:creationId xmlns:p14="http://schemas.microsoft.com/office/powerpoint/2010/main" val="3019138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now turn to building a go-to-market (GTM) strategy, tailored for startups, covering differences between B2B and B2C markets, and effective customer acquisition channels.</a:t>
            </a:r>
          </a:p>
        </p:txBody>
      </p:sp>
      <p:sp>
        <p:nvSpPr>
          <p:cNvPr id="4" name="Slide Number Placeholder 3"/>
          <p:cNvSpPr>
            <a:spLocks noGrp="1"/>
          </p:cNvSpPr>
          <p:nvPr>
            <p:ph type="sldNum" sz="quarter" idx="5"/>
          </p:nvPr>
        </p:nvSpPr>
        <p:spPr/>
        <p:txBody>
          <a:bodyPr/>
          <a:lstStyle/>
          <a:p>
            <a:fld id="{A30C639D-FDC4-4919-9448-5D79732FFB96}" type="slidenum">
              <a:t>15</a:t>
            </a:fld>
            <a:endParaRPr lang="en-GB"/>
          </a:p>
        </p:txBody>
      </p:sp>
    </p:spTree>
    <p:extLst>
      <p:ext uri="{BB962C8B-B14F-4D97-AF65-F5344CB8AC3E}">
        <p14:creationId xmlns:p14="http://schemas.microsoft.com/office/powerpoint/2010/main" val="2435907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A GTM strategy outlines how you position your product, target customers, and execute sales and marketing to gain initial users and traction effectively.
Image source: AI-generated
</a:t>
            </a:r>
          </a:p>
        </p:txBody>
      </p:sp>
      <p:sp>
        <p:nvSpPr>
          <p:cNvPr id="4" name="Slide Number Placeholder 3"/>
          <p:cNvSpPr>
            <a:spLocks noGrp="1"/>
          </p:cNvSpPr>
          <p:nvPr>
            <p:ph type="sldNum" sz="quarter" idx="5"/>
          </p:nvPr>
        </p:nvSpPr>
        <p:spPr/>
        <p:txBody>
          <a:bodyPr/>
          <a:lstStyle/>
          <a:p>
            <a:fld id="{A30C639D-FDC4-4919-9448-5D79732FFB96}" type="slidenum">
              <a:t>16</a:t>
            </a:fld>
            <a:endParaRPr lang="en-GB"/>
          </a:p>
        </p:txBody>
      </p:sp>
    </p:spTree>
    <p:extLst>
      <p:ext uri="{BB962C8B-B14F-4D97-AF65-F5344CB8AC3E}">
        <p14:creationId xmlns:p14="http://schemas.microsoft.com/office/powerpoint/2010/main" val="3975945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B2B GTM usually involves longer sales cycles, relationship building, and targeted outreach, while B2C focuses on broad marketing channels, brand awareness, and faster user acquisition.
Image source: AI-generated
</a:t>
            </a:r>
          </a:p>
        </p:txBody>
      </p:sp>
      <p:sp>
        <p:nvSpPr>
          <p:cNvPr id="4" name="Slide Number Placeholder 3"/>
          <p:cNvSpPr>
            <a:spLocks noGrp="1"/>
          </p:cNvSpPr>
          <p:nvPr>
            <p:ph type="sldNum" sz="quarter" idx="5"/>
          </p:nvPr>
        </p:nvSpPr>
        <p:spPr/>
        <p:txBody>
          <a:bodyPr/>
          <a:lstStyle/>
          <a:p>
            <a:fld id="{A30C639D-FDC4-4919-9448-5D79732FFB96}" type="slidenum">
              <a:t>17</a:t>
            </a:fld>
            <a:endParaRPr lang="en-GB"/>
          </a:p>
        </p:txBody>
      </p:sp>
    </p:spTree>
    <p:extLst>
      <p:ext uri="{BB962C8B-B14F-4D97-AF65-F5344CB8AC3E}">
        <p14:creationId xmlns:p14="http://schemas.microsoft.com/office/powerpoint/2010/main" val="2674062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Explore channels like social media, content marketing, partnerships, referrals, and direct sales. Tailor outreach to your customer profile for maximum impact.
Image source: AI-generated
</a:t>
            </a:r>
          </a:p>
        </p:txBody>
      </p:sp>
      <p:sp>
        <p:nvSpPr>
          <p:cNvPr id="4" name="Slide Number Placeholder 3"/>
          <p:cNvSpPr>
            <a:spLocks noGrp="1"/>
          </p:cNvSpPr>
          <p:nvPr>
            <p:ph type="sldNum" sz="quarter" idx="5"/>
          </p:nvPr>
        </p:nvSpPr>
        <p:spPr/>
        <p:txBody>
          <a:bodyPr/>
          <a:lstStyle/>
          <a:p>
            <a:fld id="{A30C639D-FDC4-4919-9448-5D79732FFB96}" type="slidenum">
              <a:t>18</a:t>
            </a:fld>
            <a:endParaRPr lang="en-GB"/>
          </a:p>
        </p:txBody>
      </p:sp>
    </p:spTree>
    <p:extLst>
      <p:ext uri="{BB962C8B-B14F-4D97-AF65-F5344CB8AC3E}">
        <p14:creationId xmlns:p14="http://schemas.microsoft.com/office/powerpoint/2010/main" val="843991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Generating traction validates your business potential. Here we discuss recognising early success, leveraging pilot projects, and using funnel thinking for measurement.</a:t>
            </a:r>
          </a:p>
        </p:txBody>
      </p:sp>
      <p:sp>
        <p:nvSpPr>
          <p:cNvPr id="4" name="Slide Number Placeholder 3"/>
          <p:cNvSpPr>
            <a:spLocks noGrp="1"/>
          </p:cNvSpPr>
          <p:nvPr>
            <p:ph type="sldNum" sz="quarter" idx="5"/>
          </p:nvPr>
        </p:nvSpPr>
        <p:spPr/>
        <p:txBody>
          <a:bodyPr/>
          <a:lstStyle/>
          <a:p>
            <a:fld id="{A30C639D-FDC4-4919-9448-5D79732FFB96}" type="slidenum">
              <a:t>19</a:t>
            </a:fld>
            <a:endParaRPr lang="en-GB"/>
          </a:p>
        </p:txBody>
      </p:sp>
    </p:spTree>
    <p:extLst>
      <p:ext uri="{BB962C8B-B14F-4D97-AF65-F5344CB8AC3E}">
        <p14:creationId xmlns:p14="http://schemas.microsoft.com/office/powerpoint/2010/main" val="375277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Our journey begins with understanding MVP fundamentals, followed by selecting and building your MVP. We will then explore validating your MVP through metrics and iteration. Subsequently, we will cover crafting a go-to-market strategy, building traction, and finally preparing for investment and strategic growth.</a:t>
            </a:r>
          </a:p>
        </p:txBody>
      </p:sp>
      <p:sp>
        <p:nvSpPr>
          <p:cNvPr id="4" name="Slide Number Placeholder 3"/>
          <p:cNvSpPr>
            <a:spLocks noGrp="1"/>
          </p:cNvSpPr>
          <p:nvPr>
            <p:ph type="sldNum" sz="quarter" idx="5"/>
          </p:nvPr>
        </p:nvSpPr>
        <p:spPr/>
        <p:txBody>
          <a:bodyPr/>
          <a:lstStyle/>
          <a:p>
            <a:fld id="{A30C639D-FDC4-4919-9448-5D79732FFB96}" type="slidenum">
              <a:t>2</a:t>
            </a:fld>
            <a:endParaRPr lang="en-GB"/>
          </a:p>
        </p:txBody>
      </p:sp>
    </p:spTree>
    <p:extLst>
      <p:ext uri="{BB962C8B-B14F-4D97-AF65-F5344CB8AC3E}">
        <p14:creationId xmlns:p14="http://schemas.microsoft.com/office/powerpoint/2010/main" val="1624256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Early traction can be seen in user growth, engagement metrics, feedback quality, and repeat usage, indicating validation of your value proposition.
Image source: AI-generated
</a:t>
            </a:r>
          </a:p>
        </p:txBody>
      </p:sp>
      <p:sp>
        <p:nvSpPr>
          <p:cNvPr id="4" name="Slide Number Placeholder 3"/>
          <p:cNvSpPr>
            <a:spLocks noGrp="1"/>
          </p:cNvSpPr>
          <p:nvPr>
            <p:ph type="sldNum" sz="quarter" idx="5"/>
          </p:nvPr>
        </p:nvSpPr>
        <p:spPr/>
        <p:txBody>
          <a:bodyPr/>
          <a:lstStyle/>
          <a:p>
            <a:fld id="{A30C639D-FDC4-4919-9448-5D79732FFB96}" type="slidenum">
              <a:t>20</a:t>
            </a:fld>
            <a:endParaRPr lang="en-GB"/>
          </a:p>
        </p:txBody>
      </p:sp>
    </p:spTree>
    <p:extLst>
      <p:ext uri="{BB962C8B-B14F-4D97-AF65-F5344CB8AC3E}">
        <p14:creationId xmlns:p14="http://schemas.microsoft.com/office/powerpoint/2010/main" val="1587587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Pilot projects allow real-world testing with key customers, while letters of intent demonstrate commitment and build investor confidence.
Image source: AI-generated
</a:t>
            </a:r>
          </a:p>
        </p:txBody>
      </p:sp>
      <p:sp>
        <p:nvSpPr>
          <p:cNvPr id="4" name="Slide Number Placeholder 3"/>
          <p:cNvSpPr>
            <a:spLocks noGrp="1"/>
          </p:cNvSpPr>
          <p:nvPr>
            <p:ph type="sldNum" sz="quarter" idx="5"/>
          </p:nvPr>
        </p:nvSpPr>
        <p:spPr/>
        <p:txBody>
          <a:bodyPr/>
          <a:lstStyle/>
          <a:p>
            <a:fld id="{A30C639D-FDC4-4919-9448-5D79732FFB96}" type="slidenum">
              <a:t>21</a:t>
            </a:fld>
            <a:endParaRPr lang="en-GB"/>
          </a:p>
        </p:txBody>
      </p:sp>
    </p:spTree>
    <p:extLst>
      <p:ext uri="{BB962C8B-B14F-4D97-AF65-F5344CB8AC3E}">
        <p14:creationId xmlns:p14="http://schemas.microsoft.com/office/powerpoint/2010/main" val="3819223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Use funnel metrics such as awareness, acquisition, activation, retention, and referral to monitor progress and optimise conversion at each stage.
Image source: AI-generated
</a:t>
            </a:r>
          </a:p>
        </p:txBody>
      </p:sp>
      <p:sp>
        <p:nvSpPr>
          <p:cNvPr id="4" name="Slide Number Placeholder 3"/>
          <p:cNvSpPr>
            <a:spLocks noGrp="1"/>
          </p:cNvSpPr>
          <p:nvPr>
            <p:ph type="sldNum" sz="quarter" idx="5"/>
          </p:nvPr>
        </p:nvSpPr>
        <p:spPr/>
        <p:txBody>
          <a:bodyPr/>
          <a:lstStyle/>
          <a:p>
            <a:fld id="{A30C639D-FDC4-4919-9448-5D79732FFB96}" type="slidenum">
              <a:t>22</a:t>
            </a:fld>
            <a:endParaRPr lang="en-GB"/>
          </a:p>
        </p:txBody>
      </p:sp>
    </p:spTree>
    <p:extLst>
      <p:ext uri="{BB962C8B-B14F-4D97-AF65-F5344CB8AC3E}">
        <p14:creationId xmlns:p14="http://schemas.microsoft.com/office/powerpoint/2010/main" val="3129191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final section focuses on preparing for investment by showing MVP progress, understanding investor expectations, and transitioning into financial planning for growth.</a:t>
            </a:r>
          </a:p>
        </p:txBody>
      </p:sp>
      <p:sp>
        <p:nvSpPr>
          <p:cNvPr id="4" name="Slide Number Placeholder 3"/>
          <p:cNvSpPr>
            <a:spLocks noGrp="1"/>
          </p:cNvSpPr>
          <p:nvPr>
            <p:ph type="sldNum" sz="quarter" idx="5"/>
          </p:nvPr>
        </p:nvSpPr>
        <p:spPr/>
        <p:txBody>
          <a:bodyPr/>
          <a:lstStyle/>
          <a:p>
            <a:fld id="{A30C639D-FDC4-4919-9448-5D79732FFB96}" type="slidenum">
              <a:t>23</a:t>
            </a:fld>
            <a:endParaRPr lang="en-GB"/>
          </a:p>
        </p:txBody>
      </p:sp>
    </p:spTree>
    <p:extLst>
      <p:ext uri="{BB962C8B-B14F-4D97-AF65-F5344CB8AC3E}">
        <p14:creationId xmlns:p14="http://schemas.microsoft.com/office/powerpoint/2010/main" val="1757221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Consistent weekly tasks like customer interviews, prototype refinement, and metrics review keep MVP development on track and demonstrate discipline to investors.
Image source: AI-generated
</a:t>
            </a:r>
          </a:p>
        </p:txBody>
      </p:sp>
      <p:sp>
        <p:nvSpPr>
          <p:cNvPr id="4" name="Slide Number Placeholder 3"/>
          <p:cNvSpPr>
            <a:spLocks noGrp="1"/>
          </p:cNvSpPr>
          <p:nvPr>
            <p:ph type="sldNum" sz="quarter" idx="5"/>
          </p:nvPr>
        </p:nvSpPr>
        <p:spPr/>
        <p:txBody>
          <a:bodyPr/>
          <a:lstStyle/>
          <a:p>
            <a:fld id="{A30C639D-FDC4-4919-9448-5D79732FFB96}" type="slidenum">
              <a:t>24</a:t>
            </a:fld>
            <a:endParaRPr lang="en-GB"/>
          </a:p>
        </p:txBody>
      </p:sp>
    </p:spTree>
    <p:extLst>
      <p:ext uri="{BB962C8B-B14F-4D97-AF65-F5344CB8AC3E}">
        <p14:creationId xmlns:p14="http://schemas.microsoft.com/office/powerpoint/2010/main" val="912045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Investors look for validated learning, traction evidence, a clear value proposition, and a scalable business model before committing funds.
Image source: AI-generated
</a:t>
            </a:r>
          </a:p>
        </p:txBody>
      </p:sp>
      <p:sp>
        <p:nvSpPr>
          <p:cNvPr id="4" name="Slide Number Placeholder 3"/>
          <p:cNvSpPr>
            <a:spLocks noGrp="1"/>
          </p:cNvSpPr>
          <p:nvPr>
            <p:ph type="sldNum" sz="quarter" idx="5"/>
          </p:nvPr>
        </p:nvSpPr>
        <p:spPr/>
        <p:txBody>
          <a:bodyPr/>
          <a:lstStyle/>
          <a:p>
            <a:fld id="{A30C639D-FDC4-4919-9448-5D79732FFB96}" type="slidenum">
              <a:t>25</a:t>
            </a:fld>
            <a:endParaRPr lang="en-GB"/>
          </a:p>
        </p:txBody>
      </p:sp>
    </p:spTree>
    <p:extLst>
      <p:ext uri="{BB962C8B-B14F-4D97-AF65-F5344CB8AC3E}">
        <p14:creationId xmlns:p14="http://schemas.microsoft.com/office/powerpoint/2010/main" val="23319365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Once validation is achieved, prepare financial forecasts, budgeting, and strategic plans to support scaling your startup sustainably.
Image source: AI-generated
</a:t>
            </a:r>
          </a:p>
        </p:txBody>
      </p:sp>
      <p:sp>
        <p:nvSpPr>
          <p:cNvPr id="4" name="Slide Number Placeholder 3"/>
          <p:cNvSpPr>
            <a:spLocks noGrp="1"/>
          </p:cNvSpPr>
          <p:nvPr>
            <p:ph type="sldNum" sz="quarter" idx="5"/>
          </p:nvPr>
        </p:nvSpPr>
        <p:spPr/>
        <p:txBody>
          <a:bodyPr/>
          <a:lstStyle/>
          <a:p>
            <a:fld id="{A30C639D-FDC4-4919-9448-5D79732FFB96}" type="slidenum">
              <a:t>26</a:t>
            </a:fld>
            <a:endParaRPr lang="en-GB"/>
          </a:p>
        </p:txBody>
      </p:sp>
    </p:spTree>
    <p:extLst>
      <p:ext uri="{BB962C8B-B14F-4D97-AF65-F5344CB8AC3E}">
        <p14:creationId xmlns:p14="http://schemas.microsoft.com/office/powerpoint/2010/main" val="16426348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Developing an MVP, iterating with real user feedback, crafting a strong go-to-market strategy, and preparing for investment are critical steps for startup success. Stay focused, flexible, and customer-centric to bring your ideas to life and grow your venture.</a:t>
            </a:r>
          </a:p>
        </p:txBody>
      </p:sp>
      <p:sp>
        <p:nvSpPr>
          <p:cNvPr id="4" name="Slide Number Placeholder 3"/>
          <p:cNvSpPr>
            <a:spLocks noGrp="1"/>
          </p:cNvSpPr>
          <p:nvPr>
            <p:ph type="sldNum" sz="quarter" idx="5"/>
          </p:nvPr>
        </p:nvSpPr>
        <p:spPr/>
        <p:txBody>
          <a:bodyPr/>
          <a:lstStyle/>
          <a:p>
            <a:fld id="{A30C639D-FDC4-4919-9448-5D79732FFB96}" type="slidenum">
              <a:t>27</a:t>
            </a:fld>
            <a:endParaRPr lang="en-GB"/>
          </a:p>
        </p:txBody>
      </p:sp>
    </p:spTree>
    <p:extLst>
      <p:ext uri="{BB962C8B-B14F-4D97-AF65-F5344CB8AC3E}">
        <p14:creationId xmlns:p14="http://schemas.microsoft.com/office/powerpoint/2010/main" val="988841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this section, we clarify what an MVP truly means, distinguish it from a full-scale product, and discuss how to design MVPs based on risk assessment to minimise wasted effort and maximise learning.</a:t>
            </a:r>
          </a:p>
        </p:txBody>
      </p:sp>
      <p:sp>
        <p:nvSpPr>
          <p:cNvPr id="4" name="Slide Number Placeholder 3"/>
          <p:cNvSpPr>
            <a:spLocks noGrp="1"/>
          </p:cNvSpPr>
          <p:nvPr>
            <p:ph type="sldNum" sz="quarter" idx="5"/>
          </p:nvPr>
        </p:nvSpPr>
        <p:spPr/>
        <p:txBody>
          <a:bodyPr/>
          <a:lstStyle/>
          <a:p>
            <a:fld id="{A30C639D-FDC4-4919-9448-5D79732FFB96}" type="slidenum">
              <a:t>3</a:t>
            </a:fld>
            <a:endParaRPr lang="en-GB"/>
          </a:p>
        </p:txBody>
      </p:sp>
    </p:spTree>
    <p:extLst>
      <p:ext uri="{BB962C8B-B14F-4D97-AF65-F5344CB8AC3E}">
        <p14:creationId xmlns:p14="http://schemas.microsoft.com/office/powerpoint/2010/main" val="3194981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An MVP is the simplest version of a product that allows a startup to collect validated learning about customers with the least effort. It focuses on core functionalities essential to solve customer problems while enabling feedback.
Image source: AI-generated
</a:t>
            </a:r>
          </a:p>
        </p:txBody>
      </p:sp>
      <p:sp>
        <p:nvSpPr>
          <p:cNvPr id="4" name="Slide Number Placeholder 3"/>
          <p:cNvSpPr>
            <a:spLocks noGrp="1"/>
          </p:cNvSpPr>
          <p:nvPr>
            <p:ph type="sldNum" sz="quarter" idx="5"/>
          </p:nvPr>
        </p:nvSpPr>
        <p:spPr/>
        <p:txBody>
          <a:bodyPr/>
          <a:lstStyle/>
          <a:p>
            <a:fld id="{A30C639D-FDC4-4919-9448-5D79732FFB96}" type="slidenum">
              <a:t>4</a:t>
            </a:fld>
            <a:endParaRPr lang="en-GB"/>
          </a:p>
        </p:txBody>
      </p:sp>
    </p:spTree>
    <p:extLst>
      <p:ext uri="{BB962C8B-B14F-4D97-AF65-F5344CB8AC3E}">
        <p14:creationId xmlns:p14="http://schemas.microsoft.com/office/powerpoint/2010/main" val="2165027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Unlike a full-scale product which aims to be feature-complete, an MVP is lean and minimal. The goal is to test hypotheses quickly without over-investing in development before market validation.
Image source: AI-generated
</a:t>
            </a:r>
          </a:p>
        </p:txBody>
      </p:sp>
      <p:sp>
        <p:nvSpPr>
          <p:cNvPr id="4" name="Slide Number Placeholder 3"/>
          <p:cNvSpPr>
            <a:spLocks noGrp="1"/>
          </p:cNvSpPr>
          <p:nvPr>
            <p:ph type="sldNum" sz="quarter" idx="5"/>
          </p:nvPr>
        </p:nvSpPr>
        <p:spPr/>
        <p:txBody>
          <a:bodyPr/>
          <a:lstStyle/>
          <a:p>
            <a:fld id="{A30C639D-FDC4-4919-9448-5D79732FFB96}" type="slidenum">
              <a:t>5</a:t>
            </a:fld>
            <a:endParaRPr lang="en-GB"/>
          </a:p>
        </p:txBody>
      </p:sp>
    </p:spTree>
    <p:extLst>
      <p:ext uri="{BB962C8B-B14F-4D97-AF65-F5344CB8AC3E}">
        <p14:creationId xmlns:p14="http://schemas.microsoft.com/office/powerpoint/2010/main" val="2626009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Design your MVP to target the riskiest assumptions first, whether they relate to technology, market demand, or user behaviour. This approach reduces uncertainty early on and guides subsequent development.
Image source: AI-generated
</a:t>
            </a:r>
          </a:p>
        </p:txBody>
      </p:sp>
      <p:sp>
        <p:nvSpPr>
          <p:cNvPr id="4" name="Slide Number Placeholder 3"/>
          <p:cNvSpPr>
            <a:spLocks noGrp="1"/>
          </p:cNvSpPr>
          <p:nvPr>
            <p:ph type="sldNum" sz="quarter" idx="5"/>
          </p:nvPr>
        </p:nvSpPr>
        <p:spPr/>
        <p:txBody>
          <a:bodyPr/>
          <a:lstStyle/>
          <a:p>
            <a:fld id="{A30C639D-FDC4-4919-9448-5D79732FFB96}" type="slidenum">
              <a:t>6</a:t>
            </a:fld>
            <a:endParaRPr lang="en-GB"/>
          </a:p>
        </p:txBody>
      </p:sp>
    </p:spTree>
    <p:extLst>
      <p:ext uri="{BB962C8B-B14F-4D97-AF65-F5344CB8AC3E}">
        <p14:creationId xmlns:p14="http://schemas.microsoft.com/office/powerpoint/2010/main" val="307438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Next, we explore various types of MVPs, criteria to choose the best approach, and an introduction to prototyping tools and platforms to bring your ideas to life efficiently.</a:t>
            </a:r>
          </a:p>
        </p:txBody>
      </p:sp>
      <p:sp>
        <p:nvSpPr>
          <p:cNvPr id="4" name="Slide Number Placeholder 3"/>
          <p:cNvSpPr>
            <a:spLocks noGrp="1"/>
          </p:cNvSpPr>
          <p:nvPr>
            <p:ph type="sldNum" sz="quarter" idx="5"/>
          </p:nvPr>
        </p:nvSpPr>
        <p:spPr/>
        <p:txBody>
          <a:bodyPr/>
          <a:lstStyle/>
          <a:p>
            <a:fld id="{A30C639D-FDC4-4919-9448-5D79732FFB96}" type="slidenum">
              <a:t>7</a:t>
            </a:fld>
            <a:endParaRPr lang="en-GB"/>
          </a:p>
        </p:txBody>
      </p:sp>
    </p:spTree>
    <p:extLst>
      <p:ext uri="{BB962C8B-B14F-4D97-AF65-F5344CB8AC3E}">
        <p14:creationId xmlns:p14="http://schemas.microsoft.com/office/powerpoint/2010/main" val="3019818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MVPs can take many forms such as no-code solutions for rapid deployment, prototypes to visualise ideas, concierge MVPs offering manual service, and demos to showcase concepts. Select based on resources and learning goals.
Image source: AI-generated
</a:t>
            </a:r>
          </a:p>
        </p:txBody>
      </p:sp>
      <p:sp>
        <p:nvSpPr>
          <p:cNvPr id="4" name="Slide Number Placeholder 3"/>
          <p:cNvSpPr>
            <a:spLocks noGrp="1"/>
          </p:cNvSpPr>
          <p:nvPr>
            <p:ph type="sldNum" sz="quarter" idx="5"/>
          </p:nvPr>
        </p:nvSpPr>
        <p:spPr/>
        <p:txBody>
          <a:bodyPr/>
          <a:lstStyle/>
          <a:p>
            <a:fld id="{A30C639D-FDC4-4919-9448-5D79732FFB96}" type="slidenum">
              <a:t>8</a:t>
            </a:fld>
            <a:endParaRPr lang="en-GB"/>
          </a:p>
        </p:txBody>
      </p:sp>
    </p:spTree>
    <p:extLst>
      <p:ext uri="{BB962C8B-B14F-4D97-AF65-F5344CB8AC3E}">
        <p14:creationId xmlns:p14="http://schemas.microsoft.com/office/powerpoint/2010/main" val="2770278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Choose your MVP type considering factors such as development cost, speed, quality of learning, and customer engagement to ensure efficient validation and iteration.
Image source: AI-generated
</a:t>
            </a:r>
          </a:p>
        </p:txBody>
      </p:sp>
      <p:sp>
        <p:nvSpPr>
          <p:cNvPr id="4" name="Slide Number Placeholder 3"/>
          <p:cNvSpPr>
            <a:spLocks noGrp="1"/>
          </p:cNvSpPr>
          <p:nvPr>
            <p:ph type="sldNum" sz="quarter" idx="5"/>
          </p:nvPr>
        </p:nvSpPr>
        <p:spPr/>
        <p:txBody>
          <a:bodyPr/>
          <a:lstStyle/>
          <a:p>
            <a:fld id="{A30C639D-FDC4-4919-9448-5D79732FFB96}" type="slidenum">
              <a:t>9</a:t>
            </a:fld>
            <a:endParaRPr lang="en-GB"/>
          </a:p>
        </p:txBody>
      </p:sp>
    </p:spTree>
    <p:extLst>
      <p:ext uri="{BB962C8B-B14F-4D97-AF65-F5344CB8AC3E}">
        <p14:creationId xmlns:p14="http://schemas.microsoft.com/office/powerpoint/2010/main" val="3223555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31172" y="3425399"/>
            <a:ext cx="7685140" cy="2621154"/>
          </a:xfrm>
        </p:spPr>
        <p:txBody>
          <a:bodyPr anchor="b">
            <a:noAutofit/>
          </a:bodyPr>
          <a:lstStyle>
            <a:lvl1pPr algn="l">
              <a:defRPr sz="72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31172" y="415057"/>
            <a:ext cx="7685139" cy="1414091"/>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bg1"/>
                </a:solidFill>
              </a:defRPr>
            </a:lvl1pPr>
          </a:lstStyle>
          <a:p>
            <a:fld id="{B04EF954-66B1-4168-AF40-97F3DAF43FC4}" type="datetime1">
              <a:rPr lang="en-US" smtClean="0"/>
              <a:t>2/1/2026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bg1"/>
                </a:solidFill>
              </a:defRPr>
            </a:lvl1pPr>
          </a:lstStyle>
          <a:p>
            <a:r>
              <a:rPr lang="en-US" dirty="0"/>
              <a:t>Dr. Zornitsa Yordanova</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bg1"/>
                </a:solidFill>
              </a:defRPr>
            </a:lvl1p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4086729479"/>
      </p:ext>
    </p:extLst>
  </p:cSld>
  <p:clrMapOvr>
    <a:masterClrMapping/>
  </p:clrMapOvr>
  <p:hf hdr="0"/>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91006" y="998230"/>
            <a:ext cx="3951469" cy="1947672"/>
          </a:xfrm>
        </p:spPr>
        <p:txBody>
          <a:bodyPr anchor="b">
            <a:noAutofit/>
          </a:bodyPr>
          <a:lstStyle>
            <a:lvl1pPr>
              <a:defRPr sz="4400"/>
            </a:lvl1pPr>
          </a:lstStyle>
          <a:p>
            <a:r>
              <a:rPr lang="en-US" dirty="0"/>
              <a:t>Click to edit Master title style</a:t>
            </a:r>
          </a:p>
        </p:txBody>
      </p:sp>
      <p:sp>
        <p:nvSpPr>
          <p:cNvPr id="9" name="Picture Placeholder 3">
            <a:extLst>
              <a:ext uri="{FF2B5EF4-FFF2-40B4-BE49-F238E27FC236}">
                <a16:creationId xmlns:a16="http://schemas.microsoft.com/office/drawing/2014/main" id="{DD60ACDC-1760-F721-E270-0D2FC4872DF2}"/>
              </a:ext>
            </a:extLst>
          </p:cNvPr>
          <p:cNvSpPr>
            <a:spLocks noGrp="1"/>
          </p:cNvSpPr>
          <p:nvPr>
            <p:ph type="pic" sz="quarter" idx="15"/>
          </p:nvPr>
        </p:nvSpPr>
        <p:spPr>
          <a:xfrm>
            <a:off x="0" y="0"/>
            <a:ext cx="7002464" cy="6399152"/>
          </a:xfrm>
          <a:custGeom>
            <a:avLst/>
            <a:gdLst>
              <a:gd name="connsiteX0" fmla="*/ 0 w 7002464"/>
              <a:gd name="connsiteY0" fmla="*/ 0 h 6399152"/>
              <a:gd name="connsiteX1" fmla="*/ 7002464 w 7002464"/>
              <a:gd name="connsiteY1" fmla="*/ 0 h 6399152"/>
              <a:gd name="connsiteX2" fmla="*/ 7002464 w 7002464"/>
              <a:gd name="connsiteY2" fmla="*/ 5797156 h 6399152"/>
              <a:gd name="connsiteX3" fmla="*/ 6400468 w 7002464"/>
              <a:gd name="connsiteY3" fmla="*/ 6399152 h 6399152"/>
              <a:gd name="connsiteX4" fmla="*/ 0 w 7002464"/>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464" h="6399152">
                <a:moveTo>
                  <a:pt x="0" y="0"/>
                </a:moveTo>
                <a:lnTo>
                  <a:pt x="7002464" y="0"/>
                </a:lnTo>
                <a:lnTo>
                  <a:pt x="7002464" y="5797156"/>
                </a:lnTo>
                <a:cubicBezTo>
                  <a:pt x="7002464" y="6129629"/>
                  <a:pt x="6732941" y="6399152"/>
                  <a:pt x="6400468" y="6399152"/>
                </a:cubicBezTo>
                <a:lnTo>
                  <a:pt x="0" y="6399152"/>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691007" y="3099815"/>
            <a:ext cx="3951469" cy="3084599"/>
          </a:xfrm>
        </p:spPr>
        <p:txBody>
          <a:bodyPr>
            <a:normAutofit/>
          </a:bodyPr>
          <a:lstStyle>
            <a:lvl1pPr marL="342900" indent="-342900">
              <a:buFont typeface="+mj-lt"/>
              <a:buAutoNum type="arabicPeriod"/>
              <a:defRPr sz="1800"/>
            </a:lvl1pPr>
            <a:lvl2pPr marL="571500" indent="-342900">
              <a:buFont typeface="+mj-lt"/>
              <a:buAutoNum type="alphaLcPeriod"/>
              <a:defRPr sz="1600"/>
            </a:lvl2pPr>
            <a:lvl3pPr marL="800100" indent="-342900">
              <a:buFont typeface="+mj-lt"/>
              <a:buAutoNum type="romanLcPeriod"/>
              <a:defRPr sz="1400"/>
            </a:lvl3pPr>
            <a:lvl4pPr marL="914400" indent="-228600">
              <a:buFont typeface="+mj-lt"/>
              <a:buAutoNum type="arabicParenR"/>
              <a:defRPr sz="1200"/>
            </a:lvl4pPr>
            <a:lvl5pPr marL="1143000" indent="-228600">
              <a:buFont typeface="+mj-lt"/>
              <a:buAutoNum type="alphaLcParen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C747D10D-DAA6-49BD-BCDC-42DE71F72A89}"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673029460"/>
      </p:ext>
    </p:extLst>
  </p:cSld>
  <p:clrMapOvr>
    <a:overrideClrMapping bg1="lt1" tx1="dk1" bg2="lt2" tx2="dk2" accent1="accent1" accent2="accent2" accent3="accent3" accent4="accent4" accent5="accent5" accent6="accent6" hlink="hlink" folHlink="folHlink"/>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478024"/>
            <a:ext cx="4325112" cy="2454796"/>
          </a:xfrm>
        </p:spPr>
        <p:txBody>
          <a:bodyPr anchor="t">
            <a:normAutofit/>
          </a:bodyPr>
          <a:lstStyle>
            <a:lvl1pPr>
              <a:defRPr sz="4400"/>
            </a:lvl1pPr>
          </a:lstStyle>
          <a:p>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478024"/>
            <a:ext cx="4325112" cy="2454796"/>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31313"/>
                </a:solidFill>
                <a:effectLst/>
                <a:uLnTx/>
                <a:uFillTx/>
                <a:latin typeface="Neue Haas Grotesk Text Pro"/>
                <a:ea typeface="+mn-ea"/>
                <a:cs typeface="+mn-cs"/>
              </a:rPr>
              <a:t>Click to edit Master text styles</a:t>
            </a:r>
          </a:p>
          <a:p>
            <a:pPr marL="457200" marR="0" lvl="1"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31313"/>
                </a:solidFill>
                <a:effectLst/>
                <a:uLnTx/>
                <a:uFillTx/>
                <a:latin typeface="Neue Haas Grotesk Text Pro"/>
                <a:ea typeface="+mn-ea"/>
                <a:cs typeface="+mn-cs"/>
              </a:rPr>
              <a:t>Second level</a:t>
            </a:r>
          </a:p>
          <a:p>
            <a:pPr marL="685800" marR="0" lvl="2"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31313"/>
                </a:solidFill>
                <a:effectLst/>
                <a:uLnTx/>
                <a:uFillTx/>
                <a:latin typeface="Neue Haas Grotesk Text Pro"/>
                <a:ea typeface="+mn-ea"/>
                <a:cs typeface="+mn-cs"/>
              </a:rPr>
              <a:t>Third level</a:t>
            </a:r>
          </a:p>
          <a:p>
            <a:pPr marL="914400" marR="0" lvl="3"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31313"/>
                </a:solidFill>
                <a:effectLst/>
                <a:uLnTx/>
                <a:uFillTx/>
                <a:latin typeface="Neue Haas Grotesk Text Pro"/>
                <a:ea typeface="+mn-ea"/>
                <a:cs typeface="+mn-cs"/>
              </a:rPr>
              <a:t>Fourth level</a:t>
            </a:r>
          </a:p>
          <a:p>
            <a:pPr marL="1143000" marR="0" lvl="4"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131313"/>
                </a:solidFill>
                <a:effectLst/>
                <a:uLnTx/>
                <a:uFillTx/>
                <a:latin typeface="Neue Haas Grotesk Text Pro"/>
                <a:ea typeface="+mn-ea"/>
                <a:cs typeface="+mn-cs"/>
              </a:rPr>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A99C55D-C47D-42B9-AD20-3E2CCE08596C}" type="datetime1">
              <a:rPr lang="en-US" smtClean="0"/>
              <a:t>2/1/2026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Dr. Zornitsa Yordanova</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954553671"/>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039112"/>
            <a:ext cx="3813048" cy="353872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422392" y="2039112"/>
            <a:ext cx="5047488" cy="3538728"/>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1EA44AD-1FB0-4882-B380-D102D5E41B49}" type="datetime1">
              <a:rPr lang="en-US" smtClean="0"/>
              <a:t>2/1/2026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Dr. Zornitsa Yordanova</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109672716"/>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00200"/>
            <a:ext cx="4142232" cy="46360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422392" y="1600200"/>
            <a:ext cx="5788152" cy="463600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C21FD0E9-BB2A-40F4-9FCA-339953EA9BCB}" type="datetime1">
              <a:rPr lang="en-US" smtClean="0"/>
              <a:t>2/1/2026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Dr. Zornitsa Yordanova</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45764693"/>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7" y="640079"/>
            <a:ext cx="4032505" cy="3621024"/>
          </a:xfrm>
        </p:spPr>
        <p:txBody>
          <a:bodyPr anchor="t">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5422392" y="640715"/>
            <a:ext cx="5968098" cy="5719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82DCE86-7B4C-43EC-801D-4B957536C306}" type="datetime1">
              <a:rPr lang="en-US" smtClean="0"/>
              <a:t>2/1/2026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Dr. Zornitsa Yordanova</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517348792"/>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640080"/>
            <a:ext cx="3493008" cy="3621024"/>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425696" y="640080"/>
            <a:ext cx="7159752" cy="572414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FD3FCD9-BE24-4676-9D2E-63D9ED82EDA2}" type="datetime1">
              <a:rPr lang="en-US" smtClean="0"/>
              <a:t>2/1/2026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Dr. Zornitsa Yordanova</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88408685"/>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Only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1248" y="-1325880"/>
            <a:ext cx="10515600" cy="1325880"/>
          </a:xfrm>
        </p:spPr>
        <p:txBody>
          <a:bodyPr anchor="b">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37159" y="329450"/>
            <a:ext cx="11924209" cy="619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21CA290A-121B-47D5-B4CD-63E70D76A5D5}" type="datetime1">
              <a:rPr lang="en-US" smtClean="0"/>
              <a:t>2/1/2026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Dr. Zornitsa Yordanova</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789692949"/>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4480560"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7" y="2276856"/>
            <a:ext cx="4480560"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CE823DF8-AABE-3B17-254E-81CD7CA2B5BF}"/>
              </a:ext>
            </a:extLst>
          </p:cNvPr>
          <p:cNvSpPr>
            <a:spLocks noGrp="1"/>
          </p:cNvSpPr>
          <p:nvPr>
            <p:ph type="pic" sz="quarter" idx="15"/>
          </p:nvPr>
        </p:nvSpPr>
        <p:spPr>
          <a:xfrm>
            <a:off x="5737594" y="0"/>
            <a:ext cx="6454406" cy="6399152"/>
          </a:xfrm>
          <a:custGeom>
            <a:avLst/>
            <a:gdLst>
              <a:gd name="connsiteX0" fmla="*/ 0 w 6454406"/>
              <a:gd name="connsiteY0" fmla="*/ 0 h 6399152"/>
              <a:gd name="connsiteX1" fmla="*/ 6454406 w 6454406"/>
              <a:gd name="connsiteY1" fmla="*/ 0 h 6399152"/>
              <a:gd name="connsiteX2" fmla="*/ 6454406 w 6454406"/>
              <a:gd name="connsiteY2" fmla="*/ 6399152 h 6399152"/>
              <a:gd name="connsiteX3" fmla="*/ 601995 w 6454406"/>
              <a:gd name="connsiteY3" fmla="*/ 6399152 h 6399152"/>
              <a:gd name="connsiteX4" fmla="*/ 0 w 6454406"/>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6" h="6399152">
                <a:moveTo>
                  <a:pt x="0" y="0"/>
                </a:moveTo>
                <a:lnTo>
                  <a:pt x="6454406" y="0"/>
                </a:lnTo>
                <a:lnTo>
                  <a:pt x="6454406" y="6399152"/>
                </a:lnTo>
                <a:lnTo>
                  <a:pt x="601995" y="6399152"/>
                </a:lnTo>
                <a:cubicBezTo>
                  <a:pt x="269522"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260A58D8-7EDF-40A6-A98C-8CBDF59A319E}"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05022820"/>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601755"/>
            <a:ext cx="4389120" cy="152704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6F26914B-7405-10AB-A859-8165D7B1A93C}"/>
              </a:ext>
            </a:extLst>
          </p:cNvPr>
          <p:cNvSpPr>
            <a:spLocks noGrp="1"/>
          </p:cNvSpPr>
          <p:nvPr>
            <p:ph type="pic" sz="quarter" idx="15"/>
          </p:nvPr>
        </p:nvSpPr>
        <p:spPr>
          <a:xfrm>
            <a:off x="0" y="1"/>
            <a:ext cx="6591300" cy="6410303"/>
          </a:xfrm>
          <a:custGeom>
            <a:avLst/>
            <a:gdLst>
              <a:gd name="connsiteX0" fmla="*/ 0 w 6591300"/>
              <a:gd name="connsiteY0" fmla="*/ 0 h 6410303"/>
              <a:gd name="connsiteX1" fmla="*/ 6591300 w 6591300"/>
              <a:gd name="connsiteY1" fmla="*/ 0 h 6410303"/>
              <a:gd name="connsiteX2" fmla="*/ 6591300 w 6591300"/>
              <a:gd name="connsiteY2" fmla="*/ 5807073 h 6410303"/>
              <a:gd name="connsiteX3" fmla="*/ 5988070 w 6591300"/>
              <a:gd name="connsiteY3" fmla="*/ 6410303 h 6410303"/>
              <a:gd name="connsiteX4" fmla="*/ 0 w 6591300"/>
              <a:gd name="connsiteY4" fmla="*/ 6410303 h 6410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410303">
                <a:moveTo>
                  <a:pt x="0" y="0"/>
                </a:moveTo>
                <a:lnTo>
                  <a:pt x="6591300" y="0"/>
                </a:lnTo>
                <a:lnTo>
                  <a:pt x="6591300" y="5807073"/>
                </a:lnTo>
                <a:cubicBezTo>
                  <a:pt x="6591300" y="6140228"/>
                  <a:pt x="6321225" y="6410303"/>
                  <a:pt x="5988070" y="6410303"/>
                </a:cubicBezTo>
                <a:lnTo>
                  <a:pt x="0" y="6410303"/>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2276856"/>
            <a:ext cx="4389120"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16DF7C3E-B5DF-4043-B2F9-CD94B277B81B}"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533272302"/>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3401568"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29768"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58FA1BA0-D099-705F-F85E-3FBC782F7651}"/>
              </a:ext>
            </a:extLst>
          </p:cNvPr>
          <p:cNvSpPr>
            <a:spLocks noGrp="1"/>
          </p:cNvSpPr>
          <p:nvPr>
            <p:ph type="pic" sz="quarter" idx="15"/>
          </p:nvPr>
        </p:nvSpPr>
        <p:spPr>
          <a:xfrm>
            <a:off x="4502843" y="2"/>
            <a:ext cx="7689157" cy="6399151"/>
          </a:xfrm>
          <a:custGeom>
            <a:avLst/>
            <a:gdLst>
              <a:gd name="connsiteX0" fmla="*/ 0 w 7689157"/>
              <a:gd name="connsiteY0" fmla="*/ 0 h 6399151"/>
              <a:gd name="connsiteX1" fmla="*/ 7689157 w 7689157"/>
              <a:gd name="connsiteY1" fmla="*/ 0 h 6399151"/>
              <a:gd name="connsiteX2" fmla="*/ 7689157 w 7689157"/>
              <a:gd name="connsiteY2" fmla="*/ 6399151 h 6399151"/>
              <a:gd name="connsiteX3" fmla="*/ 601997 w 7689157"/>
              <a:gd name="connsiteY3" fmla="*/ 6399151 h 6399151"/>
              <a:gd name="connsiteX4" fmla="*/ 0 w 7689157"/>
              <a:gd name="connsiteY4" fmla="*/ 5797155 h 639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1">
                <a:moveTo>
                  <a:pt x="0" y="0"/>
                </a:moveTo>
                <a:lnTo>
                  <a:pt x="7689157" y="0"/>
                </a:lnTo>
                <a:lnTo>
                  <a:pt x="7689157" y="6399151"/>
                </a:lnTo>
                <a:lnTo>
                  <a:pt x="601997" y="6399151"/>
                </a:lnTo>
                <a:cubicBezTo>
                  <a:pt x="269523" y="6399151"/>
                  <a:pt x="0" y="6129628"/>
                  <a:pt x="0" y="5797155"/>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84F04B89-F088-43E2-8F95-5A2E5E9F612E}"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796146774"/>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431172" y="553616"/>
            <a:ext cx="7914087" cy="4008859"/>
          </a:xfrm>
        </p:spPr>
        <p:txBody>
          <a:bodyPr anchor="t">
            <a:normAutofit/>
          </a:bodyPr>
          <a:lstStyle>
            <a:lvl1pPr>
              <a:defRPr sz="60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431172" y="5088156"/>
            <a:ext cx="7914087" cy="1166648"/>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a:xfrm>
            <a:off x="431172" y="6490524"/>
            <a:ext cx="2841959" cy="336141"/>
          </a:xfrm>
        </p:spPr>
        <p:txBody>
          <a:bodyPr/>
          <a:lstStyle/>
          <a:p>
            <a:fld id="{26233410-150A-4A72-BF63-6D3ACBC30148}" type="datetime1">
              <a:rPr lang="en-US" smtClean="0"/>
              <a:t>2/1/2026</a:t>
            </a:fld>
            <a:endParaRPr lang="en-US" dirty="0"/>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a:xfrm>
            <a:off x="8893370" y="6490524"/>
            <a:ext cx="2662834" cy="336141"/>
          </a:xfrm>
        </p:spPr>
        <p:txBody>
          <a:bodyPr/>
          <a:lstStyle/>
          <a:p>
            <a:r>
              <a:rPr lang="en-US" dirty="0"/>
              <a:t>Dr. Zornitsa Yordanova</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3022073444"/>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21040" y="603504"/>
            <a:ext cx="3401568" cy="152704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F44EE1A0-D83B-FE6C-4495-F55C5070D5D1}"/>
              </a:ext>
            </a:extLst>
          </p:cNvPr>
          <p:cNvSpPr>
            <a:spLocks noGrp="1"/>
          </p:cNvSpPr>
          <p:nvPr>
            <p:ph type="pic" sz="quarter" idx="15"/>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21040"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A0FCFF8D-E3E3-4D6C-85D1-1D24204FD961}"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793254075"/>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0696DEB7-ADC8-3E90-7A63-F11D6535D0E4}"/>
              </a:ext>
            </a:extLst>
          </p:cNvPr>
          <p:cNvSpPr>
            <a:spLocks noGrp="1"/>
          </p:cNvSpPr>
          <p:nvPr>
            <p:ph type="pic" sz="quarter" idx="15"/>
          </p:nvPr>
        </p:nvSpPr>
        <p:spPr>
          <a:xfrm>
            <a:off x="0" y="0"/>
            <a:ext cx="11750040" cy="3806246"/>
          </a:xfrm>
          <a:custGeom>
            <a:avLst/>
            <a:gdLst>
              <a:gd name="connsiteX0" fmla="*/ 0 w 11733150"/>
              <a:gd name="connsiteY0" fmla="*/ 0 h 3806246"/>
              <a:gd name="connsiteX1" fmla="*/ 11733150 w 11733150"/>
              <a:gd name="connsiteY1" fmla="*/ 0 h 3806246"/>
              <a:gd name="connsiteX2" fmla="*/ 11733150 w 11733150"/>
              <a:gd name="connsiteY2" fmla="*/ 3204250 h 3806246"/>
              <a:gd name="connsiteX3" fmla="*/ 11131154 w 11733150"/>
              <a:gd name="connsiteY3" fmla="*/ 3806246 h 3806246"/>
              <a:gd name="connsiteX4" fmla="*/ 0 w 11733150"/>
              <a:gd name="connsiteY4" fmla="*/ 3806246 h 380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3806246">
                <a:moveTo>
                  <a:pt x="0" y="0"/>
                </a:moveTo>
                <a:lnTo>
                  <a:pt x="11733150" y="0"/>
                </a:lnTo>
                <a:lnTo>
                  <a:pt x="11733150" y="3204250"/>
                </a:lnTo>
                <a:cubicBezTo>
                  <a:pt x="11733150" y="3536723"/>
                  <a:pt x="11463627" y="3806246"/>
                  <a:pt x="11131154" y="3806246"/>
                </a:cubicBezTo>
                <a:lnTo>
                  <a:pt x="0" y="3806246"/>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479AD81-0F74-4052-9D15-1FCBE10FF531}"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17850329"/>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20558516-7088-BB33-D6DC-15ED4C60CBAF}"/>
              </a:ext>
            </a:extLst>
          </p:cNvPr>
          <p:cNvSpPr>
            <a:spLocks noGrp="1"/>
          </p:cNvSpPr>
          <p:nvPr>
            <p:ph type="pic" sz="quarter" idx="15"/>
          </p:nvPr>
        </p:nvSpPr>
        <p:spPr>
          <a:xfrm>
            <a:off x="441960" y="3067414"/>
            <a:ext cx="11750040" cy="3790586"/>
          </a:xfrm>
          <a:custGeom>
            <a:avLst/>
            <a:gdLst>
              <a:gd name="connsiteX0" fmla="*/ 603695 w 11750040"/>
              <a:gd name="connsiteY0" fmla="*/ 0 h 3790586"/>
              <a:gd name="connsiteX1" fmla="*/ 11750040 w 11750040"/>
              <a:gd name="connsiteY1" fmla="*/ 0 h 3790586"/>
              <a:gd name="connsiteX2" fmla="*/ 11750040 w 11750040"/>
              <a:gd name="connsiteY2" fmla="*/ 3790586 h 3790586"/>
              <a:gd name="connsiteX3" fmla="*/ 0 w 11750040"/>
              <a:gd name="connsiteY3" fmla="*/ 3790586 h 3790586"/>
              <a:gd name="connsiteX4" fmla="*/ 0 w 11750040"/>
              <a:gd name="connsiteY4" fmla="*/ 603695 h 3790586"/>
              <a:gd name="connsiteX5" fmla="*/ 603695 w 11750040"/>
              <a:gd name="connsiteY5" fmla="*/ 0 h 379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50040" h="3790586">
                <a:moveTo>
                  <a:pt x="603695" y="0"/>
                </a:moveTo>
                <a:lnTo>
                  <a:pt x="11750040" y="0"/>
                </a:lnTo>
                <a:lnTo>
                  <a:pt x="11750040" y="3790586"/>
                </a:lnTo>
                <a:lnTo>
                  <a:pt x="0" y="3790586"/>
                </a:lnTo>
                <a:lnTo>
                  <a:pt x="0" y="603695"/>
                </a:lnTo>
                <a:cubicBezTo>
                  <a:pt x="0" y="270283"/>
                  <a:pt x="270283" y="0"/>
                  <a:pt x="603695" y="0"/>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40460"/>
            <a:ext cx="3494314" cy="338328"/>
          </a:xfrm>
        </p:spPr>
        <p:txBody>
          <a:bodyPr/>
          <a:lstStyle/>
          <a:p>
            <a:fld id="{58567813-D47B-4BA9-A366-45E7794B6608}"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40460"/>
            <a:ext cx="2805405" cy="338328"/>
          </a:xfrm>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40460"/>
            <a:ext cx="429207" cy="338328"/>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146674917"/>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11896" y="1078992"/>
            <a:ext cx="3273552" cy="1947672"/>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8073E866-A871-62F7-1E54-F2A44278F834}"/>
              </a:ext>
            </a:extLst>
          </p:cNvPr>
          <p:cNvSpPr>
            <a:spLocks noGrp="1"/>
          </p:cNvSpPr>
          <p:nvPr>
            <p:ph type="pic" sz="quarter" idx="15"/>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11896" y="3099816"/>
            <a:ext cx="3273552" cy="2953512"/>
          </a:xfrm>
        </p:spPr>
        <p:txBody>
          <a:bodyPr>
            <a:normAutofit/>
          </a:bodyPr>
          <a:lstStyle>
            <a:lvl1pPr marL="285750" indent="-285750">
              <a:buFont typeface="Arial" panose="020B0604020202020204" pitchFamily="34" charset="0"/>
              <a:buChar char="•"/>
              <a:defRPr sz="1600"/>
            </a:lvl1pPr>
            <a:lvl2pPr marL="514350" indent="-285750">
              <a:buFont typeface="Arial" panose="020B0604020202020204" pitchFamily="34" charset="0"/>
              <a:buChar char="•"/>
              <a:defRPr sz="1400"/>
            </a:lvl2pPr>
            <a:lvl3pPr marL="628650" indent="-171450">
              <a:buFont typeface="Arial" panose="020B0604020202020204" pitchFamily="34" charset="0"/>
              <a:buChar char="•"/>
              <a:defRPr sz="1200"/>
            </a:lvl3pPr>
            <a:lvl4pPr marL="857250" indent="-171450">
              <a:buFont typeface="Arial" panose="020B0604020202020204" pitchFamily="34" charset="0"/>
              <a:buChar char="•"/>
              <a:defRPr sz="1100"/>
            </a:lvl4pPr>
            <a:lvl5pPr marL="1085850" indent="-171450">
              <a:buFont typeface="Arial" panose="020B0604020202020204" pitchFamily="34" charset="0"/>
              <a:buChar cha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D3C75A4F-7395-44C0-9A76-83F0F6EA512A}"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649575368"/>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111854"/>
            <a:ext cx="3945468" cy="138988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584372" y="5111854"/>
            <a:ext cx="6168356" cy="1389888"/>
          </a:xfrm>
        </p:spPr>
        <p:txBody>
          <a:bodyPr>
            <a:noAutofit/>
          </a:bodyPr>
          <a:lstStyle>
            <a:lvl1pPr marL="0" indent="0">
              <a:buFont typeface="Arial" panose="020B0604020202020204" pitchFamily="34" charset="0"/>
              <a:buNone/>
              <a:defRPr sz="1400"/>
            </a:lvl1pPr>
            <a:lvl2pPr marL="228600" indent="0">
              <a:buFont typeface="Arial" panose="020B0604020202020204" pitchFamily="34" charset="0"/>
              <a:buNone/>
              <a:defRPr sz="1200"/>
            </a:lvl2pPr>
            <a:lvl3pPr marL="457200" indent="0">
              <a:buFont typeface="Arial" panose="020B0604020202020204" pitchFamily="34" charset="0"/>
              <a:buNone/>
              <a:defRPr sz="1100"/>
            </a:lvl3pPr>
            <a:lvl4pPr marL="685800" indent="0">
              <a:buFont typeface="Arial" panose="020B0604020202020204" pitchFamily="34" charset="0"/>
              <a:buNone/>
              <a:defRPr sz="1050"/>
            </a:lvl4pPr>
            <a:lvl5pPr marL="914400" indent="0">
              <a:buFont typeface="Arial" panose="020B0604020202020204" pitchFamily="34" charset="0"/>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815B30A2-D0D1-DED2-1133-A673CEA16AE9}"/>
              </a:ext>
            </a:extLst>
          </p:cNvPr>
          <p:cNvSpPr>
            <a:spLocks noGrp="1"/>
          </p:cNvSpPr>
          <p:nvPr>
            <p:ph type="pic" sz="quarter" idx="15"/>
          </p:nvPr>
        </p:nvSpPr>
        <p:spPr>
          <a:xfrm>
            <a:off x="0" y="0"/>
            <a:ext cx="11750040" cy="4724868"/>
          </a:xfrm>
          <a:custGeom>
            <a:avLst/>
            <a:gdLst>
              <a:gd name="connsiteX0" fmla="*/ 0 w 11750040"/>
              <a:gd name="connsiteY0" fmla="*/ 0 h 4724868"/>
              <a:gd name="connsiteX1" fmla="*/ 11750040 w 11750040"/>
              <a:gd name="connsiteY1" fmla="*/ 0 h 4724868"/>
              <a:gd name="connsiteX2" fmla="*/ 11750040 w 11750040"/>
              <a:gd name="connsiteY2" fmla="*/ 4122872 h 4724868"/>
              <a:gd name="connsiteX3" fmla="*/ 11148044 w 11750040"/>
              <a:gd name="connsiteY3" fmla="*/ 4724868 h 4724868"/>
              <a:gd name="connsiteX4" fmla="*/ 0 w 11750040"/>
              <a:gd name="connsiteY4" fmla="*/ 4724868 h 4724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040" h="4724868">
                <a:moveTo>
                  <a:pt x="0" y="0"/>
                </a:moveTo>
                <a:lnTo>
                  <a:pt x="11750040" y="0"/>
                </a:lnTo>
                <a:lnTo>
                  <a:pt x="11750040" y="4122872"/>
                </a:lnTo>
                <a:cubicBezTo>
                  <a:pt x="11750040" y="4455345"/>
                  <a:pt x="11480517" y="4724868"/>
                  <a:pt x="11148044" y="4724868"/>
                </a:cubicBezTo>
                <a:lnTo>
                  <a:pt x="0" y="4724868"/>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B2EEDCC-520A-464B-900A-5F7E0E1FFC43}"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978065513"/>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50408" y="548640"/>
            <a:ext cx="6035040" cy="1143000"/>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C1AB8ED2-AD91-CB22-5624-BD41AB32529E}"/>
              </a:ext>
            </a:extLst>
          </p:cNvPr>
          <p:cNvSpPr>
            <a:spLocks noGrp="1"/>
          </p:cNvSpPr>
          <p:nvPr>
            <p:ph type="pic" sz="quarter" idx="15"/>
          </p:nvPr>
        </p:nvSpPr>
        <p:spPr>
          <a:xfrm>
            <a:off x="0" y="0"/>
            <a:ext cx="4844052" cy="6399152"/>
          </a:xfrm>
          <a:custGeom>
            <a:avLst/>
            <a:gdLst>
              <a:gd name="connsiteX0" fmla="*/ 0 w 4844052"/>
              <a:gd name="connsiteY0" fmla="*/ 0 h 6399152"/>
              <a:gd name="connsiteX1" fmla="*/ 4844052 w 4844052"/>
              <a:gd name="connsiteY1" fmla="*/ 0 h 6399152"/>
              <a:gd name="connsiteX2" fmla="*/ 4844052 w 4844052"/>
              <a:gd name="connsiteY2" fmla="*/ 5795922 h 6399152"/>
              <a:gd name="connsiteX3" fmla="*/ 4240822 w 4844052"/>
              <a:gd name="connsiteY3" fmla="*/ 6399152 h 6399152"/>
              <a:gd name="connsiteX4" fmla="*/ 0 w 4844052"/>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052" h="6399152">
                <a:moveTo>
                  <a:pt x="0" y="0"/>
                </a:moveTo>
                <a:lnTo>
                  <a:pt x="4844052" y="0"/>
                </a:lnTo>
                <a:lnTo>
                  <a:pt x="4844052" y="5795922"/>
                </a:lnTo>
                <a:cubicBezTo>
                  <a:pt x="4844052" y="6129077"/>
                  <a:pt x="4573977" y="6399152"/>
                  <a:pt x="4240822"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50408" y="1828800"/>
            <a:ext cx="6035040"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36C1D43-E95A-44CE-BF39-AC264176BC74}"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739631267"/>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40"/>
            <a:ext cx="6135624" cy="1143000"/>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828800"/>
            <a:ext cx="6135624"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D436AA50-FCF9-9A32-68F8-A124C794908D}"/>
              </a:ext>
            </a:extLst>
          </p:cNvPr>
          <p:cNvSpPr>
            <a:spLocks noGrp="1"/>
          </p:cNvSpPr>
          <p:nvPr>
            <p:ph type="pic" sz="quarter" idx="15"/>
          </p:nvPr>
        </p:nvSpPr>
        <p:spPr>
          <a:xfrm>
            <a:off x="7353304" y="0"/>
            <a:ext cx="4838696" cy="6399152"/>
          </a:xfrm>
          <a:custGeom>
            <a:avLst/>
            <a:gdLst>
              <a:gd name="connsiteX0" fmla="*/ 0 w 4838696"/>
              <a:gd name="connsiteY0" fmla="*/ 0 h 6399152"/>
              <a:gd name="connsiteX1" fmla="*/ 4838696 w 4838696"/>
              <a:gd name="connsiteY1" fmla="*/ 0 h 6399152"/>
              <a:gd name="connsiteX2" fmla="*/ 4838696 w 4838696"/>
              <a:gd name="connsiteY2" fmla="*/ 6399152 h 6399152"/>
              <a:gd name="connsiteX3" fmla="*/ 603230 w 4838696"/>
              <a:gd name="connsiteY3" fmla="*/ 6399152 h 6399152"/>
              <a:gd name="connsiteX4" fmla="*/ 0 w 4838696"/>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696" h="6399152">
                <a:moveTo>
                  <a:pt x="0" y="0"/>
                </a:moveTo>
                <a:lnTo>
                  <a:pt x="4838696" y="0"/>
                </a:lnTo>
                <a:lnTo>
                  <a:pt x="4838696" y="6399152"/>
                </a:lnTo>
                <a:lnTo>
                  <a:pt x="603230" y="6399152"/>
                </a:lnTo>
                <a:cubicBezTo>
                  <a:pt x="270075" y="6399152"/>
                  <a:pt x="0" y="6129077"/>
                  <a:pt x="0" y="579592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6F84395D-714C-468A-B505-16E3BDC41D6C}"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300315779"/>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320040"/>
            <a:ext cx="4389120" cy="932688"/>
          </a:xfrm>
        </p:spPr>
        <p:txBody>
          <a:bodyPr anchor="b"/>
          <a:lstStyle/>
          <a:p>
            <a:r>
              <a:rPr lang="en-US"/>
              <a:t>Click to edit Master title style</a:t>
            </a:r>
          </a:p>
        </p:txBody>
      </p:sp>
      <p:sp>
        <p:nvSpPr>
          <p:cNvPr id="11" name="Picture Placeholder 9">
            <a:extLst>
              <a:ext uri="{FF2B5EF4-FFF2-40B4-BE49-F238E27FC236}">
                <a16:creationId xmlns:a16="http://schemas.microsoft.com/office/drawing/2014/main" id="{6B8A8E1B-B99E-8C69-154E-2FAADB07D510}"/>
              </a:ext>
            </a:extLst>
          </p:cNvPr>
          <p:cNvSpPr>
            <a:spLocks noGrp="1"/>
          </p:cNvSpPr>
          <p:nvPr>
            <p:ph type="pic" sz="quarter" idx="15"/>
          </p:nvPr>
        </p:nvSpPr>
        <p:spPr>
          <a:xfrm>
            <a:off x="0" y="0"/>
            <a:ext cx="6591300" cy="6399152"/>
          </a:xfrm>
          <a:custGeom>
            <a:avLst/>
            <a:gdLst>
              <a:gd name="connsiteX0" fmla="*/ 0 w 6591300"/>
              <a:gd name="connsiteY0" fmla="*/ 0 h 6399152"/>
              <a:gd name="connsiteX1" fmla="*/ 6591300 w 6591300"/>
              <a:gd name="connsiteY1" fmla="*/ 0 h 6399152"/>
              <a:gd name="connsiteX2" fmla="*/ 6591300 w 6591300"/>
              <a:gd name="connsiteY2" fmla="*/ 5797156 h 6399152"/>
              <a:gd name="connsiteX3" fmla="*/ 5989304 w 6591300"/>
              <a:gd name="connsiteY3" fmla="*/ 6399152 h 6399152"/>
              <a:gd name="connsiteX4" fmla="*/ 0 w 6591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399152">
                <a:moveTo>
                  <a:pt x="0" y="0"/>
                </a:moveTo>
                <a:lnTo>
                  <a:pt x="6591300" y="0"/>
                </a:lnTo>
                <a:lnTo>
                  <a:pt x="6591300" y="5797156"/>
                </a:lnTo>
                <a:cubicBezTo>
                  <a:pt x="6591300" y="6129629"/>
                  <a:pt x="6321777" y="6399152"/>
                  <a:pt x="5989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1380744"/>
            <a:ext cx="438912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4009D615-5030-44BE-B1E7-FCAF557FFC34}"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891945964"/>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320040"/>
            <a:ext cx="4573413"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6" y="1380744"/>
            <a:ext cx="4573413"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2BD82EEA-7278-1A73-C95C-473F75B54048}"/>
              </a:ext>
            </a:extLst>
          </p:cNvPr>
          <p:cNvSpPr>
            <a:spLocks noGrp="1"/>
          </p:cNvSpPr>
          <p:nvPr>
            <p:ph type="pic" sz="quarter" idx="15"/>
          </p:nvPr>
        </p:nvSpPr>
        <p:spPr>
          <a:xfrm>
            <a:off x="5737593" y="0"/>
            <a:ext cx="6454407" cy="6399152"/>
          </a:xfrm>
          <a:custGeom>
            <a:avLst/>
            <a:gdLst>
              <a:gd name="connsiteX0" fmla="*/ 0 w 6454407"/>
              <a:gd name="connsiteY0" fmla="*/ 0 h 6399152"/>
              <a:gd name="connsiteX1" fmla="*/ 6454407 w 6454407"/>
              <a:gd name="connsiteY1" fmla="*/ 0 h 6399152"/>
              <a:gd name="connsiteX2" fmla="*/ 6454407 w 6454407"/>
              <a:gd name="connsiteY2" fmla="*/ 6399152 h 6399152"/>
              <a:gd name="connsiteX3" fmla="*/ 601996 w 6454407"/>
              <a:gd name="connsiteY3" fmla="*/ 6399152 h 6399152"/>
              <a:gd name="connsiteX4" fmla="*/ 0 w 6454407"/>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7" h="6399152">
                <a:moveTo>
                  <a:pt x="0" y="0"/>
                </a:moveTo>
                <a:lnTo>
                  <a:pt x="6454407" y="0"/>
                </a:lnTo>
                <a:lnTo>
                  <a:pt x="6454407" y="6399152"/>
                </a:lnTo>
                <a:lnTo>
                  <a:pt x="601996" y="6399152"/>
                </a:lnTo>
                <a:cubicBezTo>
                  <a:pt x="269523"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65D8DDD-BB5E-4F5B-81F2-5E5F98B403C0}"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925891936"/>
      </p:ext>
    </p:extLst>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11155680" cy="970463"/>
          </a:xfrm>
        </p:spPr>
        <p:txBody>
          <a:bodyPr anchor="ctr"/>
          <a:lstStyle/>
          <a:p>
            <a:r>
              <a:rPr lang="en-US"/>
              <a:t>Click to edit Master title style</a:t>
            </a:r>
          </a:p>
        </p:txBody>
      </p:sp>
      <p:sp>
        <p:nvSpPr>
          <p:cNvPr id="9" name="Picture Placeholder 8">
            <a:extLst>
              <a:ext uri="{FF2B5EF4-FFF2-40B4-BE49-F238E27FC236}">
                <a16:creationId xmlns:a16="http://schemas.microsoft.com/office/drawing/2014/main" id="{19C22D85-D675-737B-9F54-B9D7FC819199}"/>
              </a:ext>
            </a:extLst>
          </p:cNvPr>
          <p:cNvSpPr>
            <a:spLocks noGrp="1"/>
          </p:cNvSpPr>
          <p:nvPr>
            <p:ph type="pic" sz="quarter" idx="15"/>
          </p:nvPr>
        </p:nvSpPr>
        <p:spPr>
          <a:xfrm>
            <a:off x="0" y="1828800"/>
            <a:ext cx="6707699" cy="5029200"/>
          </a:xfrm>
          <a:custGeom>
            <a:avLst/>
            <a:gdLst>
              <a:gd name="connsiteX0" fmla="*/ 0 w 6707699"/>
              <a:gd name="connsiteY0" fmla="*/ 0 h 5029200"/>
              <a:gd name="connsiteX1" fmla="*/ 6129259 w 6707699"/>
              <a:gd name="connsiteY1" fmla="*/ 0 h 5029200"/>
              <a:gd name="connsiteX2" fmla="*/ 6707699 w 6707699"/>
              <a:gd name="connsiteY2" fmla="*/ 578440 h 5029200"/>
              <a:gd name="connsiteX3" fmla="*/ 6707699 w 6707699"/>
              <a:gd name="connsiteY3" fmla="*/ 5029200 h 5029200"/>
              <a:gd name="connsiteX4" fmla="*/ 0 w 6707699"/>
              <a:gd name="connsiteY4" fmla="*/ 5029200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7699" h="5029200">
                <a:moveTo>
                  <a:pt x="0" y="0"/>
                </a:moveTo>
                <a:lnTo>
                  <a:pt x="6129259" y="0"/>
                </a:lnTo>
                <a:cubicBezTo>
                  <a:pt x="6448723" y="0"/>
                  <a:pt x="6707699" y="258976"/>
                  <a:pt x="6707699" y="578440"/>
                </a:cubicBezTo>
                <a:lnTo>
                  <a:pt x="6707699" y="5029200"/>
                </a:lnTo>
                <a:lnTo>
                  <a:pt x="0" y="5029200"/>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389302" y="1828800"/>
            <a:ext cx="4196146" cy="4503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389302" y="6492240"/>
            <a:ext cx="1280160" cy="338328"/>
          </a:xfrm>
        </p:spPr>
        <p:txBody>
          <a:bodyPr/>
          <a:lstStyle/>
          <a:p>
            <a:fld id="{083588C5-4E32-4E6E-80AB-32A6125C957F}"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669462" y="6492240"/>
            <a:ext cx="2888554" cy="338328"/>
          </a:xfrm>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72907988"/>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431172" y="553616"/>
            <a:ext cx="7914087" cy="4008859"/>
          </a:xfrm>
        </p:spPr>
        <p:txBody>
          <a:bodyPr anchor="t">
            <a:normAutofit/>
          </a:bodyPr>
          <a:lstStyle>
            <a:lvl1pPr>
              <a:defRPr sz="60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431172" y="5088156"/>
            <a:ext cx="7914087" cy="1166648"/>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a:xfrm>
            <a:off x="431172" y="6490524"/>
            <a:ext cx="2841959" cy="336141"/>
          </a:xfrm>
        </p:spPr>
        <p:txBody>
          <a:bodyPr/>
          <a:lstStyle/>
          <a:p>
            <a:fld id="{91AF1D09-6B76-4716-AD3D-9F53166D3BF5}" type="datetime1">
              <a:rPr lang="en-US" smtClean="0"/>
              <a:t>2/1/2026</a:t>
            </a:fld>
            <a:endParaRPr lang="en-US" dirty="0"/>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a:xfrm>
            <a:off x="8893370" y="6490524"/>
            <a:ext cx="2662834" cy="336141"/>
          </a:xfrm>
        </p:spPr>
        <p:txBody>
          <a:bodyPr/>
          <a:lstStyle/>
          <a:p>
            <a:r>
              <a:rPr lang="en-US" dirty="0"/>
              <a:t>Dr. Zornitsa Yordanova</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483912977"/>
      </p:ext>
    </p:extLst>
  </p:cSld>
  <p:clrMapOvr>
    <a:masterClrMapping/>
  </p:clrMapOvr>
  <p:hf hd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820076" y="320040"/>
            <a:ext cx="6766560" cy="93268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1B32E518-8213-A79A-7E36-BA4D782F8ED4}"/>
              </a:ext>
            </a:extLst>
          </p:cNvPr>
          <p:cNvSpPr>
            <a:spLocks noGrp="1"/>
          </p:cNvSpPr>
          <p:nvPr>
            <p:ph type="pic" sz="quarter" idx="15"/>
          </p:nvPr>
        </p:nvSpPr>
        <p:spPr>
          <a:xfrm>
            <a:off x="0" y="0"/>
            <a:ext cx="4147926" cy="6399152"/>
          </a:xfrm>
          <a:custGeom>
            <a:avLst/>
            <a:gdLst>
              <a:gd name="connsiteX0" fmla="*/ 0 w 4147926"/>
              <a:gd name="connsiteY0" fmla="*/ 0 h 6399152"/>
              <a:gd name="connsiteX1" fmla="*/ 4147926 w 4147926"/>
              <a:gd name="connsiteY1" fmla="*/ 0 h 6399152"/>
              <a:gd name="connsiteX2" fmla="*/ 4147926 w 4147926"/>
              <a:gd name="connsiteY2" fmla="*/ 5795922 h 6399152"/>
              <a:gd name="connsiteX3" fmla="*/ 3544696 w 4147926"/>
              <a:gd name="connsiteY3" fmla="*/ 6399152 h 6399152"/>
              <a:gd name="connsiteX4" fmla="*/ 0 w 4147926"/>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7926" h="6399152">
                <a:moveTo>
                  <a:pt x="0" y="0"/>
                </a:moveTo>
                <a:lnTo>
                  <a:pt x="4147926" y="0"/>
                </a:lnTo>
                <a:lnTo>
                  <a:pt x="4147926" y="5795922"/>
                </a:lnTo>
                <a:cubicBezTo>
                  <a:pt x="4147926" y="6129077"/>
                  <a:pt x="3877851" y="6399152"/>
                  <a:pt x="3544696"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820076" y="1380744"/>
            <a:ext cx="676656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337EAFE-6A88-4B1F-9ABC-CA3CFB830DD6}"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802141078"/>
      </p:ext>
    </p:extLst>
  </p:cSld>
  <p:clrMapOvr>
    <a:masterClrMapping/>
  </p:clrMapOvr>
  <p:hf hd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320040"/>
            <a:ext cx="6858000"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380744"/>
            <a:ext cx="685800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22444857-0BC3-ACAE-DBB1-5D530AA35ED8}"/>
              </a:ext>
            </a:extLst>
          </p:cNvPr>
          <p:cNvSpPr>
            <a:spLocks noGrp="1"/>
          </p:cNvSpPr>
          <p:nvPr>
            <p:ph type="pic" sz="quarter" idx="15"/>
          </p:nvPr>
        </p:nvSpPr>
        <p:spPr>
          <a:xfrm>
            <a:off x="8046768" y="0"/>
            <a:ext cx="4145232" cy="6399152"/>
          </a:xfrm>
          <a:custGeom>
            <a:avLst/>
            <a:gdLst>
              <a:gd name="connsiteX0" fmla="*/ 0 w 4145232"/>
              <a:gd name="connsiteY0" fmla="*/ 0 h 6399152"/>
              <a:gd name="connsiteX1" fmla="*/ 4145232 w 4145232"/>
              <a:gd name="connsiteY1" fmla="*/ 0 h 6399152"/>
              <a:gd name="connsiteX2" fmla="*/ 4145232 w 4145232"/>
              <a:gd name="connsiteY2" fmla="*/ 6399152 h 6399152"/>
              <a:gd name="connsiteX3" fmla="*/ 603230 w 4145232"/>
              <a:gd name="connsiteY3" fmla="*/ 6399152 h 6399152"/>
              <a:gd name="connsiteX4" fmla="*/ 0 w 4145232"/>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5232" h="6399152">
                <a:moveTo>
                  <a:pt x="0" y="0"/>
                </a:moveTo>
                <a:lnTo>
                  <a:pt x="4145232" y="0"/>
                </a:lnTo>
                <a:lnTo>
                  <a:pt x="4145232" y="6399152"/>
                </a:lnTo>
                <a:lnTo>
                  <a:pt x="603230" y="6399152"/>
                </a:lnTo>
                <a:cubicBezTo>
                  <a:pt x="270075" y="6399152"/>
                  <a:pt x="0" y="6129077"/>
                  <a:pt x="0" y="579592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EF70683-5F2F-44F3-8B59-45258C4FD45A}"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726778423"/>
      </p:ext>
    </p:extLst>
  </p:cSld>
  <p:clrMapOvr>
    <a:masterClrMapping/>
  </p:clrMapOvr>
  <p:hf hd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39"/>
            <a:ext cx="4855464" cy="1453896"/>
          </a:xfrm>
        </p:spPr>
        <p:txBody>
          <a:bodyPr anchor="t"/>
          <a:lstStyle/>
          <a:p>
            <a:r>
              <a:rPr lang="en-US"/>
              <a:t>Click to edit Master title style</a:t>
            </a:r>
          </a:p>
        </p:txBody>
      </p:sp>
      <p:sp>
        <p:nvSpPr>
          <p:cNvPr id="11" name="Picture Placeholder 8">
            <a:extLst>
              <a:ext uri="{FF2B5EF4-FFF2-40B4-BE49-F238E27FC236}">
                <a16:creationId xmlns:a16="http://schemas.microsoft.com/office/drawing/2014/main" id="{C202BC3A-8633-9F03-1586-99447DA1CFF3}"/>
              </a:ext>
            </a:extLst>
          </p:cNvPr>
          <p:cNvSpPr>
            <a:spLocks noGrp="1"/>
          </p:cNvSpPr>
          <p:nvPr>
            <p:ph type="pic" sz="quarter" idx="15"/>
          </p:nvPr>
        </p:nvSpPr>
        <p:spPr>
          <a:xfrm>
            <a:off x="0" y="2293496"/>
            <a:ext cx="5285232" cy="4564504"/>
          </a:xfrm>
          <a:custGeom>
            <a:avLst/>
            <a:gdLst>
              <a:gd name="connsiteX0" fmla="*/ 0 w 5285232"/>
              <a:gd name="connsiteY0" fmla="*/ 0 h 4564504"/>
              <a:gd name="connsiteX1" fmla="*/ 4706792 w 5285232"/>
              <a:gd name="connsiteY1" fmla="*/ 0 h 4564504"/>
              <a:gd name="connsiteX2" fmla="*/ 5285232 w 5285232"/>
              <a:gd name="connsiteY2" fmla="*/ 578440 h 4564504"/>
              <a:gd name="connsiteX3" fmla="*/ 5285232 w 5285232"/>
              <a:gd name="connsiteY3" fmla="*/ 4564504 h 4564504"/>
              <a:gd name="connsiteX4" fmla="*/ 0 w 5285232"/>
              <a:gd name="connsiteY4" fmla="*/ 4564504 h 4564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232" h="4564504">
                <a:moveTo>
                  <a:pt x="0" y="0"/>
                </a:moveTo>
                <a:lnTo>
                  <a:pt x="4706792" y="0"/>
                </a:lnTo>
                <a:cubicBezTo>
                  <a:pt x="5026256" y="0"/>
                  <a:pt x="5285232" y="258976"/>
                  <a:pt x="5285232" y="578440"/>
                </a:cubicBezTo>
                <a:lnTo>
                  <a:pt x="5285232" y="4564504"/>
                </a:lnTo>
                <a:lnTo>
                  <a:pt x="0" y="4564504"/>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096000" y="6492240"/>
            <a:ext cx="2651760" cy="338328"/>
          </a:xfrm>
        </p:spPr>
        <p:txBody>
          <a:bodyPr/>
          <a:lstStyle/>
          <a:p>
            <a:fld id="{813EDC87-0EBE-4D2E-8804-E5F0EDA0B797}"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237751892"/>
      </p:ext>
    </p:extLst>
  </p:cSld>
  <p:clrMapOvr>
    <a:masterClrMapping/>
  </p:clrMapOvr>
  <p:hf hd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50218"/>
            <a:ext cx="3827439" cy="1453896"/>
          </a:xfrm>
        </p:spPr>
        <p:txBody>
          <a:bodyPr anchor="t">
            <a:normAutofit/>
          </a:bodyPr>
          <a:lstStyle>
            <a:lvl1pPr>
              <a:defRPr sz="3200"/>
            </a:lvl1pPr>
          </a:lstStyle>
          <a:p>
            <a:r>
              <a:rPr lang="en-US"/>
              <a:t>Click to edit Master title style</a:t>
            </a:r>
          </a:p>
        </p:txBody>
      </p:sp>
      <p:sp>
        <p:nvSpPr>
          <p:cNvPr id="10" name="Picture Placeholder 8">
            <a:extLst>
              <a:ext uri="{FF2B5EF4-FFF2-40B4-BE49-F238E27FC236}">
                <a16:creationId xmlns:a16="http://schemas.microsoft.com/office/drawing/2014/main" id="{E211327B-3880-6494-1C8F-EEE1BF913B81}"/>
              </a:ext>
            </a:extLst>
          </p:cNvPr>
          <p:cNvSpPr>
            <a:spLocks noGrp="1"/>
          </p:cNvSpPr>
          <p:nvPr>
            <p:ph type="pic" sz="quarter" idx="15"/>
          </p:nvPr>
        </p:nvSpPr>
        <p:spPr>
          <a:xfrm>
            <a:off x="0" y="2293494"/>
            <a:ext cx="4176819" cy="4564506"/>
          </a:xfrm>
          <a:custGeom>
            <a:avLst/>
            <a:gdLst>
              <a:gd name="connsiteX0" fmla="*/ 0 w 4176819"/>
              <a:gd name="connsiteY0" fmla="*/ 0 h 4564506"/>
              <a:gd name="connsiteX1" fmla="*/ 3598379 w 4176819"/>
              <a:gd name="connsiteY1" fmla="*/ 0 h 4564506"/>
              <a:gd name="connsiteX2" fmla="*/ 4176819 w 4176819"/>
              <a:gd name="connsiteY2" fmla="*/ 578440 h 4564506"/>
              <a:gd name="connsiteX3" fmla="*/ 4176819 w 4176819"/>
              <a:gd name="connsiteY3" fmla="*/ 4564506 h 4564506"/>
              <a:gd name="connsiteX4" fmla="*/ 0 w 4176819"/>
              <a:gd name="connsiteY4" fmla="*/ 4564506 h 456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819" h="4564506">
                <a:moveTo>
                  <a:pt x="0" y="0"/>
                </a:moveTo>
                <a:lnTo>
                  <a:pt x="3598379" y="0"/>
                </a:lnTo>
                <a:cubicBezTo>
                  <a:pt x="3917843" y="0"/>
                  <a:pt x="4176819" y="258976"/>
                  <a:pt x="4176819" y="578440"/>
                </a:cubicBezTo>
                <a:lnTo>
                  <a:pt x="4176819" y="4564506"/>
                </a:lnTo>
                <a:lnTo>
                  <a:pt x="0" y="4564506"/>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120787" y="549275"/>
            <a:ext cx="6561138" cy="5788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5115073" y="6492240"/>
            <a:ext cx="2843784" cy="338328"/>
          </a:xfrm>
        </p:spPr>
        <p:txBody>
          <a:bodyPr/>
          <a:lstStyle/>
          <a:p>
            <a:fld id="{51CF56A9-FD41-47F4-80A0-DA74EEEC2541}"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141810092"/>
      </p:ext>
    </p:extLst>
  </p:cSld>
  <p:clrMapOvr>
    <a:masterClrMapping/>
  </p:clrMapOvr>
  <p:hf hdr="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g Numb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493776" y="603504"/>
            <a:ext cx="11201400" cy="4206240"/>
          </a:xfrm>
        </p:spPr>
        <p:txBody>
          <a:bodyPr>
            <a:normAutofit/>
          </a:bodyPr>
          <a:lstStyle>
            <a:lvl1pPr algn="ctr">
              <a:defRPr sz="27800"/>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p>
            <a:fld id="{A4CBD270-9BF1-4C68-A7FA-BA016D8BB959}" type="datetime1">
              <a:rPr lang="en-US" smtClean="0"/>
              <a:t>2/1/2026</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p:txBody>
          <a:bodyPr/>
          <a:lstStyle/>
          <a:p>
            <a:r>
              <a:rPr lang="en-US" dirty="0"/>
              <a:t>Dr. Zornitsa Yordanova</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p:nvPr>
        </p:nvSpPr>
        <p:spPr>
          <a:xfrm>
            <a:off x="1389888" y="4809744"/>
            <a:ext cx="9345168" cy="1225296"/>
          </a:xfrm>
        </p:spPr>
        <p:txBody>
          <a:bodyPr>
            <a:normAutofit/>
          </a:bodyPr>
          <a:lstStyle>
            <a:lvl1pPr marL="0" indent="0" algn="ctr">
              <a:buNone/>
              <a:defRPr sz="2800" cap="all" baseline="0"/>
            </a:lvl1pPr>
            <a:lvl2pPr marL="228600" indent="0" algn="ctr">
              <a:buNone/>
              <a:defRPr sz="2400" cap="all" baseline="0"/>
            </a:lvl2pPr>
            <a:lvl3pPr marL="457200" indent="0" algn="ctr">
              <a:buNone/>
              <a:defRPr sz="2000" cap="all" baseline="0"/>
            </a:lvl3pPr>
            <a:lvl4pPr marL="685800" indent="0" algn="ctr">
              <a:buNone/>
              <a:defRPr sz="1800" cap="all" baseline="0"/>
            </a:lvl4pPr>
            <a:lvl5pPr marL="914400" indent="0" algn="ctr">
              <a:buNone/>
              <a:defRPr sz="1600" cap="all"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7150970"/>
      </p:ext>
    </p:extLst>
  </p:cSld>
  <p:clrMapOvr>
    <a:overrideClrMapping bg1="lt1" tx1="dk1" bg2="lt2" tx2="dk2" accent1="accent1" accent2="accent2" accent3="accent3" accent4="accent4" accent5="accent5" accent6="accent6" hlink="hlink" folHlink="folHlink"/>
  </p:clrMapOvr>
  <p:hf hdr="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g Number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539496" y="420624"/>
            <a:ext cx="11100816" cy="4334256"/>
          </a:xfrm>
        </p:spPr>
        <p:txBody>
          <a:bodyPr>
            <a:normAutofit/>
          </a:bodyPr>
          <a:lstStyle>
            <a:lvl1pPr algn="l">
              <a:defRPr sz="27800">
                <a:solidFill>
                  <a:schemeClr val="tx1"/>
                </a:solidFill>
              </a:defRPr>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lvl1pPr>
              <a:defRPr>
                <a:solidFill>
                  <a:schemeClr val="tx1"/>
                </a:solidFill>
              </a:defRPr>
            </a:lvl1pPr>
          </a:lstStyle>
          <a:p>
            <a:fld id="{E023AFB7-90A6-428C-A019-BBE6272496B8}" type="datetime1">
              <a:rPr lang="en-US" smtClean="0"/>
              <a:t>2/1/2026</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p:txBody>
          <a:bodyPr/>
          <a:lstStyle>
            <a:lvl1pPr>
              <a:defRPr>
                <a:solidFill>
                  <a:schemeClr val="tx1"/>
                </a:solidFill>
              </a:defRPr>
            </a:lvl1pPr>
          </a:lstStyle>
          <a:p>
            <a:r>
              <a:rPr lang="en-US" dirty="0"/>
              <a:t>Dr. Zornitsa Yordanova</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621792" y="4873752"/>
            <a:ext cx="8439912" cy="1490472"/>
          </a:xfrm>
        </p:spPr>
        <p:txBody>
          <a:bodyPr>
            <a:normAutofit/>
          </a:bodyPr>
          <a:lstStyle>
            <a:lvl1pPr marL="0" indent="0" algn="l">
              <a:buNone/>
              <a:defRPr sz="2800" cap="all" baseline="0">
                <a:solidFill>
                  <a:schemeClr val="tx1"/>
                </a:solidFill>
              </a:defRPr>
            </a:lvl1pPr>
            <a:lvl2pPr marL="228600" indent="0" algn="l">
              <a:buNone/>
              <a:defRPr sz="2400" cap="all" baseline="0">
                <a:solidFill>
                  <a:schemeClr val="tx1"/>
                </a:solidFill>
              </a:defRPr>
            </a:lvl2pPr>
            <a:lvl3pPr marL="457200" indent="0" algn="l">
              <a:buNone/>
              <a:defRPr sz="2000" cap="all" baseline="0">
                <a:solidFill>
                  <a:schemeClr val="tx1"/>
                </a:solidFill>
              </a:defRPr>
            </a:lvl3pPr>
            <a:lvl4pPr marL="685800" indent="0" algn="l">
              <a:buNone/>
              <a:defRPr sz="1800" cap="all" baseline="0">
                <a:solidFill>
                  <a:schemeClr val="tx1"/>
                </a:solidFill>
              </a:defRPr>
            </a:lvl4pPr>
            <a:lvl5pPr marL="914400" indent="0" algn="l">
              <a:buNone/>
              <a:defRPr sz="1600" cap="all"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2211679"/>
      </p:ext>
    </p:extLst>
  </p:cSld>
  <p:clrMapOvr>
    <a:overrideClrMapping bg1="lt1" tx1="dk1" bg2="lt2" tx2="dk2" accent1="accent1" accent2="accent2" accent3="accent3" accent4="accent4" accent5="accent5" accent6="accent6" hlink="hlink" folHlink="folHlink"/>
  </p:clrMapOvr>
  <p:hf hdr="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g Number 3">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193DB7D-955F-21DF-15DA-4285375617FC}"/>
              </a:ext>
            </a:extLst>
          </p:cNvPr>
          <p:cNvSpPr/>
          <p:nvPr userDrawn="1"/>
        </p:nvSpPr>
        <p:spPr>
          <a:xfrm>
            <a:off x="1" y="4783948"/>
            <a:ext cx="11762231" cy="2074052"/>
          </a:xfrm>
          <a:custGeom>
            <a:avLst/>
            <a:gdLst>
              <a:gd name="connsiteX0" fmla="*/ 0 w 11762231"/>
              <a:gd name="connsiteY0" fmla="*/ 0 h 2074052"/>
              <a:gd name="connsiteX1" fmla="*/ 112775 w 11762231"/>
              <a:gd name="connsiteY1" fmla="*/ 0 h 2074052"/>
              <a:gd name="connsiteX2" fmla="*/ 11102489 w 11762231"/>
              <a:gd name="connsiteY2" fmla="*/ 0 h 2074052"/>
              <a:gd name="connsiteX3" fmla="*/ 11437005 w 11762231"/>
              <a:gd name="connsiteY3" fmla="*/ 0 h 2074052"/>
              <a:gd name="connsiteX4" fmla="*/ 11762231 w 11762231"/>
              <a:gd name="connsiteY4" fmla="*/ 325226 h 2074052"/>
              <a:gd name="connsiteX5" fmla="*/ 11762231 w 11762231"/>
              <a:gd name="connsiteY5" fmla="*/ 2074052 h 2074052"/>
              <a:gd name="connsiteX6" fmla="*/ 11427715 w 11762231"/>
              <a:gd name="connsiteY6" fmla="*/ 2074052 h 2074052"/>
              <a:gd name="connsiteX7" fmla="*/ 112775 w 11762231"/>
              <a:gd name="connsiteY7" fmla="*/ 2074052 h 2074052"/>
              <a:gd name="connsiteX8" fmla="*/ 0 w 11762231"/>
              <a:gd name="connsiteY8" fmla="*/ 2074052 h 207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62231" h="2074052">
                <a:moveTo>
                  <a:pt x="0" y="0"/>
                </a:moveTo>
                <a:lnTo>
                  <a:pt x="112775" y="0"/>
                </a:lnTo>
                <a:lnTo>
                  <a:pt x="11102489" y="0"/>
                </a:lnTo>
                <a:lnTo>
                  <a:pt x="11437005" y="0"/>
                </a:lnTo>
                <a:cubicBezTo>
                  <a:pt x="11616622" y="0"/>
                  <a:pt x="11762231" y="145609"/>
                  <a:pt x="11762231" y="325226"/>
                </a:cubicBezTo>
                <a:lnTo>
                  <a:pt x="11762231" y="2074052"/>
                </a:lnTo>
                <a:lnTo>
                  <a:pt x="11427715" y="2074052"/>
                </a:lnTo>
                <a:lnTo>
                  <a:pt x="112775" y="2074052"/>
                </a:lnTo>
                <a:lnTo>
                  <a:pt x="0" y="2074052"/>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539496" y="420624"/>
            <a:ext cx="11100816" cy="4334256"/>
          </a:xfrm>
        </p:spPr>
        <p:txBody>
          <a:bodyPr>
            <a:normAutofit/>
          </a:bodyPr>
          <a:lstStyle>
            <a:lvl1pPr algn="l">
              <a:defRPr sz="27800">
                <a:solidFill>
                  <a:schemeClr val="tx1"/>
                </a:solidFill>
              </a:defRPr>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lvl1pPr>
              <a:defRPr>
                <a:solidFill>
                  <a:schemeClr val="tx1"/>
                </a:solidFill>
              </a:defRPr>
            </a:lvl1pPr>
          </a:lstStyle>
          <a:p>
            <a:fld id="{09E47A9E-7C3C-4663-841E-C89520FA85A3}" type="datetime1">
              <a:rPr lang="en-US" smtClean="0"/>
              <a:t>2/1/2026</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a:xfrm>
            <a:off x="8430768" y="6492240"/>
            <a:ext cx="2660904" cy="338328"/>
          </a:xfrm>
        </p:spPr>
        <p:txBody>
          <a:bodyPr/>
          <a:lstStyle>
            <a:lvl1pPr>
              <a:defRPr>
                <a:solidFill>
                  <a:schemeClr val="tx1"/>
                </a:solidFill>
              </a:defRPr>
            </a:lvl1pPr>
          </a:lstStyle>
          <a:p>
            <a:r>
              <a:rPr lang="en-US" dirty="0"/>
              <a:t>Dr. Zornitsa Yordanova</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a:xfrm>
            <a:off x="11183112" y="6492240"/>
            <a:ext cx="457200" cy="338328"/>
          </a:xfrm>
        </p:spPr>
        <p:txBody>
          <a:bodyPr/>
          <a:lstStyle>
            <a:lvl1pPr>
              <a:defRPr>
                <a:solidFill>
                  <a:schemeClr val="tx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621792" y="4873752"/>
            <a:ext cx="8439912" cy="1589420"/>
          </a:xfrm>
        </p:spPr>
        <p:txBody>
          <a:bodyPr anchor="ctr">
            <a:normAutofit/>
          </a:bodyPr>
          <a:lstStyle>
            <a:lvl1pPr marL="0" indent="0" algn="l">
              <a:buNone/>
              <a:defRPr sz="2800" cap="all" baseline="0">
                <a:solidFill>
                  <a:schemeClr val="tx1"/>
                </a:solidFill>
              </a:defRPr>
            </a:lvl1pPr>
            <a:lvl2pPr marL="228600" indent="0" algn="l">
              <a:buNone/>
              <a:defRPr sz="2400" cap="all" baseline="0">
                <a:solidFill>
                  <a:schemeClr val="tx1"/>
                </a:solidFill>
              </a:defRPr>
            </a:lvl2pPr>
            <a:lvl3pPr marL="457200" indent="0" algn="l">
              <a:buNone/>
              <a:defRPr sz="2000" cap="all" baseline="0">
                <a:solidFill>
                  <a:schemeClr val="tx1"/>
                </a:solidFill>
              </a:defRPr>
            </a:lvl3pPr>
            <a:lvl4pPr marL="685800" indent="0" algn="l">
              <a:buNone/>
              <a:defRPr sz="1800" cap="all" baseline="0">
                <a:solidFill>
                  <a:schemeClr val="tx1"/>
                </a:solidFill>
              </a:defRPr>
            </a:lvl4pPr>
            <a:lvl5pPr marL="914400" indent="0" algn="l">
              <a:buNone/>
              <a:defRPr sz="1600" cap="all"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5318253"/>
      </p:ext>
    </p:extLst>
  </p:cSld>
  <p:clrMapOvr>
    <a:overrideClrMapping bg1="lt1" tx1="dk1" bg2="lt2" tx2="dk2" accent1="accent1" accent2="accent2" accent3="accent3" accent4="accent4" accent5="accent5" accent6="accent6" hlink="hlink" folHlink="folHlink"/>
  </p:clrMapOvr>
  <p:hf hdr="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atem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42FED8FD-3F8D-425F-9991-7FB6FCCEC5A2}" type="datetime1">
              <a:rPr lang="en-US" smtClean="0"/>
              <a:t>2/1/2026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Dr. Zornitsa Yordanova</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30936"/>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4908928"/>
      </p:ext>
    </p:extLst>
  </p:cSld>
  <p:clrMapOvr>
    <a:masterClrMapping/>
  </p:clrMapOvr>
  <p:hf hdr="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tement 2">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60B29AE-EBEF-71CC-AE38-3B2CD14FCA19}"/>
              </a:ext>
            </a:extLst>
          </p:cNvPr>
          <p:cNvSpPr/>
          <p:nvPr userDrawn="1"/>
        </p:nvSpPr>
        <p:spPr>
          <a:xfrm rot="5400000" flipV="1">
            <a:off x="-2566724" y="2566724"/>
            <a:ext cx="6399213" cy="1265765"/>
          </a:xfrm>
          <a:custGeom>
            <a:avLst/>
            <a:gdLst>
              <a:gd name="connsiteX0" fmla="*/ 0 w 6399213"/>
              <a:gd name="connsiteY0" fmla="*/ 0 h 1265765"/>
              <a:gd name="connsiteX1" fmla="*/ 0 w 6399213"/>
              <a:gd name="connsiteY1" fmla="*/ 1265765 h 1265765"/>
              <a:gd name="connsiteX2" fmla="*/ 5982881 w 6399213"/>
              <a:gd name="connsiteY2" fmla="*/ 1265765 h 1265765"/>
              <a:gd name="connsiteX3" fmla="*/ 6399213 w 6399213"/>
              <a:gd name="connsiteY3" fmla="*/ 849433 h 1265765"/>
              <a:gd name="connsiteX4" fmla="*/ 6399213 w 6399213"/>
              <a:gd name="connsiteY4" fmla="*/ 0 h 1265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9213" h="1265765">
                <a:moveTo>
                  <a:pt x="0" y="0"/>
                </a:moveTo>
                <a:lnTo>
                  <a:pt x="0" y="1265765"/>
                </a:lnTo>
                <a:lnTo>
                  <a:pt x="5982881" y="1265765"/>
                </a:lnTo>
                <a:cubicBezTo>
                  <a:pt x="6212815" y="1265765"/>
                  <a:pt x="6399213" y="1079367"/>
                  <a:pt x="6399213" y="849433"/>
                </a:cubicBezTo>
                <a:lnTo>
                  <a:pt x="6399213"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5BD6B3E3-A05B-4311-9C9A-DA8A512CAB97}" type="datetime1">
              <a:rPr lang="en-US" smtClean="0"/>
              <a:t>2/1/2026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Dr. Zornitsa Yordanova</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798217" y="630935"/>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7647754"/>
      </p:ext>
    </p:extLst>
  </p:cSld>
  <p:clrMapOvr>
    <a:masterClrMapping/>
  </p:clrMapOvr>
  <p:hf hdr="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3">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EC059F-651D-D540-DF60-D6361D9C716B}"/>
              </a:ext>
            </a:extLst>
          </p:cNvPr>
          <p:cNvSpPr/>
          <p:nvPr userDrawn="1"/>
        </p:nvSpPr>
        <p:spPr>
          <a:xfrm flipV="1">
            <a:off x="1" y="6099048"/>
            <a:ext cx="10487111" cy="758952"/>
          </a:xfrm>
          <a:custGeom>
            <a:avLst/>
            <a:gdLst>
              <a:gd name="connsiteX0" fmla="*/ 0 w 10487111"/>
              <a:gd name="connsiteY0" fmla="*/ 758952 h 758952"/>
              <a:gd name="connsiteX1" fmla="*/ 10070779 w 10487111"/>
              <a:gd name="connsiteY1" fmla="*/ 758952 h 758952"/>
              <a:gd name="connsiteX2" fmla="*/ 10487111 w 10487111"/>
              <a:gd name="connsiteY2" fmla="*/ 342620 h 758952"/>
              <a:gd name="connsiteX3" fmla="*/ 10487111 w 10487111"/>
              <a:gd name="connsiteY3" fmla="*/ 0 h 758952"/>
              <a:gd name="connsiteX4" fmla="*/ 0 w 10487111"/>
              <a:gd name="connsiteY4" fmla="*/ 0 h 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7111" h="758952">
                <a:moveTo>
                  <a:pt x="0" y="758952"/>
                </a:moveTo>
                <a:lnTo>
                  <a:pt x="10070779" y="758952"/>
                </a:lnTo>
                <a:cubicBezTo>
                  <a:pt x="10300713" y="758952"/>
                  <a:pt x="10487111" y="572554"/>
                  <a:pt x="10487111" y="342620"/>
                </a:cubicBezTo>
                <a:lnTo>
                  <a:pt x="10487111"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FAEFBAE2-1C27-41D0-8DBA-D202F753417F}" type="datetime1">
              <a:rPr lang="en-US" smtClean="0"/>
              <a:t>2/1/2026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7068312" y="6492240"/>
            <a:ext cx="2660904" cy="338328"/>
          </a:xfrm>
        </p:spPr>
        <p:txBody>
          <a:bodyPr/>
          <a:lstStyle/>
          <a:p>
            <a:r>
              <a:rPr lang="en-US" dirty="0"/>
              <a:t>Dr. Zornitsa Yordanova</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9820656"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283464" y="1596767"/>
            <a:ext cx="9537192" cy="4142232"/>
          </a:xfrm>
        </p:spPr>
        <p:txBody>
          <a:bodyPr anchor="b">
            <a:normAutofit/>
          </a:bodyPr>
          <a:lstStyle>
            <a:lvl1pPr marL="0" indent="0">
              <a:lnSpc>
                <a:spcPct val="100000"/>
              </a:lnSpc>
              <a:buNone/>
              <a:defRPr sz="6000" b="1"/>
            </a:lvl1pPr>
            <a:lvl2pPr marL="228600" indent="0">
              <a:lnSpc>
                <a:spcPct val="100000"/>
              </a:lnSpc>
              <a:buNone/>
              <a:defRPr sz="5400" b="1"/>
            </a:lvl2pPr>
            <a:lvl3pPr marL="457200" indent="0">
              <a:lnSpc>
                <a:spcPct val="100000"/>
              </a:lnSpc>
              <a:buNone/>
              <a:defRPr sz="4800" b="1"/>
            </a:lvl3pPr>
            <a:lvl4pPr marL="685800" indent="0">
              <a:lnSpc>
                <a:spcPct val="100000"/>
              </a:lnSpc>
              <a:buNone/>
              <a:defRPr sz="4400" b="1"/>
            </a:lvl4pPr>
            <a:lvl5pPr marL="914400" indent="0">
              <a:lnSpc>
                <a:spcPct val="100000"/>
              </a:lnSpc>
              <a:buNone/>
              <a:defRPr sz="40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7298350"/>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31172" y="293302"/>
            <a:ext cx="11125032" cy="96510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431172" y="1384847"/>
            <a:ext cx="11125032" cy="4905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E21D4C7-8630-4B98-978C-30388BBD4EE8}" type="datetime1">
              <a:rPr lang="en-US" smtClean="0"/>
              <a:t>2/1/2026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Dr. Zornitsa Yordanova</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3307420209"/>
      </p:ext>
    </p:extLst>
  </p:cSld>
  <p:clrMapOvr>
    <a:masterClrMapping/>
  </p:clrMapOvr>
  <p:hf hdr="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1499616" y="1524002"/>
            <a:ext cx="9198864" cy="2871216"/>
          </a:xfrm>
        </p:spPr>
        <p:txBody>
          <a:bodyPr anchor="ctr">
            <a:normAutofit/>
          </a:bodyPr>
          <a:lstStyle>
            <a:lvl1pPr>
              <a:lnSpc>
                <a:spcPct val="110000"/>
              </a:lnSpc>
              <a:defRPr sz="4000" cap="none" baseline="0"/>
            </a:lvl1pPr>
          </a:lstStyle>
          <a:p>
            <a:r>
              <a:rPr lang="en-US"/>
              <a:t>Click to edit Quote</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p>
            <a:fld id="{6A453612-8941-41EA-ABBA-F717A06C8346}" type="datetime1">
              <a:rPr lang="en-US" smtClean="0"/>
              <a:t>2/1/2026</a:t>
            </a:fld>
            <a:endParaRPr lang="en-US" dirty="0"/>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p:txBody>
          <a:bodyPr/>
          <a:lstStyle/>
          <a:p>
            <a:r>
              <a:rPr lang="en-US" dirty="0"/>
              <a:t>Dr. Zornitsa Yordanova</a:t>
            </a:r>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1499616" y="5376672"/>
            <a:ext cx="9198864" cy="466344"/>
          </a:xfrm>
        </p:spPr>
        <p:txBody>
          <a:bodyPr>
            <a:normAutofit/>
          </a:bodyPr>
          <a:lstStyle>
            <a:lvl1pPr marL="0" indent="0">
              <a:buNone/>
              <a:defRPr sz="2200" b="1" cap="all" baseline="0">
                <a:solidFill>
                  <a:schemeClr val="accent1"/>
                </a:solidFill>
              </a:defRPr>
            </a:lvl1pPr>
            <a:lvl2pPr marL="228600" indent="0">
              <a:buNone/>
              <a:defRPr sz="2000" b="1" cap="all" baseline="0">
                <a:solidFill>
                  <a:schemeClr val="accent1"/>
                </a:solidFill>
              </a:defRPr>
            </a:lvl2pPr>
            <a:lvl3pPr marL="457200" indent="0">
              <a:buNone/>
              <a:defRPr sz="1800" b="1" cap="all" baseline="0">
                <a:solidFill>
                  <a:schemeClr val="accent1"/>
                </a:solidFill>
              </a:defRPr>
            </a:lvl3pPr>
            <a:lvl4pPr marL="685800" indent="0">
              <a:buNone/>
              <a:defRPr sz="1600" b="1" cap="all" baseline="0">
                <a:solidFill>
                  <a:schemeClr val="accent1"/>
                </a:solidFill>
              </a:defRPr>
            </a:lvl4pPr>
            <a:lvl5pPr marL="914400" indent="0">
              <a:buNone/>
              <a:defRPr sz="1400" b="1" cap="all" baseline="0">
                <a:solidFill>
                  <a:schemeClr val="accent1"/>
                </a:solidFill>
              </a:defRPr>
            </a:lvl5pPr>
          </a:lstStyle>
          <a:p>
            <a:pPr lvl="0"/>
            <a:r>
              <a:rPr lang="en-US"/>
              <a:t>Quote Author</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9609354"/>
      </p:ext>
    </p:extLst>
  </p:cSld>
  <p:clrMapOvr>
    <a:masterClrMapping/>
  </p:clrMapOvr>
  <p:hf hdr="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19D41517-889E-CBB7-FD17-C5FECA783B2A}"/>
              </a:ext>
            </a:extLst>
          </p:cNvPr>
          <p:cNvSpPr/>
          <p:nvPr userDrawn="1"/>
        </p:nvSpPr>
        <p:spPr>
          <a:xfrm flipV="1">
            <a:off x="0" y="823828"/>
            <a:ext cx="11385608" cy="6034172"/>
          </a:xfrm>
          <a:custGeom>
            <a:avLst/>
            <a:gdLst>
              <a:gd name="connsiteX0" fmla="*/ 0 w 11385608"/>
              <a:gd name="connsiteY0" fmla="*/ 6034172 h 6034172"/>
              <a:gd name="connsiteX1" fmla="*/ 10969276 w 11385608"/>
              <a:gd name="connsiteY1" fmla="*/ 6034172 h 6034172"/>
              <a:gd name="connsiteX2" fmla="*/ 11385608 w 11385608"/>
              <a:gd name="connsiteY2" fmla="*/ 5617840 h 6034172"/>
              <a:gd name="connsiteX3" fmla="*/ 11385608 w 11385608"/>
              <a:gd name="connsiteY3" fmla="*/ 0 h 6034172"/>
              <a:gd name="connsiteX4" fmla="*/ 0 w 11385608"/>
              <a:gd name="connsiteY4" fmla="*/ 0 h 6034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5608" h="6034172">
                <a:moveTo>
                  <a:pt x="0" y="6034172"/>
                </a:moveTo>
                <a:lnTo>
                  <a:pt x="10969276" y="6034172"/>
                </a:lnTo>
                <a:cubicBezTo>
                  <a:pt x="11199210" y="6034172"/>
                  <a:pt x="11385608" y="5847774"/>
                  <a:pt x="11385608" y="5617840"/>
                </a:cubicBezTo>
                <a:lnTo>
                  <a:pt x="11385608"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429768" y="1783080"/>
            <a:ext cx="8499079" cy="2249424"/>
          </a:xfrm>
        </p:spPr>
        <p:txBody>
          <a:bodyPr anchor="t">
            <a:normAutofit/>
          </a:bodyPr>
          <a:lstStyle>
            <a:lvl1pPr>
              <a:lnSpc>
                <a:spcPct val="100000"/>
              </a:lnSpc>
              <a:defRPr sz="3600" cap="none" baseline="0"/>
            </a:lvl1pPr>
          </a:lstStyle>
          <a:p>
            <a:r>
              <a:rPr lang="en-US"/>
              <a:t>Click to edit Quote</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p>
            <a:fld id="{73D6CD22-E4B3-48A1-94CA-B89DB574ED80}" type="datetime1">
              <a:rPr lang="en-US" smtClean="0"/>
              <a:t>2/1/2026</a:t>
            </a:fld>
            <a:endParaRPr lang="en-US" dirty="0"/>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a:xfrm>
            <a:off x="8669124" y="6492240"/>
            <a:ext cx="2660904" cy="338328"/>
          </a:xfrm>
        </p:spPr>
        <p:txBody>
          <a:bodyPr/>
          <a:lstStyle/>
          <a:p>
            <a:r>
              <a:rPr lang="en-US" dirty="0"/>
              <a:t>Dr. Zornitsa Yordanova</a:t>
            </a:r>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a:xfrm>
            <a:off x="11421468"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429768" y="5120640"/>
            <a:ext cx="5431536" cy="1289304"/>
          </a:xfrm>
        </p:spPr>
        <p:txBody>
          <a:bodyPr vert="horz" lIns="91440" tIns="45720" rIns="91440" bIns="45720" rtlCol="0" anchor="ctr">
            <a:normAutofit/>
          </a:bodyPr>
          <a:lstStyle>
            <a:lvl1pPr marL="0" indent="0">
              <a:buNone/>
              <a:defRPr lang="en-US" b="1" cap="all" baseline="0" dirty="0"/>
            </a:lvl1pPr>
            <a:lvl2pPr marL="228600" indent="0">
              <a:buNone/>
              <a:defRPr lang="en-US" b="1" cap="all" baseline="0" dirty="0"/>
            </a:lvl2pPr>
            <a:lvl3pPr marL="457200" indent="0">
              <a:buNone/>
              <a:defRPr lang="en-US" b="1" cap="all" baseline="0" dirty="0"/>
            </a:lvl3pPr>
            <a:lvl4pPr marL="685800" indent="0">
              <a:buNone/>
              <a:defRPr lang="en-US" b="1" cap="all" baseline="0" dirty="0"/>
            </a:lvl4pPr>
            <a:lvl5pPr marL="914400" indent="0">
              <a:buNone/>
              <a:defRPr lang="en-US" b="1" cap="all" baseline="0" dirty="0"/>
            </a:lvl5pPr>
          </a:lstStyle>
          <a:p>
            <a:pPr lvl="0"/>
            <a:r>
              <a:rPr lang="en-US"/>
              <a:t>Quote Author</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9999531"/>
      </p:ext>
    </p:extLst>
  </p:cSld>
  <p:clrMapOvr>
    <a:masterClrMapping/>
  </p:clrMapOvr>
  <p:hf hdr="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clus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429768"/>
            <a:ext cx="10890374" cy="1627632"/>
          </a:xfrm>
        </p:spPr>
        <p:txBody>
          <a:bodyPr anchor="t">
            <a:norm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429768" y="3264408"/>
            <a:ext cx="10890374"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7C38B47-093E-417D-A1C3-81EEF797AC69}" type="datetime1">
              <a:rPr lang="en-US" smtClean="0"/>
              <a:t>2/1/2026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Dr. Zornitsa Yordanova</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425645515"/>
      </p:ext>
    </p:extLst>
  </p:cSld>
  <p:clrMapOvr>
    <a:overrideClrMapping bg1="lt1" tx1="dk1" bg2="lt2" tx2="dk2" accent1="accent1" accent2="accent2" accent3="accent3" accent4="accent4" accent5="accent5" accent6="accent6" hlink="hlink" folHlink="folHlink"/>
  </p:clrMapOvr>
  <p:hf hdr="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clusion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27318"/>
            <a:ext cx="8430768" cy="1842020"/>
          </a:xfrm>
        </p:spPr>
        <p:txBody>
          <a:bodyPr anchor="b">
            <a:normAutofit/>
          </a:bodyPr>
          <a:lstStyle>
            <a:lvl1pPr>
              <a:defRPr sz="600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429768" y="3622673"/>
            <a:ext cx="8430768" cy="182880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A250925D-4314-49E4-A383-289640FEB5E3}" type="datetime1">
              <a:rPr lang="en-US" smtClean="0"/>
              <a:t>2/1/2026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Dr. Zornitsa Yordanova</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610567190"/>
      </p:ext>
    </p:extLst>
  </p:cSld>
  <p:clrMapOvr>
    <a:overrideClrMapping bg1="lt1" tx1="dk1" bg2="lt2" tx2="dk2" accent1="accent1" accent2="accent2" accent3="accent3" accent4="accent4" accent5="accent5" accent6="accent6" hlink="hlink" folHlink="folHlink"/>
  </p:clrMapOvr>
  <p:hf hdr="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294248"/>
            <a:ext cx="11164825" cy="958480"/>
          </a:xfrm>
        </p:spPr>
        <p:txBody>
          <a:bodyPr/>
          <a:lstStyle/>
          <a:p>
            <a:r>
              <a:rPr lang="en-US"/>
              <a:t>Click to edit Master title style</a:t>
            </a:r>
          </a:p>
        </p:txBody>
      </p:sp>
      <p:sp>
        <p:nvSpPr>
          <p:cNvPr id="9" name="Text Placeholder 8">
            <a:extLst>
              <a:ext uri="{FF2B5EF4-FFF2-40B4-BE49-F238E27FC236}">
                <a16:creationId xmlns:a16="http://schemas.microsoft.com/office/drawing/2014/main" id="{778C515B-8D5A-0268-9044-7B2013C87E02}"/>
              </a:ext>
            </a:extLst>
          </p:cNvPr>
          <p:cNvSpPr>
            <a:spLocks noGrp="1"/>
          </p:cNvSpPr>
          <p:nvPr>
            <p:ph type="body" sz="quarter" idx="13"/>
          </p:nvPr>
        </p:nvSpPr>
        <p:spPr>
          <a:xfrm>
            <a:off x="429767" y="2020825"/>
            <a:ext cx="5212208" cy="42847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13C7061A-8ED7-8B72-BD2B-2DF67F8C7A75}"/>
              </a:ext>
            </a:extLst>
          </p:cNvPr>
          <p:cNvSpPr>
            <a:spLocks noGrp="1"/>
          </p:cNvSpPr>
          <p:nvPr>
            <p:ph type="body" sz="quarter" idx="14"/>
          </p:nvPr>
        </p:nvSpPr>
        <p:spPr>
          <a:xfrm>
            <a:off x="6381622" y="2020822"/>
            <a:ext cx="5212208" cy="4284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EE2C59E0-667A-459A-BBD1-70DA72C3C576}"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535540624"/>
      </p:ext>
    </p:extLst>
  </p:cSld>
  <p:clrMapOvr>
    <a:masterClrMapping/>
  </p:clrMapOvr>
  <p:hf hdr="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429768" y="276166"/>
            <a:ext cx="11164824" cy="97656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429767"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a:extLst>
              <a:ext uri="{FF2B5EF4-FFF2-40B4-BE49-F238E27FC236}">
                <a16:creationId xmlns:a16="http://schemas.microsoft.com/office/drawing/2014/main" id="{A211279F-0D05-3637-19CD-29468F4DD2F3}"/>
              </a:ext>
            </a:extLst>
          </p:cNvPr>
          <p:cNvSpPr>
            <a:spLocks noGrp="1"/>
          </p:cNvSpPr>
          <p:nvPr>
            <p:ph type="body" sz="quarter" idx="13"/>
          </p:nvPr>
        </p:nvSpPr>
        <p:spPr>
          <a:xfrm>
            <a:off x="430213" y="2021134"/>
            <a:ext cx="5211762" cy="4343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82512"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F1B170DE-636A-B1A9-2EAB-C426DBFB3E51}"/>
              </a:ext>
            </a:extLst>
          </p:cNvPr>
          <p:cNvSpPr>
            <a:spLocks noGrp="1"/>
          </p:cNvSpPr>
          <p:nvPr>
            <p:ph type="body" sz="quarter" idx="14"/>
          </p:nvPr>
        </p:nvSpPr>
        <p:spPr>
          <a:xfrm>
            <a:off x="6381750" y="2020888"/>
            <a:ext cx="521335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706CC00B-2F01-4379-B0FD-8DA094C16FA4}" type="datetime1">
              <a:rPr lang="en-US" smtClean="0"/>
              <a:t>2/1/2026</a:t>
            </a:fld>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dirty="0"/>
              <a:t>Dr. Zornitsa Yordanova</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804549756"/>
      </p:ext>
    </p:extLst>
  </p:cSld>
  <p:clrMapOvr>
    <a:masterClrMapping/>
  </p:clrMapOvr>
  <p:hf hdr="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429768" y="557784"/>
            <a:ext cx="3713996" cy="2212313"/>
          </a:xfrm>
        </p:spPr>
        <p:txBody>
          <a:bodyPr anchor="t">
            <a:normAutofit/>
          </a:bodyPr>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429767" y="2826137"/>
            <a:ext cx="3310128"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Picture Placeholder 8">
            <a:extLst>
              <a:ext uri="{FF2B5EF4-FFF2-40B4-BE49-F238E27FC236}">
                <a16:creationId xmlns:a16="http://schemas.microsoft.com/office/drawing/2014/main" id="{FA23F0E6-EDAF-3A7F-5EC8-F911E9AE48EF}"/>
              </a:ext>
            </a:extLst>
          </p:cNvPr>
          <p:cNvSpPr>
            <a:spLocks noGrp="1"/>
          </p:cNvSpPr>
          <p:nvPr>
            <p:ph type="pic" sz="quarter" idx="13"/>
          </p:nvPr>
        </p:nvSpPr>
        <p:spPr>
          <a:xfrm>
            <a:off x="4502843" y="0"/>
            <a:ext cx="7689157" cy="6399152"/>
          </a:xfrm>
          <a:custGeom>
            <a:avLst/>
            <a:gdLst>
              <a:gd name="connsiteX0" fmla="*/ 0 w 7689157"/>
              <a:gd name="connsiteY0" fmla="*/ 0 h 6399152"/>
              <a:gd name="connsiteX1" fmla="*/ 7689157 w 7689157"/>
              <a:gd name="connsiteY1" fmla="*/ 0 h 6399152"/>
              <a:gd name="connsiteX2" fmla="*/ 7689157 w 7689157"/>
              <a:gd name="connsiteY2" fmla="*/ 6399152 h 6399152"/>
              <a:gd name="connsiteX3" fmla="*/ 578440 w 7689157"/>
              <a:gd name="connsiteY3" fmla="*/ 6399152 h 6399152"/>
              <a:gd name="connsiteX4" fmla="*/ 0 w 7689157"/>
              <a:gd name="connsiteY4" fmla="*/ 582071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2">
                <a:moveTo>
                  <a:pt x="0" y="0"/>
                </a:moveTo>
                <a:lnTo>
                  <a:pt x="7689157" y="0"/>
                </a:lnTo>
                <a:lnTo>
                  <a:pt x="7689157" y="6399152"/>
                </a:lnTo>
                <a:lnTo>
                  <a:pt x="578440" y="6399152"/>
                </a:lnTo>
                <a:cubicBezTo>
                  <a:pt x="258976" y="6399152"/>
                  <a:pt x="0" y="6140176"/>
                  <a:pt x="0" y="582071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5019F103-9E7C-4D5A-827C-0D2D66EE1CD2}" type="datetime1">
              <a:rPr lang="en-US" smtClean="0"/>
              <a:t>2/1/2026</a:t>
            </a:fld>
            <a:endParaRPr lang="en-US" dirty="0"/>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721275720"/>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hoto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5276088"/>
            <a:ext cx="11347704" cy="786384"/>
          </a:xfrm>
        </p:spPr>
        <p:txBody>
          <a:bodyPr anchor="b">
            <a:normAutofit/>
          </a:bodyPr>
          <a:lstStyle>
            <a:lvl1pPr algn="l">
              <a:defRPr sz="4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980176"/>
            <a:ext cx="11347704" cy="530352"/>
          </a:xfrm>
        </p:spPr>
        <p:txBody>
          <a:bodyPr anchor="ct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Picture Placeholder 8">
            <a:extLst>
              <a:ext uri="{FF2B5EF4-FFF2-40B4-BE49-F238E27FC236}">
                <a16:creationId xmlns:a16="http://schemas.microsoft.com/office/drawing/2014/main" id="{A9E06FED-92D3-C4D6-28D7-600D842F7AC3}"/>
              </a:ext>
            </a:extLst>
          </p:cNvPr>
          <p:cNvSpPr>
            <a:spLocks noGrp="1"/>
          </p:cNvSpPr>
          <p:nvPr>
            <p:ph type="pic" sz="quarter" idx="13"/>
          </p:nvPr>
        </p:nvSpPr>
        <p:spPr>
          <a:xfrm>
            <a:off x="0" y="0"/>
            <a:ext cx="11733150" cy="5135804"/>
          </a:xfrm>
          <a:custGeom>
            <a:avLst/>
            <a:gdLst>
              <a:gd name="connsiteX0" fmla="*/ 0 w 11733150"/>
              <a:gd name="connsiteY0" fmla="*/ 0 h 5135804"/>
              <a:gd name="connsiteX1" fmla="*/ 11733150 w 11733150"/>
              <a:gd name="connsiteY1" fmla="*/ 0 h 5135804"/>
              <a:gd name="connsiteX2" fmla="*/ 11733150 w 11733150"/>
              <a:gd name="connsiteY2" fmla="*/ 4533808 h 5135804"/>
              <a:gd name="connsiteX3" fmla="*/ 11131154 w 11733150"/>
              <a:gd name="connsiteY3" fmla="*/ 5135804 h 5135804"/>
              <a:gd name="connsiteX4" fmla="*/ 0 w 11733150"/>
              <a:gd name="connsiteY4" fmla="*/ 5135804 h 5135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5135804">
                <a:moveTo>
                  <a:pt x="0" y="0"/>
                </a:moveTo>
                <a:lnTo>
                  <a:pt x="11733150" y="0"/>
                </a:lnTo>
                <a:lnTo>
                  <a:pt x="11733150" y="4533808"/>
                </a:lnTo>
                <a:cubicBezTo>
                  <a:pt x="11733150" y="4866281"/>
                  <a:pt x="11463627" y="5135804"/>
                  <a:pt x="11131154" y="5135804"/>
                </a:cubicBezTo>
                <a:lnTo>
                  <a:pt x="0" y="5135804"/>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37160" y="6519672"/>
            <a:ext cx="3494314" cy="365125"/>
          </a:xfrm>
        </p:spPr>
        <p:txBody>
          <a:bodyPr/>
          <a:lstStyle>
            <a:lvl1pPr>
              <a:defRPr>
                <a:solidFill>
                  <a:schemeClr val="bg1"/>
                </a:solidFill>
                <a:effectLst/>
              </a:defRPr>
            </a:lvl1pPr>
          </a:lstStyle>
          <a:p>
            <a:fld id="{8C13480A-5F85-4A30-80F2-F92581C6474C}" type="datetime1">
              <a:rPr lang="en-US" smtClean="0"/>
              <a:t>2/1/2026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8876521" y="6519672"/>
            <a:ext cx="2805405" cy="365125"/>
          </a:xfrm>
        </p:spPr>
        <p:txBody>
          <a:bodyPr/>
          <a:lstStyle>
            <a:lvl1pPr>
              <a:defRPr>
                <a:solidFill>
                  <a:schemeClr val="bg1"/>
                </a:solidFill>
                <a:effectLst/>
              </a:defRPr>
            </a:lvl1pPr>
          </a:lstStyle>
          <a:p>
            <a:r>
              <a:rPr lang="en-US" dirty="0"/>
              <a:t>Dr. Zornitsa Yordanova</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632162" y="6519672"/>
            <a:ext cx="429207" cy="365125"/>
          </a:xfrm>
        </p:spPr>
        <p:txBody>
          <a:bodyPr vert="horz" lIns="91440" tIns="45720" rIns="91440" bIns="45720" rtlCol="0" anchor="ctr"/>
          <a:lstStyle>
            <a:lvl1pPr>
              <a:defRPr lang="en-US" smtClean="0">
                <a:solidFill>
                  <a:schemeClr val="bg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92586728"/>
      </p:ext>
    </p:extLst>
  </p:cSld>
  <p:clrMapOvr>
    <a:overrideClrMapping bg1="dk1" tx1="lt1" bg2="dk2" tx2="lt2" accent1="accent1" accent2="accent2" accent3="accent3" accent4="accent4" accent5="accent5" accent6="accent6" hlink="hlink" folHlink="folHlink"/>
  </p:clrMapOvr>
  <p:hf hdr="0"/>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4590288" cy="3739896"/>
          </a:xfrm>
        </p:spPr>
        <p:txBody>
          <a:bodyPr anchor="t">
            <a:normAutofit/>
          </a:bodyPr>
          <a:lstStyle>
            <a:lvl1pPr algn="l">
              <a:defRPr sz="520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206240"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Picture Placeholder 6">
            <a:extLst>
              <a:ext uri="{FF2B5EF4-FFF2-40B4-BE49-F238E27FC236}">
                <a16:creationId xmlns:a16="http://schemas.microsoft.com/office/drawing/2014/main" id="{3D161DAC-42AF-C3D9-37A1-04B90F30DEED}"/>
              </a:ext>
            </a:extLst>
          </p:cNvPr>
          <p:cNvSpPr>
            <a:spLocks noGrp="1"/>
          </p:cNvSpPr>
          <p:nvPr>
            <p:ph type="pic" sz="quarter" idx="13"/>
          </p:nvPr>
        </p:nvSpPr>
        <p:spPr>
          <a:xfrm>
            <a:off x="5586160" y="0"/>
            <a:ext cx="6605841" cy="6399152"/>
          </a:xfrm>
          <a:custGeom>
            <a:avLst/>
            <a:gdLst>
              <a:gd name="connsiteX0" fmla="*/ 0 w 6605841"/>
              <a:gd name="connsiteY0" fmla="*/ 0 h 6399152"/>
              <a:gd name="connsiteX1" fmla="*/ 6605841 w 6605841"/>
              <a:gd name="connsiteY1" fmla="*/ 0 h 6399152"/>
              <a:gd name="connsiteX2" fmla="*/ 6605841 w 6605841"/>
              <a:gd name="connsiteY2" fmla="*/ 6399152 h 6399152"/>
              <a:gd name="connsiteX3" fmla="*/ 601995 w 6605841"/>
              <a:gd name="connsiteY3" fmla="*/ 6399152 h 6399152"/>
              <a:gd name="connsiteX4" fmla="*/ 0 w 6605841"/>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5841" h="6399152">
                <a:moveTo>
                  <a:pt x="0" y="0"/>
                </a:moveTo>
                <a:lnTo>
                  <a:pt x="6605841" y="0"/>
                </a:lnTo>
                <a:lnTo>
                  <a:pt x="6605841" y="6399152"/>
                </a:lnTo>
                <a:lnTo>
                  <a:pt x="601995" y="6399152"/>
                </a:lnTo>
                <a:cubicBezTo>
                  <a:pt x="269522"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B2BF18D3-87BE-4A2D-AD2C-B21E415FD900}" type="datetime1">
              <a:rPr lang="en-US" smtClean="0"/>
              <a:t>2/1/2026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Dr. Zornitsa Yordanova</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626742970"/>
      </p:ext>
    </p:extLst>
  </p:cSld>
  <p:clrMapOvr>
    <a:overrideClrMapping bg1="dk1" tx1="lt1" bg2="dk2" tx2="lt2" accent1="accent1" accent2="accent2" accent3="accent3" accent4="accent4" accent5="accent5" accent6="accent6" hlink="hlink" folHlink="folHlink"/>
  </p:clrMapOvr>
  <p:hf hdr="0"/>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hoto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5330952" cy="3739896"/>
          </a:xfrm>
        </p:spPr>
        <p:txBody>
          <a:bodyPr anchor="t">
            <a:normAutofit/>
          </a:bodyPr>
          <a:lstStyle>
            <a:lvl1pPr algn="l">
              <a:defRPr sz="66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517136"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Picture Placeholder 6">
            <a:extLst>
              <a:ext uri="{FF2B5EF4-FFF2-40B4-BE49-F238E27FC236}">
                <a16:creationId xmlns:a16="http://schemas.microsoft.com/office/drawing/2014/main" id="{DEE3B02A-3B83-3083-3F07-26E25C6C135D}"/>
              </a:ext>
            </a:extLst>
          </p:cNvPr>
          <p:cNvSpPr>
            <a:spLocks noGrp="1"/>
          </p:cNvSpPr>
          <p:nvPr>
            <p:ph type="pic" sz="quarter" idx="13"/>
          </p:nvPr>
        </p:nvSpPr>
        <p:spPr>
          <a:xfrm>
            <a:off x="6517248" y="0"/>
            <a:ext cx="5674753" cy="6399152"/>
          </a:xfrm>
          <a:custGeom>
            <a:avLst/>
            <a:gdLst>
              <a:gd name="connsiteX0" fmla="*/ 0 w 5674753"/>
              <a:gd name="connsiteY0" fmla="*/ 0 h 6399152"/>
              <a:gd name="connsiteX1" fmla="*/ 5674753 w 5674753"/>
              <a:gd name="connsiteY1" fmla="*/ 0 h 6399152"/>
              <a:gd name="connsiteX2" fmla="*/ 5674753 w 5674753"/>
              <a:gd name="connsiteY2" fmla="*/ 6399152 h 6399152"/>
              <a:gd name="connsiteX3" fmla="*/ 601996 w 5674753"/>
              <a:gd name="connsiteY3" fmla="*/ 6399152 h 6399152"/>
              <a:gd name="connsiteX4" fmla="*/ 0 w 5674753"/>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4753" h="6399152">
                <a:moveTo>
                  <a:pt x="0" y="0"/>
                </a:moveTo>
                <a:lnTo>
                  <a:pt x="5674753" y="0"/>
                </a:lnTo>
                <a:lnTo>
                  <a:pt x="5674753" y="6399152"/>
                </a:lnTo>
                <a:lnTo>
                  <a:pt x="601996" y="6399152"/>
                </a:lnTo>
                <a:cubicBezTo>
                  <a:pt x="269523"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73F0B94E-0195-4FC9-AEFD-CCBB878ACEDF}" type="datetime1">
              <a:rPr lang="en-US" smtClean="0"/>
              <a:t>2/1/2026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Dr. Zornitsa Yordanova</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68189982"/>
      </p:ext>
    </p:extLst>
  </p:cSld>
  <p:clrMapOvr>
    <a:overrideClrMapping bg1="dk1" tx1="lt1" bg2="dk2" tx2="lt2" accent1="accent1" accent2="accent2" accent3="accent3" accent4="accent4" accent5="accent5" accent6="accent6" hlink="hlink" folHlink="folHlink"/>
  </p:clrMapOvr>
  <p:hf hdr="0"/>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hoto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269480" y="411480"/>
            <a:ext cx="4361688" cy="3968496"/>
          </a:xfrm>
        </p:spPr>
        <p:txBody>
          <a:bodyPr anchor="t">
            <a:normAutofit/>
          </a:bodyPr>
          <a:lstStyle>
            <a:lvl1pPr algn="l">
              <a:defRPr sz="54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269480" y="4873752"/>
            <a:ext cx="4206240"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Picture Placeholder 6">
            <a:extLst>
              <a:ext uri="{FF2B5EF4-FFF2-40B4-BE49-F238E27FC236}">
                <a16:creationId xmlns:a16="http://schemas.microsoft.com/office/drawing/2014/main" id="{1D6AB98B-BD95-F9FC-BB22-1A89B6EE3246}"/>
              </a:ext>
            </a:extLst>
          </p:cNvPr>
          <p:cNvSpPr>
            <a:spLocks noGrp="1"/>
          </p:cNvSpPr>
          <p:nvPr>
            <p:ph type="pic" sz="quarter" idx="13"/>
          </p:nvPr>
        </p:nvSpPr>
        <p:spPr>
          <a:xfrm>
            <a:off x="0" y="0"/>
            <a:ext cx="6604503" cy="6399152"/>
          </a:xfrm>
          <a:custGeom>
            <a:avLst/>
            <a:gdLst>
              <a:gd name="connsiteX0" fmla="*/ 0 w 6604503"/>
              <a:gd name="connsiteY0" fmla="*/ 0 h 6399152"/>
              <a:gd name="connsiteX1" fmla="*/ 6604503 w 6604503"/>
              <a:gd name="connsiteY1" fmla="*/ 0 h 6399152"/>
              <a:gd name="connsiteX2" fmla="*/ 6604503 w 6604503"/>
              <a:gd name="connsiteY2" fmla="*/ 5797156 h 6399152"/>
              <a:gd name="connsiteX3" fmla="*/ 6002507 w 6604503"/>
              <a:gd name="connsiteY3" fmla="*/ 6399152 h 6399152"/>
              <a:gd name="connsiteX4" fmla="*/ 0 w 6604503"/>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4503" h="6399152">
                <a:moveTo>
                  <a:pt x="0" y="0"/>
                </a:moveTo>
                <a:lnTo>
                  <a:pt x="6604503" y="0"/>
                </a:lnTo>
                <a:lnTo>
                  <a:pt x="6604503" y="5797156"/>
                </a:lnTo>
                <a:cubicBezTo>
                  <a:pt x="6604503" y="6129629"/>
                  <a:pt x="6334980" y="6399152"/>
                  <a:pt x="6002507"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9B0F68CC-6BDD-49E7-8971-97164A4B1FA2}" type="datetime1">
              <a:rPr lang="en-US" smtClean="0"/>
              <a:t>2/1/2026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Dr. Zornitsa Yordanova</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785128090"/>
      </p:ext>
    </p:extLst>
  </p:cSld>
  <p:clrMapOvr>
    <a:overrideClrMapping bg1="dk1" tx1="lt1" bg2="dk2" tx2="lt2" accent1="accent1" accent2="accent2" accent3="accent3" accent4="accent4" accent5="accent5" accent6="accent6" hlink="hlink" folHlink="folHlink"/>
  </p:clrMapOvr>
  <p:hf hdr="0"/>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29768" y="411480"/>
            <a:ext cx="11045952" cy="1828800"/>
          </a:xfrm>
        </p:spPr>
        <p:txBody>
          <a:bodyPr anchor="t">
            <a:normAutofit/>
          </a:bodyPr>
          <a:lstStyle>
            <a:lvl1pPr>
              <a:defRPr sz="8000"/>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272784" y="2423160"/>
            <a:ext cx="5202936" cy="3858768"/>
          </a:xfrm>
        </p:spPr>
        <p:txBody>
          <a:bodyPr vert="horz" lIns="91440" tIns="45720" rIns="91440" bIns="45720" rtlCol="0">
            <a:normAutofit/>
          </a:bodyPr>
          <a:lstStyle>
            <a:lvl1pPr marL="457200" indent="-457200">
              <a:buFont typeface="+mj-lt"/>
              <a:buAutoNum type="arabicPeriod"/>
              <a:defRPr lang="en-US" dirty="0"/>
            </a:lvl1pPr>
            <a:lvl2pPr marL="571500" indent="-342900">
              <a:buFont typeface="+mj-lt"/>
              <a:buAutoNum type="alphaLcPeriod"/>
              <a:defRPr lang="en-US" dirty="0"/>
            </a:lvl2pPr>
            <a:lvl3pPr marL="800100" indent="-342900">
              <a:buFont typeface="+mj-lt"/>
              <a:buAutoNum type="romanLcPeriod"/>
              <a:defRPr lang="en-US" dirty="0"/>
            </a:lvl3pPr>
            <a:lvl4pPr marL="914400" indent="-228600">
              <a:buFont typeface="+mj-lt"/>
              <a:buAutoNum type="arabicParenR"/>
              <a:defRPr lang="en-US" dirty="0"/>
            </a:lvl4pPr>
            <a:lvl5pPr marL="1143000" indent="-228600">
              <a:buFont typeface="+mj-lt"/>
              <a:buAutoNum type="alphaLcParen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E244D5D5-F2FF-4BCB-BACC-FA9A736697CB}" type="datetime1">
              <a:rPr lang="en-US" smtClean="0"/>
              <a:t>2/1/2026</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dirty="0"/>
              <a:t>Dr. Zornitsa Yordanova</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872666449"/>
      </p:ext>
    </p:extLst>
  </p:cSld>
  <p:clrMapOvr>
    <a:overrideClrMapping bg1="lt1" tx1="dk1" bg2="lt2" tx2="dk2" accent1="accent1" accent2="accent2" accent3="accent3" accent4="accent4" accent5="accent5" accent6="accent6" hlink="hlink" folHlink="folHlink"/>
  </p:clrMapOvr>
  <p:hf hdr="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431173" y="285210"/>
            <a:ext cx="10653578" cy="965101"/>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431172" y="1384847"/>
            <a:ext cx="10653579" cy="49051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431172" y="6490524"/>
            <a:ext cx="2841959" cy="336141"/>
          </a:xfrm>
          <a:prstGeom prst="rect">
            <a:avLst/>
          </a:prstGeom>
        </p:spPr>
        <p:txBody>
          <a:bodyPr vert="horz" lIns="91440" tIns="45720" rIns="91440" bIns="45720" rtlCol="0" anchor="ctr"/>
          <a:lstStyle>
            <a:lvl1pPr algn="l">
              <a:defRPr sz="800">
                <a:solidFill>
                  <a:schemeClr val="tx1"/>
                </a:solidFill>
              </a:defRPr>
            </a:lvl1pPr>
          </a:lstStyle>
          <a:p>
            <a:fld id="{072E1B28-DB45-4001-B295-7D7933E04419}" type="datetime1">
              <a:rPr lang="en-US" smtClean="0"/>
              <a:t>2/1/2026</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93370" y="6490524"/>
            <a:ext cx="2662834" cy="336141"/>
          </a:xfrm>
          <a:prstGeom prst="rect">
            <a:avLst/>
          </a:prstGeom>
        </p:spPr>
        <p:txBody>
          <a:bodyPr vert="horz" lIns="91440" tIns="45720" rIns="91440" bIns="45720" rtlCol="0" anchor="ctr"/>
          <a:lstStyle>
            <a:lvl1pPr algn="r">
              <a:defRPr sz="800">
                <a:solidFill>
                  <a:schemeClr val="tx1"/>
                </a:solidFill>
              </a:defRPr>
            </a:lvl1pPr>
          </a:lstStyle>
          <a:p>
            <a:r>
              <a:rPr lang="en-US" dirty="0"/>
              <a:t>Dr. Zornitsa Yordanova</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48431" y="6490524"/>
            <a:ext cx="457200" cy="336141"/>
          </a:xfrm>
          <a:prstGeom prst="rect">
            <a:avLst/>
          </a:prstGeom>
        </p:spPr>
        <p:txBody>
          <a:bodyPr vert="horz" lIns="91440" tIns="45720" rIns="91440" bIns="45720" rtlCol="0" anchor="ctr"/>
          <a:lstStyle>
            <a:lvl1pPr algn="r">
              <a:defRPr sz="800">
                <a:solidFill>
                  <a:schemeClr val="tx1"/>
                </a:solidFill>
              </a:defRPr>
            </a:lvl1p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3959469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Lst>
  <p:hf hdr="0"/>
  <p:txStyles>
    <p:titleStyle>
      <a:lvl1pPr algn="l" defTabSz="914400" rtl="0" eaLnBrk="1" latinLnBrk="0" hangingPunct="1">
        <a:lnSpc>
          <a:spcPct val="90000"/>
        </a:lnSpc>
        <a:spcBef>
          <a:spcPct val="0"/>
        </a:spcBef>
        <a:buNone/>
        <a:defRPr sz="3200" b="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4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588E1-58AA-E938-176E-D0C28888CEE8}"/>
              </a:ext>
            </a:extLst>
          </p:cNvPr>
          <p:cNvSpPr>
            <a:spLocks noGrp="1"/>
          </p:cNvSpPr>
          <p:nvPr>
            <p:ph type="ctrTitle"/>
          </p:nvPr>
        </p:nvSpPr>
        <p:spPr>
          <a:xfrm>
            <a:off x="431172" y="3425399"/>
            <a:ext cx="7685140" cy="2621154"/>
          </a:xfrm>
        </p:spPr>
        <p:txBody>
          <a:bodyPr anchor="b">
            <a:normAutofit/>
          </a:bodyPr>
          <a:lstStyle/>
          <a:p>
            <a:r>
              <a:rPr lang="en-GB" sz="3400"/>
              <a:t>MVP Development, Prototyping, and Go-To-Market Strategy: A Practical Guide for Startup Students</a:t>
            </a:r>
          </a:p>
        </p:txBody>
      </p:sp>
      <p:sp>
        <p:nvSpPr>
          <p:cNvPr id="3" name="Subtitle 2">
            <a:extLst>
              <a:ext uri="{FF2B5EF4-FFF2-40B4-BE49-F238E27FC236}">
                <a16:creationId xmlns:a16="http://schemas.microsoft.com/office/drawing/2014/main" id="{611F6CC5-BB10-C2A6-DB54-5003D47D455F}"/>
              </a:ext>
            </a:extLst>
          </p:cNvPr>
          <p:cNvSpPr>
            <a:spLocks noGrp="1"/>
          </p:cNvSpPr>
          <p:nvPr>
            <p:ph type="subTitle" idx="1"/>
          </p:nvPr>
        </p:nvSpPr>
        <p:spPr>
          <a:xfrm>
            <a:off x="431172" y="415057"/>
            <a:ext cx="7685139" cy="1414091"/>
          </a:xfrm>
        </p:spPr>
        <p:txBody>
          <a:bodyPr>
            <a:normAutofit/>
          </a:bodyPr>
          <a:lstStyle/>
          <a:p>
            <a:r>
              <a:rPr lang="en-GB"/>
              <a:t>Essential steps to launch and grow your startup successfully</a:t>
            </a:r>
          </a:p>
        </p:txBody>
      </p:sp>
      <p:sp>
        <p:nvSpPr>
          <p:cNvPr id="4" name="Date Placeholder 3">
            <a:extLst>
              <a:ext uri="{FF2B5EF4-FFF2-40B4-BE49-F238E27FC236}">
                <a16:creationId xmlns:a16="http://schemas.microsoft.com/office/drawing/2014/main" id="{DC9B10A0-C3B8-D5EC-1CD7-E4EA20D5B9C3}"/>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A3EDA55F-6CA1-A158-FFDB-882A427E03A3}"/>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p>
        </p:txBody>
      </p:sp>
      <p:sp>
        <p:nvSpPr>
          <p:cNvPr id="6" name="Slide Number Placeholder 5">
            <a:extLst>
              <a:ext uri="{FF2B5EF4-FFF2-40B4-BE49-F238E27FC236}">
                <a16:creationId xmlns:a16="http://schemas.microsoft.com/office/drawing/2014/main" id="{22797C23-1B6C-350E-2C30-C2867311488A}"/>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1</a:t>
            </a:fld>
            <a:endParaRPr lang="en-US"/>
          </a:p>
        </p:txBody>
      </p:sp>
      <p:sp>
        <p:nvSpPr>
          <p:cNvPr id="8" name="Subtitle 2">
            <a:extLst>
              <a:ext uri="{FF2B5EF4-FFF2-40B4-BE49-F238E27FC236}">
                <a16:creationId xmlns:a16="http://schemas.microsoft.com/office/drawing/2014/main" id="{C1CB59FA-D6FA-277E-86C8-1A87DA4D733D}"/>
              </a:ext>
            </a:extLst>
          </p:cNvPr>
          <p:cNvSpPr txBox="1">
            <a:spLocks/>
          </p:cNvSpPr>
          <p:nvPr/>
        </p:nvSpPr>
        <p:spPr>
          <a:xfrm>
            <a:off x="431172" y="1713505"/>
            <a:ext cx="7685139" cy="1414091"/>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Font typeface="Arial" panose="020B0604020202020204" pitchFamily="34" charset="0"/>
              <a:buNone/>
              <a:defRPr sz="2000" kern="1200">
                <a:solidFill>
                  <a:schemeClr val="bg1"/>
                </a:solidFill>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Dr. Zornitsa Yordanova</a:t>
            </a:r>
            <a:endParaRPr lang="en-US" dirty="0"/>
          </a:p>
        </p:txBody>
      </p:sp>
    </p:spTree>
    <p:extLst>
      <p:ext uri="{BB962C8B-B14F-4D97-AF65-F5344CB8AC3E}">
        <p14:creationId xmlns:p14="http://schemas.microsoft.com/office/powerpoint/2010/main" val="183367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1000"/>
                                  </p:stCondLst>
                                  <p:iterate>
                                    <p:tmPct val="10000"/>
                                  </p:iterate>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700"/>
                                        <p:tgtEl>
                                          <p:spTgt spid="8">
                                            <p:txEl>
                                              <p:pRg st="0" end="0"/>
                                            </p:txEl>
                                          </p:spTgt>
                                        </p:tgtEl>
                                      </p:cBhvr>
                                    </p:animEffect>
                                  </p:childTnLst>
                                </p:cTn>
                              </p:par>
                              <p:par>
                                <p:cTn id="17" presetID="10" presetClass="entr" presetSubtype="0" fill="hold" grpId="1" nodeType="withEffect">
                                  <p:stCondLst>
                                    <p:cond delay="250"/>
                                  </p:stCondLst>
                                  <p:iterate>
                                    <p:tmPct val="10000"/>
                                  </p:iterate>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P spid="8" grpId="0" build="p"/>
      <p:bldP spid="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1F909-7E44-1F73-0828-41D9B0D306B3}"/>
              </a:ext>
            </a:extLst>
          </p:cNvPr>
          <p:cNvSpPr>
            <a:spLocks noGrp="1"/>
          </p:cNvSpPr>
          <p:nvPr>
            <p:ph type="title"/>
          </p:nvPr>
        </p:nvSpPr>
        <p:spPr>
          <a:xfrm>
            <a:off x="8321040" y="603504"/>
            <a:ext cx="3401568" cy="1527048"/>
          </a:xfrm>
        </p:spPr>
        <p:txBody>
          <a:bodyPr vert="horz" lIns="91440" tIns="45720" rIns="91440" bIns="45720" rtlCol="0" anchor="b">
            <a:normAutofit/>
          </a:bodyPr>
          <a:lstStyle/>
          <a:p>
            <a:r>
              <a:rPr lang="en-US" sz="2500" b="0" kern="1200" cap="all" baseline="0">
                <a:latin typeface="+mj-lt"/>
                <a:ea typeface="+mj-ea"/>
                <a:cs typeface="+mj-cs"/>
              </a:rPr>
              <a:t>Introduction to prototyping tools and platforms</a:t>
            </a:r>
          </a:p>
        </p:txBody>
      </p:sp>
      <p:pic>
        <p:nvPicPr>
          <p:cNvPr id="7" name="Content Placeholder 6" descr="User interface design software showing prototype screens and collaborative workspace">
            <a:extLst>
              <a:ext uri="{FF2B5EF4-FFF2-40B4-BE49-F238E27FC236}">
                <a16:creationId xmlns:a16="http://schemas.microsoft.com/office/drawing/2014/main" id="{1121E813-C6F3-4641-9E9B-7A203B5A832E}"/>
              </a:ext>
            </a:extLst>
          </p:cNvPr>
          <p:cNvPicPr>
            <a:picLocks noGrp="1" noChangeAspect="1"/>
          </p:cNvPicPr>
          <p:nvPr>
            <p:ph type="pic" sz="quarter" idx="15"/>
          </p:nvPr>
        </p:nvPicPr>
        <p:blipFill>
          <a:blip r:embed="rId3"/>
          <a:srcRect l="5624" r="13700" b="1"/>
          <a:stretch>
            <a:fillRect/>
          </a:stretch>
        </p:blipFill>
        <p:spPr>
          <a:xfrm>
            <a:off x="20" y="10"/>
            <a:ext cx="7734280" cy="6399142"/>
          </a:xfrm>
        </p:spPr>
      </p:pic>
      <p:sp>
        <p:nvSpPr>
          <p:cNvPr id="8" name="TextBox 7">
            <a:extLst>
              <a:ext uri="{FF2B5EF4-FFF2-40B4-BE49-F238E27FC236}">
                <a16:creationId xmlns:a16="http://schemas.microsoft.com/office/drawing/2014/main" id="{C1922163-2058-428F-B321-27C3FB542C9B}"/>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21040" y="2276856"/>
            <a:ext cx="3401568" cy="4041648"/>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400" b="1"/>
              <a:t>Popular Prototyping Tools</a:t>
            </a:r>
          </a:p>
          <a:p>
            <a:pPr marL="0" lvl="1" indent="0">
              <a:lnSpc>
                <a:spcPct val="90000"/>
              </a:lnSpc>
              <a:spcBef>
                <a:spcPts val="1000"/>
              </a:spcBef>
              <a:spcAft>
                <a:spcPts val="600"/>
              </a:spcAft>
              <a:buFont typeface="Arial" panose="020B0604020202020204" pitchFamily="34" charset="0"/>
              <a:buNone/>
            </a:pPr>
            <a:r>
              <a:rPr lang="en-GB" sz="1400"/>
              <a:t>Figma, InVision, and Bubble are widely used for creating interactive prototypes without coding.</a:t>
            </a:r>
          </a:p>
          <a:p>
            <a:pPr marL="0" indent="0">
              <a:lnSpc>
                <a:spcPct val="90000"/>
              </a:lnSpc>
              <a:spcBef>
                <a:spcPts val="2500"/>
              </a:spcBef>
              <a:spcAft>
                <a:spcPts val="600"/>
              </a:spcAft>
              <a:buFont typeface="Arial" panose="020B0604020202020204" pitchFamily="34" charset="0"/>
              <a:buNone/>
            </a:pPr>
            <a:r>
              <a:rPr lang="en-GB" sz="1400" b="1"/>
              <a:t>Rapid MVP Development</a:t>
            </a:r>
          </a:p>
          <a:p>
            <a:pPr marL="0" lvl="1" indent="0">
              <a:lnSpc>
                <a:spcPct val="90000"/>
              </a:lnSpc>
              <a:spcBef>
                <a:spcPts val="1000"/>
              </a:spcBef>
              <a:spcAft>
                <a:spcPts val="600"/>
              </a:spcAft>
              <a:buFont typeface="Arial" panose="020B0604020202020204" pitchFamily="34" charset="0"/>
              <a:buNone/>
            </a:pPr>
            <a:r>
              <a:rPr lang="en-GB" sz="1400"/>
              <a:t>These tools enable quick build of Minimum Viable Products, facilitating fast iteration and feedback.</a:t>
            </a:r>
          </a:p>
          <a:p>
            <a:pPr marL="0" indent="0">
              <a:lnSpc>
                <a:spcPct val="90000"/>
              </a:lnSpc>
              <a:spcBef>
                <a:spcPts val="2500"/>
              </a:spcBef>
              <a:spcAft>
                <a:spcPts val="600"/>
              </a:spcAft>
              <a:buFont typeface="Arial" panose="020B0604020202020204" pitchFamily="34" charset="0"/>
              <a:buNone/>
            </a:pPr>
            <a:r>
              <a:rPr lang="en-GB" sz="1400" b="1"/>
              <a:t>No Heavy Coding Required</a:t>
            </a:r>
          </a:p>
          <a:p>
            <a:pPr marL="0" lvl="1" indent="0">
              <a:lnSpc>
                <a:spcPct val="90000"/>
              </a:lnSpc>
              <a:spcBef>
                <a:spcPts val="1000"/>
              </a:spcBef>
              <a:spcAft>
                <a:spcPts val="600"/>
              </a:spcAft>
              <a:buFont typeface="Arial" panose="020B0604020202020204" pitchFamily="34" charset="0"/>
              <a:buNone/>
            </a:pPr>
            <a:r>
              <a:rPr lang="en-GB" sz="1400"/>
              <a:t>Prototyping platforms reduce or eliminate the need for complex coding skills.</a:t>
            </a:r>
          </a:p>
        </p:txBody>
      </p:sp>
      <p:sp>
        <p:nvSpPr>
          <p:cNvPr id="4" name="Date Placeholder 3">
            <a:extLst>
              <a:ext uri="{FF2B5EF4-FFF2-40B4-BE49-F238E27FC236}">
                <a16:creationId xmlns:a16="http://schemas.microsoft.com/office/drawing/2014/main" id="{FB7D4C9F-74B5-27F1-53AB-571DCC39FC2D}"/>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ED2D648B-E674-B0C1-BD82-ACC25BDD743F}"/>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1D08873C-6CDC-D487-B217-7E53FC3984E0}"/>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10</a:t>
            </a:fld>
            <a:endParaRPr lang="en-US"/>
          </a:p>
        </p:txBody>
      </p:sp>
    </p:spTree>
    <p:extLst>
      <p:ext uri="{BB962C8B-B14F-4D97-AF65-F5344CB8AC3E}">
        <p14:creationId xmlns:p14="http://schemas.microsoft.com/office/powerpoint/2010/main" val="36382413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10C3B-7037-FFE1-68BD-E8AD632A25D8}"/>
              </a:ext>
            </a:extLst>
          </p:cNvPr>
          <p:cNvSpPr>
            <a:spLocks noGrp="1"/>
          </p:cNvSpPr>
          <p:nvPr>
            <p:ph type="title"/>
          </p:nvPr>
        </p:nvSpPr>
        <p:spPr>
          <a:xfrm>
            <a:off x="431172" y="553616"/>
            <a:ext cx="7914087" cy="4008859"/>
          </a:xfrm>
        </p:spPr>
        <p:txBody>
          <a:bodyPr anchor="t">
            <a:normAutofit/>
          </a:bodyPr>
          <a:lstStyle/>
          <a:p>
            <a:r>
              <a:rPr lang="en-GB"/>
              <a:t>Validating Your MVP Through Metrics and Iteration</a:t>
            </a:r>
          </a:p>
        </p:txBody>
      </p:sp>
      <p:sp>
        <p:nvSpPr>
          <p:cNvPr id="11" name="Text Placeholder 2">
            <a:extLst>
              <a:ext uri="{FF2B5EF4-FFF2-40B4-BE49-F238E27FC236}">
                <a16:creationId xmlns:a16="http://schemas.microsoft.com/office/drawing/2014/main" id="{B46C1D30-113F-0C27-90EF-8473F1E6BC0D}"/>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F2DA0F09-E6C1-810D-D5C0-CC7B8E1EB127}"/>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2795DE82-1BDE-7D03-EDB1-98E8E068E10D}"/>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F8CA7A78-4366-EBE1-7B30-DBFE1276EFC3}"/>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11</a:t>
            </a:fld>
            <a:endParaRPr lang="en-US"/>
          </a:p>
        </p:txBody>
      </p:sp>
    </p:spTree>
    <p:extLst>
      <p:ext uri="{BB962C8B-B14F-4D97-AF65-F5344CB8AC3E}">
        <p14:creationId xmlns:p14="http://schemas.microsoft.com/office/powerpoint/2010/main" val="1345661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EDB84-4D32-CCC1-F88E-84869278D5CD}"/>
              </a:ext>
            </a:extLst>
          </p:cNvPr>
          <p:cNvSpPr>
            <a:spLocks noGrp="1"/>
          </p:cNvSpPr>
          <p:nvPr>
            <p:ph type="title"/>
          </p:nvPr>
        </p:nvSpPr>
        <p:spPr>
          <a:xfrm>
            <a:off x="8321040" y="603504"/>
            <a:ext cx="3401568" cy="1527048"/>
          </a:xfrm>
        </p:spPr>
        <p:txBody>
          <a:bodyPr vert="horz" lIns="91440" tIns="45720" rIns="91440" bIns="45720" rtlCol="0" anchor="b">
            <a:normAutofit/>
          </a:bodyPr>
          <a:lstStyle/>
          <a:p>
            <a:r>
              <a:rPr lang="en-US" sz="2500" b="0" kern="1200" cap="all" baseline="0">
                <a:latin typeface="+mj-lt"/>
                <a:ea typeface="+mj-ea"/>
                <a:cs typeface="+mj-cs"/>
              </a:rPr>
              <a:t>Defining and tracking MVP success metrics</a:t>
            </a:r>
          </a:p>
        </p:txBody>
      </p:sp>
      <p:pic>
        <p:nvPicPr>
          <p:cNvPr id="7" name="Content Placeholder 6" descr="Dashboard displaying MVP success metrics like engagement, conversion rates, retention graphs">
            <a:extLst>
              <a:ext uri="{FF2B5EF4-FFF2-40B4-BE49-F238E27FC236}">
                <a16:creationId xmlns:a16="http://schemas.microsoft.com/office/drawing/2014/main" id="{5A9D0316-4721-47FA-8F74-A8C000E53566}"/>
              </a:ext>
            </a:extLst>
          </p:cNvPr>
          <p:cNvPicPr>
            <a:picLocks noGrp="1" noChangeAspect="1"/>
          </p:cNvPicPr>
          <p:nvPr>
            <p:ph type="pic" sz="quarter" idx="15"/>
          </p:nvPr>
        </p:nvPicPr>
        <p:blipFill>
          <a:blip r:embed="rId3"/>
          <a:srcRect r="19324" b="1"/>
          <a:stretch>
            <a:fillRect/>
          </a:stretch>
        </p:blipFill>
        <p:spPr>
          <a:xfrm>
            <a:off x="20" y="10"/>
            <a:ext cx="7734280" cy="6399142"/>
          </a:xfrm>
        </p:spPr>
      </p:pic>
      <p:sp>
        <p:nvSpPr>
          <p:cNvPr id="8" name="TextBox 7">
            <a:extLst>
              <a:ext uri="{FF2B5EF4-FFF2-40B4-BE49-F238E27FC236}">
                <a16:creationId xmlns:a16="http://schemas.microsoft.com/office/drawing/2014/main" id="{4C8E8AB5-681F-405C-B39E-2D234C133748}"/>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21040" y="2276856"/>
            <a:ext cx="3401568" cy="4041648"/>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400" b="1"/>
              <a:t>User Engagement</a:t>
            </a:r>
          </a:p>
          <a:p>
            <a:pPr marL="0" lvl="1" indent="0">
              <a:lnSpc>
                <a:spcPct val="90000"/>
              </a:lnSpc>
              <a:spcBef>
                <a:spcPts val="1000"/>
              </a:spcBef>
              <a:spcAft>
                <a:spcPts val="600"/>
              </a:spcAft>
              <a:buFont typeface="Arial" panose="020B0604020202020204" pitchFamily="34" charset="0"/>
              <a:buNone/>
            </a:pPr>
            <a:r>
              <a:rPr lang="en-GB" sz="1400"/>
              <a:t>Measure user interactions and activity levels to assess MVP adoption and interest over time.</a:t>
            </a:r>
          </a:p>
          <a:p>
            <a:pPr marL="0" indent="0">
              <a:lnSpc>
                <a:spcPct val="90000"/>
              </a:lnSpc>
              <a:spcBef>
                <a:spcPts val="2500"/>
              </a:spcBef>
              <a:spcAft>
                <a:spcPts val="600"/>
              </a:spcAft>
              <a:buFont typeface="Arial" panose="020B0604020202020204" pitchFamily="34" charset="0"/>
              <a:buNone/>
            </a:pPr>
            <a:r>
              <a:rPr lang="en-GB" sz="1400" b="1"/>
              <a:t>Conversion Rates</a:t>
            </a:r>
          </a:p>
          <a:p>
            <a:pPr marL="0" lvl="1" indent="0">
              <a:lnSpc>
                <a:spcPct val="90000"/>
              </a:lnSpc>
              <a:spcBef>
                <a:spcPts val="1000"/>
              </a:spcBef>
              <a:spcAft>
                <a:spcPts val="600"/>
              </a:spcAft>
              <a:buFont typeface="Arial" panose="020B0604020202020204" pitchFamily="34" charset="0"/>
              <a:buNone/>
            </a:pPr>
            <a:r>
              <a:rPr lang="en-GB" sz="1400"/>
              <a:t>Track how many users perform desired actions to evaluate MVP effectiveness in achieving goals.</a:t>
            </a:r>
          </a:p>
          <a:p>
            <a:pPr marL="0" indent="0">
              <a:lnSpc>
                <a:spcPct val="90000"/>
              </a:lnSpc>
              <a:spcBef>
                <a:spcPts val="2500"/>
              </a:spcBef>
              <a:spcAft>
                <a:spcPts val="600"/>
              </a:spcAft>
              <a:buFont typeface="Arial" panose="020B0604020202020204" pitchFamily="34" charset="0"/>
              <a:buNone/>
            </a:pPr>
            <a:r>
              <a:rPr lang="en-GB" sz="1400" b="1"/>
              <a:t>Retention Rates</a:t>
            </a:r>
          </a:p>
          <a:p>
            <a:pPr marL="0" lvl="1" indent="0">
              <a:lnSpc>
                <a:spcPct val="90000"/>
              </a:lnSpc>
              <a:spcBef>
                <a:spcPts val="1000"/>
              </a:spcBef>
              <a:spcAft>
                <a:spcPts val="600"/>
              </a:spcAft>
              <a:buFont typeface="Arial" panose="020B0604020202020204" pitchFamily="34" charset="0"/>
              <a:buNone/>
            </a:pPr>
            <a:r>
              <a:rPr lang="en-GB" sz="1400"/>
              <a:t>Monitor the percentage of users who continue using the MVP to determine long-term value and satisfaction.</a:t>
            </a:r>
          </a:p>
        </p:txBody>
      </p:sp>
      <p:sp>
        <p:nvSpPr>
          <p:cNvPr id="4" name="Date Placeholder 3">
            <a:extLst>
              <a:ext uri="{FF2B5EF4-FFF2-40B4-BE49-F238E27FC236}">
                <a16:creationId xmlns:a16="http://schemas.microsoft.com/office/drawing/2014/main" id="{922DB609-A34C-6CB6-7EE6-554400F7F20C}"/>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6441D177-FE24-7B57-0882-31DA2FB95CB7}"/>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D21BF24A-F76C-05DA-C6DA-DEC775F0F9A1}"/>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12</a:t>
            </a:fld>
            <a:endParaRPr lang="en-US"/>
          </a:p>
        </p:txBody>
      </p:sp>
    </p:spTree>
    <p:extLst>
      <p:ext uri="{BB962C8B-B14F-4D97-AF65-F5344CB8AC3E}">
        <p14:creationId xmlns:p14="http://schemas.microsoft.com/office/powerpoint/2010/main" val="24612731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4F19-9DDB-0C6F-861E-8CA865B6A124}"/>
              </a:ext>
            </a:extLst>
          </p:cNvPr>
          <p:cNvSpPr>
            <a:spLocks noGrp="1"/>
          </p:cNvSpPr>
          <p:nvPr>
            <p:ph type="title"/>
          </p:nvPr>
        </p:nvSpPr>
        <p:spPr>
          <a:xfrm>
            <a:off x="429768" y="603504"/>
            <a:ext cx="4480560" cy="1527048"/>
          </a:xfrm>
        </p:spPr>
        <p:txBody>
          <a:bodyPr vert="horz" lIns="91440" tIns="45720" rIns="91440" bIns="45720" rtlCol="0" anchor="b">
            <a:normAutofit/>
          </a:bodyPr>
          <a:lstStyle/>
          <a:p>
            <a:r>
              <a:rPr lang="en-US" b="0" kern="1200" cap="all" baseline="0">
                <a:latin typeface="+mj-lt"/>
                <a:ea typeface="+mj-ea"/>
                <a:cs typeface="+mj-cs"/>
              </a:rPr>
              <a:t>Implementing iteration and learning cycles</a:t>
            </a:r>
          </a:p>
        </p:txBody>
      </p:sp>
      <p:sp>
        <p:nvSpPr>
          <p:cNvPr id="8" name="TextBox 7">
            <a:extLst>
              <a:ext uri="{FF2B5EF4-FFF2-40B4-BE49-F238E27FC236}">
                <a16:creationId xmlns:a16="http://schemas.microsoft.com/office/drawing/2014/main" id="{9638C6CA-058B-412B-A395-6D6BB77176D1}"/>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7" y="2276856"/>
            <a:ext cx="4480560" cy="404164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Iterative Testing</a:t>
            </a:r>
          </a:p>
          <a:p>
            <a:pPr marL="0" lvl="1" indent="0">
              <a:spcBef>
                <a:spcPts val="1000"/>
              </a:spcBef>
              <a:spcAft>
                <a:spcPts val="600"/>
              </a:spcAft>
              <a:buFont typeface="Arial" panose="020B0604020202020204" pitchFamily="34" charset="0"/>
              <a:buNone/>
            </a:pPr>
            <a:r>
              <a:rPr lang="en-GB" sz="1400"/>
              <a:t>Use repeated testing phases to identify issues and validate features in the MVP.</a:t>
            </a:r>
          </a:p>
          <a:p>
            <a:pPr marL="0" indent="0">
              <a:spcBef>
                <a:spcPts val="2500"/>
              </a:spcBef>
              <a:spcAft>
                <a:spcPts val="600"/>
              </a:spcAft>
              <a:buFont typeface="Arial" panose="020B0604020202020204" pitchFamily="34" charset="0"/>
              <a:buNone/>
            </a:pPr>
            <a:r>
              <a:rPr lang="en-GB" sz="1400" b="1"/>
              <a:t>Feedback Gathering</a:t>
            </a:r>
          </a:p>
          <a:p>
            <a:pPr marL="0" lvl="1" indent="0">
              <a:spcBef>
                <a:spcPts val="1000"/>
              </a:spcBef>
              <a:spcAft>
                <a:spcPts val="600"/>
              </a:spcAft>
              <a:buFont typeface="Arial" panose="020B0604020202020204" pitchFamily="34" charset="0"/>
              <a:buNone/>
            </a:pPr>
            <a:r>
              <a:rPr lang="en-GB" sz="1400"/>
              <a:t>Collect and analyse customer feedback to understand needs and preferences clearly.</a:t>
            </a:r>
          </a:p>
          <a:p>
            <a:pPr marL="0" indent="0">
              <a:spcBef>
                <a:spcPts val="2500"/>
              </a:spcBef>
              <a:spcAft>
                <a:spcPts val="600"/>
              </a:spcAft>
              <a:buFont typeface="Arial" panose="020B0604020202020204" pitchFamily="34" charset="0"/>
              <a:buNone/>
            </a:pPr>
            <a:r>
              <a:rPr lang="en-GB" sz="1400" b="1"/>
              <a:t>Product Refinement</a:t>
            </a:r>
          </a:p>
          <a:p>
            <a:pPr marL="0" lvl="1" indent="0">
              <a:spcBef>
                <a:spcPts val="1000"/>
              </a:spcBef>
              <a:spcAft>
                <a:spcPts val="600"/>
              </a:spcAft>
              <a:buFont typeface="Arial" panose="020B0604020202020204" pitchFamily="34" charset="0"/>
              <a:buNone/>
            </a:pPr>
            <a:r>
              <a:rPr lang="en-GB" sz="1400"/>
              <a:t>Continuously improve the MVP based on feedback to better meet customer needs.</a:t>
            </a:r>
          </a:p>
        </p:txBody>
      </p:sp>
      <p:pic>
        <p:nvPicPr>
          <p:cNvPr id="7" name="Content Placeholder 6" descr="Cycle diagram showing iterative testing, feedback gathering, and product refinement process">
            <a:extLst>
              <a:ext uri="{FF2B5EF4-FFF2-40B4-BE49-F238E27FC236}">
                <a16:creationId xmlns:a16="http://schemas.microsoft.com/office/drawing/2014/main" id="{39849650-526B-4A21-B399-566522B63DB4}"/>
              </a:ext>
            </a:extLst>
          </p:cNvPr>
          <p:cNvPicPr>
            <a:picLocks noGrp="1" noChangeAspect="1"/>
          </p:cNvPicPr>
          <p:nvPr>
            <p:ph type="pic" sz="quarter" idx="15"/>
          </p:nvPr>
        </p:nvPicPr>
        <p:blipFill>
          <a:blip r:embed="rId3"/>
          <a:srcRect l="18031" r="14643" b="1"/>
          <a:stretch>
            <a:fillRect/>
          </a:stretch>
        </p:blipFill>
        <p:spPr>
          <a:xfrm>
            <a:off x="5737594" y="10"/>
            <a:ext cx="6454406" cy="6399142"/>
          </a:xfrm>
        </p:spPr>
      </p:pic>
      <p:sp>
        <p:nvSpPr>
          <p:cNvPr id="4" name="Date Placeholder 3">
            <a:extLst>
              <a:ext uri="{FF2B5EF4-FFF2-40B4-BE49-F238E27FC236}">
                <a16:creationId xmlns:a16="http://schemas.microsoft.com/office/drawing/2014/main" id="{AF73E537-BAF3-9CBC-064A-77576EA4F6E9}"/>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748DA323-60B4-BF29-4ABD-35B9E8596C73}"/>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effectLst/>
                <a:latin typeface="+mn-lt"/>
                <a:ea typeface="+mn-ea"/>
                <a:cs typeface="+mn-cs"/>
              </a:rPr>
              <a:t>Dr. Zornitsa Yordanova</a:t>
            </a:r>
          </a:p>
        </p:txBody>
      </p:sp>
      <p:sp>
        <p:nvSpPr>
          <p:cNvPr id="6" name="Slide Number Placeholder 5">
            <a:extLst>
              <a:ext uri="{FF2B5EF4-FFF2-40B4-BE49-F238E27FC236}">
                <a16:creationId xmlns:a16="http://schemas.microsoft.com/office/drawing/2014/main" id="{9116633A-08EC-01CD-CF53-DB9C85F3978D}"/>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13</a:t>
            </a:fld>
            <a:endParaRPr lang="en-US"/>
          </a:p>
        </p:txBody>
      </p:sp>
    </p:spTree>
    <p:extLst>
      <p:ext uri="{BB962C8B-B14F-4D97-AF65-F5344CB8AC3E}">
        <p14:creationId xmlns:p14="http://schemas.microsoft.com/office/powerpoint/2010/main" val="24029799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91771-A025-ADBE-6153-3675F245ACFA}"/>
              </a:ext>
            </a:extLst>
          </p:cNvPr>
          <p:cNvSpPr>
            <a:spLocks noGrp="1"/>
          </p:cNvSpPr>
          <p:nvPr>
            <p:ph type="title"/>
          </p:nvPr>
        </p:nvSpPr>
        <p:spPr>
          <a:xfrm>
            <a:off x="429768" y="320040"/>
            <a:ext cx="6858000" cy="932688"/>
          </a:xfrm>
        </p:spPr>
        <p:txBody>
          <a:bodyPr vert="horz" lIns="91440" tIns="45720" rIns="91440" bIns="45720" rtlCol="0" anchor="b">
            <a:normAutofit/>
          </a:bodyPr>
          <a:lstStyle/>
          <a:p>
            <a:r>
              <a:rPr lang="en-US" sz="3000" b="0" kern="1200" cap="all" baseline="0">
                <a:latin typeface="+mj-lt"/>
                <a:ea typeface="+mj-ea"/>
                <a:cs typeface="+mj-cs"/>
              </a:rPr>
              <a:t>Avoiding common MVP development mistakes</a:t>
            </a:r>
          </a:p>
        </p:txBody>
      </p:sp>
      <p:sp>
        <p:nvSpPr>
          <p:cNvPr id="8" name="TextBox 7">
            <a:extLst>
              <a:ext uri="{FF2B5EF4-FFF2-40B4-BE49-F238E27FC236}">
                <a16:creationId xmlns:a16="http://schemas.microsoft.com/office/drawing/2014/main" id="{D53850BD-75E8-408D-B5F2-25547476A995}"/>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8" y="1380744"/>
            <a:ext cx="6858000" cy="4983480"/>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Avoid Overbuilding</a:t>
            </a:r>
          </a:p>
          <a:p>
            <a:pPr marL="0" lvl="1" indent="0">
              <a:spcBef>
                <a:spcPts val="1000"/>
              </a:spcBef>
              <a:spcAft>
                <a:spcPts val="600"/>
              </a:spcAft>
              <a:buFont typeface="Arial" panose="020B0604020202020204" pitchFamily="34" charset="0"/>
              <a:buNone/>
            </a:pPr>
            <a:r>
              <a:rPr lang="en-GB" sz="1400"/>
              <a:t>Focus on essential features only to keep the MVP simple and avoid unnecessary complexity.</a:t>
            </a:r>
          </a:p>
          <a:p>
            <a:pPr marL="0" indent="0">
              <a:spcBef>
                <a:spcPts val="2500"/>
              </a:spcBef>
              <a:spcAft>
                <a:spcPts val="600"/>
              </a:spcAft>
              <a:buFont typeface="Arial" panose="020B0604020202020204" pitchFamily="34" charset="0"/>
              <a:buNone/>
            </a:pPr>
            <a:r>
              <a:rPr lang="en-GB" sz="1400" b="1"/>
              <a:t>Emphasize Customer Feedback</a:t>
            </a:r>
          </a:p>
          <a:p>
            <a:pPr marL="0" lvl="1" indent="0">
              <a:spcBef>
                <a:spcPts val="1000"/>
              </a:spcBef>
              <a:spcAft>
                <a:spcPts val="600"/>
              </a:spcAft>
              <a:buFont typeface="Arial" panose="020B0604020202020204" pitchFamily="34" charset="0"/>
              <a:buNone/>
            </a:pPr>
            <a:r>
              <a:rPr lang="en-GB" sz="1400"/>
              <a:t>Incorporate user feedback continuously to align the product with customer needs and expectations.</a:t>
            </a:r>
          </a:p>
          <a:p>
            <a:pPr marL="0" indent="0">
              <a:spcBef>
                <a:spcPts val="2500"/>
              </a:spcBef>
              <a:spcAft>
                <a:spcPts val="600"/>
              </a:spcAft>
              <a:buFont typeface="Arial" panose="020B0604020202020204" pitchFamily="34" charset="0"/>
              <a:buNone/>
            </a:pPr>
            <a:r>
              <a:rPr lang="en-GB" sz="1400" b="1"/>
              <a:t>Pace Scaling Wisely</a:t>
            </a:r>
          </a:p>
          <a:p>
            <a:pPr marL="0" lvl="1" indent="0">
              <a:spcBef>
                <a:spcPts val="1000"/>
              </a:spcBef>
              <a:spcAft>
                <a:spcPts val="600"/>
              </a:spcAft>
              <a:buFont typeface="Arial" panose="020B0604020202020204" pitchFamily="34" charset="0"/>
              <a:buNone/>
            </a:pPr>
            <a:r>
              <a:rPr lang="en-GB" sz="1400"/>
              <a:t>Avoid rushing to scale before validating the product’s value and market fit.</a:t>
            </a:r>
          </a:p>
          <a:p>
            <a:pPr marL="0" indent="0">
              <a:spcBef>
                <a:spcPts val="2500"/>
              </a:spcBef>
              <a:spcAft>
                <a:spcPts val="600"/>
              </a:spcAft>
              <a:buFont typeface="Arial" panose="020B0604020202020204" pitchFamily="34" charset="0"/>
              <a:buNone/>
            </a:pPr>
            <a:r>
              <a:rPr lang="en-GB" sz="1400" b="1"/>
              <a:t>Focus on Learning and Adaptability</a:t>
            </a:r>
          </a:p>
          <a:p>
            <a:pPr marL="0" lvl="1" indent="0">
              <a:spcBef>
                <a:spcPts val="1000"/>
              </a:spcBef>
              <a:spcAft>
                <a:spcPts val="600"/>
              </a:spcAft>
              <a:buFont typeface="Arial" panose="020B0604020202020204" pitchFamily="34" charset="0"/>
              <a:buNone/>
            </a:pPr>
            <a:r>
              <a:rPr lang="en-GB" sz="1400"/>
              <a:t>Prioritize continuous learning and adaptability to prevent costly errors and improve product success.</a:t>
            </a:r>
          </a:p>
        </p:txBody>
      </p:sp>
      <p:pic>
        <p:nvPicPr>
          <p:cNvPr id="7" name="Content Placeholder 6" descr="startup team collaborating with minimal product prototype and customer feedback session">
            <a:extLst>
              <a:ext uri="{FF2B5EF4-FFF2-40B4-BE49-F238E27FC236}">
                <a16:creationId xmlns:a16="http://schemas.microsoft.com/office/drawing/2014/main" id="{77E3AF66-C64E-4A33-A3A1-FD3127A1F57F}"/>
              </a:ext>
            </a:extLst>
          </p:cNvPr>
          <p:cNvPicPr>
            <a:picLocks noGrp="1" noChangeAspect="1"/>
          </p:cNvPicPr>
          <p:nvPr>
            <p:ph type="pic" sz="quarter" idx="15"/>
          </p:nvPr>
        </p:nvPicPr>
        <p:blipFill>
          <a:blip r:embed="rId3"/>
          <a:srcRect l="27676" r="29085" b="1"/>
          <a:stretch>
            <a:fillRect/>
          </a:stretch>
        </p:blipFill>
        <p:spPr>
          <a:xfrm>
            <a:off x="8046768" y="10"/>
            <a:ext cx="4145232" cy="6399142"/>
          </a:xfrm>
        </p:spPr>
      </p:pic>
      <p:sp>
        <p:nvSpPr>
          <p:cNvPr id="4" name="Date Placeholder 3">
            <a:extLst>
              <a:ext uri="{FF2B5EF4-FFF2-40B4-BE49-F238E27FC236}">
                <a16:creationId xmlns:a16="http://schemas.microsoft.com/office/drawing/2014/main" id="{C14C10BC-3A5A-A6B8-149C-68819CDF4CC0}"/>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9F0666F6-423D-25EE-3867-7CDE0F773646}"/>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effectLst/>
                <a:latin typeface="+mn-lt"/>
                <a:ea typeface="+mn-ea"/>
                <a:cs typeface="+mn-cs"/>
              </a:rPr>
              <a:t>Dr. Zornitsa Yordanova</a:t>
            </a:r>
          </a:p>
        </p:txBody>
      </p:sp>
      <p:sp>
        <p:nvSpPr>
          <p:cNvPr id="6" name="Slide Number Placeholder 5">
            <a:extLst>
              <a:ext uri="{FF2B5EF4-FFF2-40B4-BE49-F238E27FC236}">
                <a16:creationId xmlns:a16="http://schemas.microsoft.com/office/drawing/2014/main" id="{D69317B4-DDEF-5E9C-D4F0-6E186CE20D39}"/>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14</a:t>
            </a:fld>
            <a:endParaRPr lang="en-US"/>
          </a:p>
        </p:txBody>
      </p:sp>
    </p:spTree>
    <p:extLst>
      <p:ext uri="{BB962C8B-B14F-4D97-AF65-F5344CB8AC3E}">
        <p14:creationId xmlns:p14="http://schemas.microsoft.com/office/powerpoint/2010/main" val="27290049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A72E8-DF44-E932-C317-6FC34FB19373}"/>
              </a:ext>
            </a:extLst>
          </p:cNvPr>
          <p:cNvSpPr>
            <a:spLocks noGrp="1"/>
          </p:cNvSpPr>
          <p:nvPr>
            <p:ph type="title"/>
          </p:nvPr>
        </p:nvSpPr>
        <p:spPr>
          <a:xfrm>
            <a:off x="431172" y="553616"/>
            <a:ext cx="7914087" cy="4008859"/>
          </a:xfrm>
        </p:spPr>
        <p:txBody>
          <a:bodyPr anchor="t">
            <a:normAutofit/>
          </a:bodyPr>
          <a:lstStyle/>
          <a:p>
            <a:r>
              <a:rPr lang="en-GB" sz="5600"/>
              <a:t>Crafting a Go-To-Market Strategy for First User Acquisition</a:t>
            </a:r>
          </a:p>
        </p:txBody>
      </p:sp>
      <p:sp>
        <p:nvSpPr>
          <p:cNvPr id="11" name="Text Placeholder 2">
            <a:extLst>
              <a:ext uri="{FF2B5EF4-FFF2-40B4-BE49-F238E27FC236}">
                <a16:creationId xmlns:a16="http://schemas.microsoft.com/office/drawing/2014/main" id="{82E09697-BEFA-161D-48AB-63CC1CB06076}"/>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ED22A034-97E5-DF61-E423-6C43B2E6DDFB}"/>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8C85C5CF-3554-C341-8447-1964984595F7}"/>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9270038A-834F-ED10-8B44-E625014291C1}"/>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15</a:t>
            </a:fld>
            <a:endParaRPr lang="en-US"/>
          </a:p>
        </p:txBody>
      </p:sp>
    </p:spTree>
    <p:extLst>
      <p:ext uri="{BB962C8B-B14F-4D97-AF65-F5344CB8AC3E}">
        <p14:creationId xmlns:p14="http://schemas.microsoft.com/office/powerpoint/2010/main" val="21168068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FE4F1-7E9A-C9EE-9E1A-AC0F54693937}"/>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sz="2700" b="0" kern="1200" cap="all" baseline="0">
                <a:latin typeface="+mj-lt"/>
                <a:ea typeface="+mj-ea"/>
                <a:cs typeface="+mj-cs"/>
              </a:rPr>
              <a:t>Overview of go-to-market strategy for startups</a:t>
            </a:r>
          </a:p>
        </p:txBody>
      </p:sp>
      <p:pic>
        <p:nvPicPr>
          <p:cNvPr id="7" name="Content Placeholder 6" descr="startup product launch, marketing strategies, customer targeting, sales execution">
            <a:extLst>
              <a:ext uri="{FF2B5EF4-FFF2-40B4-BE49-F238E27FC236}">
                <a16:creationId xmlns:a16="http://schemas.microsoft.com/office/drawing/2014/main" id="{18B12742-8A5E-434C-A295-C3C0EF46085D}"/>
              </a:ext>
            </a:extLst>
          </p:cNvPr>
          <p:cNvPicPr>
            <a:picLocks noGrp="1" noChangeAspect="1"/>
          </p:cNvPicPr>
          <p:nvPr>
            <p:ph type="pic" sz="quarter" idx="15"/>
          </p:nvPr>
        </p:nvPicPr>
        <p:blipFill>
          <a:blip r:embed="rId3"/>
          <a:srcRect l="5494" r="13830" b="1"/>
          <a:stretch>
            <a:fillRect/>
          </a:stretch>
        </p:blipFill>
        <p:spPr>
          <a:xfrm>
            <a:off x="20" y="10"/>
            <a:ext cx="7734280" cy="6399142"/>
          </a:xfrm>
        </p:spPr>
      </p:pic>
      <p:sp>
        <p:nvSpPr>
          <p:cNvPr id="8" name="TextBox 7">
            <a:extLst>
              <a:ext uri="{FF2B5EF4-FFF2-40B4-BE49-F238E27FC236}">
                <a16:creationId xmlns:a16="http://schemas.microsoft.com/office/drawing/2014/main" id="{86187248-BAF4-4D62-8BA2-D062399F9120}"/>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900" b="1"/>
              <a:t>Product Positioning</a:t>
            </a:r>
          </a:p>
          <a:p>
            <a:pPr marL="0" lvl="1" indent="0">
              <a:lnSpc>
                <a:spcPct val="90000"/>
              </a:lnSpc>
              <a:spcBef>
                <a:spcPts val="1000"/>
              </a:spcBef>
              <a:spcAft>
                <a:spcPts val="600"/>
              </a:spcAft>
              <a:buFont typeface="Arial" panose="020B0604020202020204" pitchFamily="34" charset="0"/>
              <a:buNone/>
            </a:pPr>
            <a:r>
              <a:rPr lang="en-GB" sz="900"/>
              <a:t>Positioning defines how a product fits in the market to meet customer needs uniquely and compellingly.</a:t>
            </a:r>
          </a:p>
          <a:p>
            <a:pPr marL="0" indent="0">
              <a:lnSpc>
                <a:spcPct val="90000"/>
              </a:lnSpc>
              <a:spcBef>
                <a:spcPts val="2500"/>
              </a:spcBef>
              <a:spcAft>
                <a:spcPts val="600"/>
              </a:spcAft>
              <a:buFont typeface="Arial" panose="020B0604020202020204" pitchFamily="34" charset="0"/>
              <a:buNone/>
            </a:pPr>
            <a:r>
              <a:rPr lang="en-GB" sz="900" b="1"/>
              <a:t>Target Customer Identification</a:t>
            </a:r>
          </a:p>
          <a:p>
            <a:pPr marL="0" lvl="1" indent="0">
              <a:lnSpc>
                <a:spcPct val="90000"/>
              </a:lnSpc>
              <a:spcBef>
                <a:spcPts val="1000"/>
              </a:spcBef>
              <a:spcAft>
                <a:spcPts val="600"/>
              </a:spcAft>
              <a:buFont typeface="Arial" panose="020B0604020202020204" pitchFamily="34" charset="0"/>
              <a:buNone/>
            </a:pPr>
            <a:r>
              <a:rPr lang="en-GB" sz="900"/>
              <a:t>Identifying the ideal customers helps focus marketing and sales efforts on those most likely to adopt the product.</a:t>
            </a:r>
          </a:p>
          <a:p>
            <a:pPr marL="0" indent="0">
              <a:lnSpc>
                <a:spcPct val="90000"/>
              </a:lnSpc>
              <a:spcBef>
                <a:spcPts val="2500"/>
              </a:spcBef>
              <a:spcAft>
                <a:spcPts val="600"/>
              </a:spcAft>
              <a:buFont typeface="Arial" panose="020B0604020202020204" pitchFamily="34" charset="0"/>
              <a:buNone/>
            </a:pPr>
            <a:r>
              <a:rPr lang="en-GB" sz="900" b="1"/>
              <a:t>Sales and Marketing Execution</a:t>
            </a:r>
          </a:p>
          <a:p>
            <a:pPr marL="0" lvl="1" indent="0">
              <a:lnSpc>
                <a:spcPct val="90000"/>
              </a:lnSpc>
              <a:spcBef>
                <a:spcPts val="1000"/>
              </a:spcBef>
              <a:spcAft>
                <a:spcPts val="600"/>
              </a:spcAft>
              <a:buFont typeface="Arial" panose="020B0604020202020204" pitchFamily="34" charset="0"/>
              <a:buNone/>
            </a:pPr>
            <a:r>
              <a:rPr lang="en-GB" sz="900"/>
              <a:t>Executing coordinated sales and marketing initiatives drives user acquisition and builds early traction effectively.</a:t>
            </a:r>
          </a:p>
        </p:txBody>
      </p:sp>
      <p:sp>
        <p:nvSpPr>
          <p:cNvPr id="4" name="Date Placeholder 3">
            <a:extLst>
              <a:ext uri="{FF2B5EF4-FFF2-40B4-BE49-F238E27FC236}">
                <a16:creationId xmlns:a16="http://schemas.microsoft.com/office/drawing/2014/main" id="{B8156789-B50C-0930-10DF-34523ED16087}"/>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E9DDEFFF-B219-A88D-9438-A1A5B7BBBFE6}"/>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6FB30EBE-B919-EC96-D5EE-69F634C3CFB9}"/>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16</a:t>
            </a:fld>
            <a:endParaRPr lang="en-US"/>
          </a:p>
        </p:txBody>
      </p:sp>
    </p:spTree>
    <p:extLst>
      <p:ext uri="{BB962C8B-B14F-4D97-AF65-F5344CB8AC3E}">
        <p14:creationId xmlns:p14="http://schemas.microsoft.com/office/powerpoint/2010/main" val="6063334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D32B8-A876-4E45-3817-E59A14CFE354}"/>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b="0" kern="1200" cap="all" baseline="0">
                <a:latin typeface="+mj-lt"/>
                <a:ea typeface="+mj-ea"/>
                <a:cs typeface="+mj-cs"/>
              </a:rPr>
              <a:t>B2B versus B2C GTM differences</a:t>
            </a:r>
          </a:p>
        </p:txBody>
      </p:sp>
      <p:pic>
        <p:nvPicPr>
          <p:cNvPr id="7" name="Content Placeholder 6" descr="Illustration contrasting B2B relationship building and B2C broad marketing channels">
            <a:extLst>
              <a:ext uri="{FF2B5EF4-FFF2-40B4-BE49-F238E27FC236}">
                <a16:creationId xmlns:a16="http://schemas.microsoft.com/office/drawing/2014/main" id="{76093150-E03F-414E-852B-F5397D39F9B0}"/>
              </a:ext>
            </a:extLst>
          </p:cNvPr>
          <p:cNvPicPr>
            <a:picLocks noGrp="1" noChangeAspect="1"/>
          </p:cNvPicPr>
          <p:nvPr>
            <p:ph type="pic" sz="quarter" idx="15"/>
          </p:nvPr>
        </p:nvPicPr>
        <p:blipFill>
          <a:blip r:embed="rId3"/>
          <a:srcRect l="8120" r="11204" b="1"/>
          <a:stretch>
            <a:fillRect/>
          </a:stretch>
        </p:blipFill>
        <p:spPr>
          <a:xfrm>
            <a:off x="20" y="10"/>
            <a:ext cx="7734280" cy="6399142"/>
          </a:xfrm>
        </p:spPr>
      </p:pic>
      <p:sp>
        <p:nvSpPr>
          <p:cNvPr id="8" name="TextBox 7">
            <a:extLst>
              <a:ext uri="{FF2B5EF4-FFF2-40B4-BE49-F238E27FC236}">
                <a16:creationId xmlns:a16="http://schemas.microsoft.com/office/drawing/2014/main" id="{2D05DF94-CE45-42B2-988D-D85327E4FD75}"/>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000" b="1"/>
              <a:t>B2B Sales Cycle</a:t>
            </a:r>
          </a:p>
          <a:p>
            <a:pPr marL="0" lvl="1" indent="0">
              <a:lnSpc>
                <a:spcPct val="90000"/>
              </a:lnSpc>
              <a:spcBef>
                <a:spcPts val="1000"/>
              </a:spcBef>
              <a:spcAft>
                <a:spcPts val="600"/>
              </a:spcAft>
              <a:buFont typeface="Arial" panose="020B0604020202020204" pitchFamily="34" charset="0"/>
              <a:buNone/>
            </a:pPr>
            <a:r>
              <a:rPr lang="en-GB" sz="1000"/>
              <a:t>B2B GTM involves longer sales cycles with emphasis on building strong client relationships.</a:t>
            </a:r>
          </a:p>
          <a:p>
            <a:pPr marL="0" indent="0">
              <a:lnSpc>
                <a:spcPct val="90000"/>
              </a:lnSpc>
              <a:spcBef>
                <a:spcPts val="2500"/>
              </a:spcBef>
              <a:spcAft>
                <a:spcPts val="600"/>
              </a:spcAft>
              <a:buFont typeface="Arial" panose="020B0604020202020204" pitchFamily="34" charset="0"/>
              <a:buNone/>
            </a:pPr>
            <a:r>
              <a:rPr lang="en-GB" sz="1000" b="1"/>
              <a:t>B2B Targeted Outreach</a:t>
            </a:r>
          </a:p>
          <a:p>
            <a:pPr marL="0" lvl="1" indent="0">
              <a:lnSpc>
                <a:spcPct val="90000"/>
              </a:lnSpc>
              <a:spcBef>
                <a:spcPts val="1000"/>
              </a:spcBef>
              <a:spcAft>
                <a:spcPts val="600"/>
              </a:spcAft>
              <a:buFont typeface="Arial" panose="020B0604020202020204" pitchFamily="34" charset="0"/>
              <a:buNone/>
            </a:pPr>
            <a:r>
              <a:rPr lang="en-GB" sz="1000"/>
              <a:t>Targeted outreach is essential in B2B to reach specific clients effectively.</a:t>
            </a:r>
          </a:p>
          <a:p>
            <a:pPr marL="0" indent="0">
              <a:lnSpc>
                <a:spcPct val="90000"/>
              </a:lnSpc>
              <a:spcBef>
                <a:spcPts val="2500"/>
              </a:spcBef>
              <a:spcAft>
                <a:spcPts val="600"/>
              </a:spcAft>
              <a:buFont typeface="Arial" panose="020B0604020202020204" pitchFamily="34" charset="0"/>
              <a:buNone/>
            </a:pPr>
            <a:r>
              <a:rPr lang="en-GB" sz="1000" b="1"/>
              <a:t>B2C Marketing Approach</a:t>
            </a:r>
          </a:p>
          <a:p>
            <a:pPr marL="0" lvl="1" indent="0">
              <a:lnSpc>
                <a:spcPct val="90000"/>
              </a:lnSpc>
              <a:spcBef>
                <a:spcPts val="1000"/>
              </a:spcBef>
              <a:spcAft>
                <a:spcPts val="600"/>
              </a:spcAft>
              <a:buFont typeface="Arial" panose="020B0604020202020204" pitchFamily="34" charset="0"/>
              <a:buNone/>
            </a:pPr>
            <a:r>
              <a:rPr lang="en-GB" sz="1000"/>
              <a:t>B2C GTM leverages broad marketing channels to build brand awareness and acquire users rapidly.</a:t>
            </a:r>
          </a:p>
        </p:txBody>
      </p:sp>
      <p:sp>
        <p:nvSpPr>
          <p:cNvPr id="4" name="Date Placeholder 3">
            <a:extLst>
              <a:ext uri="{FF2B5EF4-FFF2-40B4-BE49-F238E27FC236}">
                <a16:creationId xmlns:a16="http://schemas.microsoft.com/office/drawing/2014/main" id="{F1B2F44A-6970-CE69-E546-BBD35841D331}"/>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52CB94D5-3CA3-9C91-AB12-8EB62A8FC912}"/>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C953999F-E652-D786-AA23-CFEC6CFF746E}"/>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17</a:t>
            </a:fld>
            <a:endParaRPr lang="en-US"/>
          </a:p>
        </p:txBody>
      </p:sp>
    </p:spTree>
    <p:extLst>
      <p:ext uri="{BB962C8B-B14F-4D97-AF65-F5344CB8AC3E}">
        <p14:creationId xmlns:p14="http://schemas.microsoft.com/office/powerpoint/2010/main" val="17423581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94DE9-40D3-42E7-7F83-C7DD36FE68F4}"/>
              </a:ext>
            </a:extLst>
          </p:cNvPr>
          <p:cNvSpPr>
            <a:spLocks noGrp="1"/>
          </p:cNvSpPr>
          <p:nvPr>
            <p:ph type="title"/>
          </p:nvPr>
        </p:nvSpPr>
        <p:spPr>
          <a:xfrm>
            <a:off x="429768" y="548639"/>
            <a:ext cx="4855464" cy="1453896"/>
          </a:xfrm>
        </p:spPr>
        <p:txBody>
          <a:bodyPr vert="horz" lIns="91440" tIns="45720" rIns="91440" bIns="45720" rtlCol="0" anchor="t">
            <a:normAutofit/>
          </a:bodyPr>
          <a:lstStyle/>
          <a:p>
            <a:r>
              <a:rPr lang="en-US" sz="2700" b="0" kern="1200" cap="all" baseline="0">
                <a:latin typeface="+mj-lt"/>
                <a:ea typeface="+mj-ea"/>
                <a:cs typeface="+mj-cs"/>
              </a:rPr>
              <a:t>Customer acquisition channels and outreach strategies</a:t>
            </a:r>
          </a:p>
        </p:txBody>
      </p:sp>
      <p:pic>
        <p:nvPicPr>
          <p:cNvPr id="7" name="Content Placeholder 6" descr="Various digital marketing channels and strategies for customer outreach and acquisition">
            <a:extLst>
              <a:ext uri="{FF2B5EF4-FFF2-40B4-BE49-F238E27FC236}">
                <a16:creationId xmlns:a16="http://schemas.microsoft.com/office/drawing/2014/main" id="{5B1381F9-7609-426C-B56B-DB6689584947}"/>
              </a:ext>
            </a:extLst>
          </p:cNvPr>
          <p:cNvPicPr>
            <a:picLocks noGrp="1" noChangeAspect="1"/>
          </p:cNvPicPr>
          <p:nvPr>
            <p:ph type="pic" sz="quarter" idx="15"/>
          </p:nvPr>
        </p:nvPicPr>
        <p:blipFill>
          <a:blip r:embed="rId3"/>
          <a:srcRect l="12920" r="9793" b="3"/>
          <a:stretch>
            <a:fillRect/>
          </a:stretch>
        </p:blipFill>
        <p:spPr>
          <a:xfrm>
            <a:off x="20" y="2293496"/>
            <a:ext cx="5285212" cy="4564504"/>
          </a:xfrm>
        </p:spPr>
      </p:pic>
      <p:sp>
        <p:nvSpPr>
          <p:cNvPr id="8" name="TextBox 7">
            <a:extLst>
              <a:ext uri="{FF2B5EF4-FFF2-40B4-BE49-F238E27FC236}">
                <a16:creationId xmlns:a16="http://schemas.microsoft.com/office/drawing/2014/main" id="{6B67776B-1A5F-4BDC-895A-9FC3B148E3A1}"/>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0" y="549275"/>
            <a:ext cx="5585925" cy="5783263"/>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Social Media Marketing</a:t>
            </a:r>
          </a:p>
          <a:p>
            <a:pPr marL="0" lvl="1" indent="0">
              <a:spcBef>
                <a:spcPts val="1000"/>
              </a:spcBef>
              <a:spcAft>
                <a:spcPts val="600"/>
              </a:spcAft>
              <a:buFont typeface="Arial" panose="020B0604020202020204" pitchFamily="34" charset="0"/>
              <a:buNone/>
            </a:pPr>
            <a:r>
              <a:rPr lang="en-GB" sz="1400"/>
              <a:t>Social media platforms help engage customers and increase brand awareness effectively.</a:t>
            </a:r>
          </a:p>
          <a:p>
            <a:pPr marL="0" indent="0">
              <a:spcBef>
                <a:spcPts val="2500"/>
              </a:spcBef>
              <a:spcAft>
                <a:spcPts val="600"/>
              </a:spcAft>
              <a:buFont typeface="Arial" panose="020B0604020202020204" pitchFamily="34" charset="0"/>
              <a:buNone/>
            </a:pPr>
            <a:r>
              <a:rPr lang="en-GB" sz="1400" b="1"/>
              <a:t>Content Marketing</a:t>
            </a:r>
          </a:p>
          <a:p>
            <a:pPr marL="0" lvl="1" indent="0">
              <a:spcBef>
                <a:spcPts val="1000"/>
              </a:spcBef>
              <a:spcAft>
                <a:spcPts val="600"/>
              </a:spcAft>
              <a:buFont typeface="Arial" panose="020B0604020202020204" pitchFamily="34" charset="0"/>
              <a:buNone/>
            </a:pPr>
            <a:r>
              <a:rPr lang="en-GB" sz="1400"/>
              <a:t>Creating valuable content attracts and retains customers by addressing their needs and interests.</a:t>
            </a:r>
          </a:p>
          <a:p>
            <a:pPr marL="0" indent="0">
              <a:spcBef>
                <a:spcPts val="2500"/>
              </a:spcBef>
              <a:spcAft>
                <a:spcPts val="600"/>
              </a:spcAft>
              <a:buFont typeface="Arial" panose="020B0604020202020204" pitchFamily="34" charset="0"/>
              <a:buNone/>
            </a:pPr>
            <a:r>
              <a:rPr lang="en-GB" sz="1400" b="1"/>
              <a:t>Partnerships and Referrals</a:t>
            </a:r>
          </a:p>
          <a:p>
            <a:pPr marL="0" lvl="1" indent="0">
              <a:spcBef>
                <a:spcPts val="1000"/>
              </a:spcBef>
              <a:spcAft>
                <a:spcPts val="600"/>
              </a:spcAft>
              <a:buFont typeface="Arial" panose="020B0604020202020204" pitchFamily="34" charset="0"/>
              <a:buNone/>
            </a:pPr>
            <a:r>
              <a:rPr lang="en-GB" sz="1400"/>
              <a:t>Collaborations and customer referrals amplify reach and build trust among potential customers.</a:t>
            </a:r>
          </a:p>
          <a:p>
            <a:pPr marL="0" indent="0">
              <a:spcBef>
                <a:spcPts val="2500"/>
              </a:spcBef>
              <a:spcAft>
                <a:spcPts val="600"/>
              </a:spcAft>
              <a:buFont typeface="Arial" panose="020B0604020202020204" pitchFamily="34" charset="0"/>
              <a:buNone/>
            </a:pPr>
            <a:r>
              <a:rPr lang="en-GB" sz="1400" b="1"/>
              <a:t>Direct Sales Outreach</a:t>
            </a:r>
          </a:p>
          <a:p>
            <a:pPr marL="0" lvl="1" indent="0">
              <a:spcBef>
                <a:spcPts val="1000"/>
              </a:spcBef>
              <a:spcAft>
                <a:spcPts val="600"/>
              </a:spcAft>
              <a:buFont typeface="Arial" panose="020B0604020202020204" pitchFamily="34" charset="0"/>
              <a:buNone/>
            </a:pPr>
            <a:r>
              <a:rPr lang="en-GB" sz="1400"/>
              <a:t>Direct sales involve personalised communication tailored to the customer profile for maximum impact.</a:t>
            </a:r>
          </a:p>
        </p:txBody>
      </p:sp>
      <p:sp>
        <p:nvSpPr>
          <p:cNvPr id="4" name="Date Placeholder 3">
            <a:extLst>
              <a:ext uri="{FF2B5EF4-FFF2-40B4-BE49-F238E27FC236}">
                <a16:creationId xmlns:a16="http://schemas.microsoft.com/office/drawing/2014/main" id="{2801A66D-AA1E-DE0A-6AB7-7CCF83B4556A}"/>
              </a:ext>
            </a:extLst>
          </p:cNvPr>
          <p:cNvSpPr>
            <a:spLocks noGrp="1"/>
          </p:cNvSpPr>
          <p:nvPr>
            <p:ph type="dt" sz="half" idx="10"/>
          </p:nvPr>
        </p:nvSpPr>
        <p:spPr>
          <a:xfrm>
            <a:off x="6096000" y="6492240"/>
            <a:ext cx="2651760" cy="338328"/>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1AE27C97-BAB4-5726-FFB9-FA8576072EC6}"/>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38B08491-5DD0-68BE-E53F-0215B245C1E6}"/>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18</a:t>
            </a:fld>
            <a:endParaRPr lang="en-US"/>
          </a:p>
        </p:txBody>
      </p:sp>
    </p:spTree>
    <p:extLst>
      <p:ext uri="{BB962C8B-B14F-4D97-AF65-F5344CB8AC3E}">
        <p14:creationId xmlns:p14="http://schemas.microsoft.com/office/powerpoint/2010/main" val="32592258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9BB38-083D-8840-2AB2-3DC70D00E987}"/>
              </a:ext>
            </a:extLst>
          </p:cNvPr>
          <p:cNvSpPr>
            <a:spLocks noGrp="1"/>
          </p:cNvSpPr>
          <p:nvPr>
            <p:ph type="title"/>
          </p:nvPr>
        </p:nvSpPr>
        <p:spPr>
          <a:xfrm>
            <a:off x="431172" y="553616"/>
            <a:ext cx="7914087" cy="4008859"/>
          </a:xfrm>
        </p:spPr>
        <p:txBody>
          <a:bodyPr anchor="t">
            <a:normAutofit/>
          </a:bodyPr>
          <a:lstStyle/>
          <a:p>
            <a:r>
              <a:rPr lang="en-GB"/>
              <a:t>Building Traction and Demonstrating Early Success</a:t>
            </a:r>
          </a:p>
        </p:txBody>
      </p:sp>
      <p:sp>
        <p:nvSpPr>
          <p:cNvPr id="11" name="Text Placeholder 2">
            <a:extLst>
              <a:ext uri="{FF2B5EF4-FFF2-40B4-BE49-F238E27FC236}">
                <a16:creationId xmlns:a16="http://schemas.microsoft.com/office/drawing/2014/main" id="{5B5D5B12-F616-EBCB-BD6E-8F3344BB8404}"/>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4387354D-A6DD-11D4-96E3-787E29432182}"/>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1BCCC053-2EC3-D118-E2BB-BD2E3D3E1E3E}"/>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44BA86FE-47D7-BB13-1F24-B1870EF78E7E}"/>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19</a:t>
            </a:fld>
            <a:endParaRPr lang="en-US"/>
          </a:p>
        </p:txBody>
      </p:sp>
    </p:spTree>
    <p:extLst>
      <p:ext uri="{BB962C8B-B14F-4D97-AF65-F5344CB8AC3E}">
        <p14:creationId xmlns:p14="http://schemas.microsoft.com/office/powerpoint/2010/main" val="6334656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8732F-7A06-6331-785E-F8306D480B5F}"/>
              </a:ext>
            </a:extLst>
          </p:cNvPr>
          <p:cNvSpPr>
            <a:spLocks noGrp="1"/>
          </p:cNvSpPr>
          <p:nvPr>
            <p:ph type="title"/>
          </p:nvPr>
        </p:nvSpPr>
        <p:spPr>
          <a:xfrm>
            <a:off x="429768" y="411480"/>
            <a:ext cx="11045952" cy="1828800"/>
          </a:xfrm>
        </p:spPr>
        <p:txBody>
          <a:bodyPr anchor="t">
            <a:normAutofit/>
          </a:bodyPr>
          <a:lstStyle/>
          <a:p>
            <a:r>
              <a:rPr lang="en-GB" sz="6200"/>
              <a:t>Presentation Overview</a:t>
            </a:r>
          </a:p>
        </p:txBody>
      </p:sp>
      <p:sp>
        <p:nvSpPr>
          <p:cNvPr id="3" name="Content Placeholder 2">
            <a:extLst>
              <a:ext uri="{FF2B5EF4-FFF2-40B4-BE49-F238E27FC236}">
                <a16:creationId xmlns:a16="http://schemas.microsoft.com/office/drawing/2014/main" id="{61CD6622-1FDA-21C0-0F46-20FD2A9ED75A}"/>
              </a:ext>
            </a:extLst>
          </p:cNvPr>
          <p:cNvSpPr>
            <a:spLocks noGrp="1"/>
          </p:cNvSpPr>
          <p:nvPr>
            <p:ph sz="quarter" idx="13"/>
            <p:extLst>
              <p:ext uri="{E7BDC344-281C-4309-B0C6-D0EE65EED2A8}">
                <p202:designPr xmlns:p202="http://schemas.microsoft.com/office/powerpoint/2020/02/main">
                  <p202:designTagLst>
                    <p202:designTag name="ARCH:1:CLS" val="BulletedText"/>
                  </p202:designTagLst>
                </p202:designPr>
              </p:ext>
            </p:extLst>
          </p:nvPr>
        </p:nvSpPr>
        <p:spPr>
          <a:xfrm>
            <a:off x="6272784" y="2423160"/>
            <a:ext cx="5202936" cy="3858768"/>
          </a:xfrm>
        </p:spPr>
        <p:txBody>
          <a:bodyPr>
            <a:normAutofit/>
          </a:bodyPr>
          <a:lstStyle/>
          <a:p>
            <a:pPr>
              <a:lnSpc>
                <a:spcPct val="110000"/>
              </a:lnSpc>
              <a:buFont typeface="Arial" panose="020B0604020202020204" pitchFamily="34" charset="0"/>
              <a:buChar char="•"/>
            </a:pPr>
            <a:r>
              <a:rPr lang="en-GB" sz="1700"/>
              <a:t>Understanding Minimum Viable Product (MVP) Fundamentals</a:t>
            </a:r>
          </a:p>
          <a:p>
            <a:pPr>
              <a:lnSpc>
                <a:spcPct val="110000"/>
              </a:lnSpc>
              <a:buFont typeface="Arial" panose="020B0604020202020204" pitchFamily="34" charset="0"/>
              <a:buChar char="•"/>
            </a:pPr>
            <a:r>
              <a:rPr lang="en-GB" sz="1700"/>
              <a:t>Selecting and Building Your MVP</a:t>
            </a:r>
          </a:p>
          <a:p>
            <a:pPr>
              <a:lnSpc>
                <a:spcPct val="110000"/>
              </a:lnSpc>
              <a:buFont typeface="Arial" panose="020B0604020202020204" pitchFamily="34" charset="0"/>
              <a:buChar char="•"/>
            </a:pPr>
            <a:r>
              <a:rPr lang="en-GB" sz="1700"/>
              <a:t>Validating Your MVP Through Metrics and Iteration</a:t>
            </a:r>
          </a:p>
          <a:p>
            <a:pPr>
              <a:lnSpc>
                <a:spcPct val="110000"/>
              </a:lnSpc>
              <a:buFont typeface="Arial" panose="020B0604020202020204" pitchFamily="34" charset="0"/>
              <a:buChar char="•"/>
            </a:pPr>
            <a:r>
              <a:rPr lang="en-GB" sz="1700"/>
              <a:t>Crafting a Go-To-Market Strategy for First User Acquisition</a:t>
            </a:r>
          </a:p>
          <a:p>
            <a:pPr>
              <a:lnSpc>
                <a:spcPct val="110000"/>
              </a:lnSpc>
              <a:buFont typeface="Arial" panose="020B0604020202020204" pitchFamily="34" charset="0"/>
              <a:buChar char="•"/>
            </a:pPr>
            <a:r>
              <a:rPr lang="en-GB" sz="1700"/>
              <a:t>Building Traction and Demonstrating Early Success</a:t>
            </a:r>
          </a:p>
          <a:p>
            <a:pPr>
              <a:lnSpc>
                <a:spcPct val="110000"/>
              </a:lnSpc>
              <a:buFont typeface="Arial" panose="020B0604020202020204" pitchFamily="34" charset="0"/>
              <a:buChar char="•"/>
            </a:pPr>
            <a:r>
              <a:rPr lang="en-GB" sz="1700"/>
              <a:t>Preparing For Investment and Strategic Growth</a:t>
            </a:r>
          </a:p>
        </p:txBody>
      </p:sp>
      <p:sp>
        <p:nvSpPr>
          <p:cNvPr id="4" name="Date Placeholder 3">
            <a:extLst>
              <a:ext uri="{FF2B5EF4-FFF2-40B4-BE49-F238E27FC236}">
                <a16:creationId xmlns:a16="http://schemas.microsoft.com/office/drawing/2014/main" id="{581922F5-B20E-9579-17EE-FB62BB68D430}"/>
              </a:ext>
            </a:extLst>
          </p:cNvPr>
          <p:cNvSpPr>
            <a:spLocks noGrp="1"/>
          </p:cNvSpPr>
          <p:nvPr>
            <p:ph type="dt" sz="half" idx="10"/>
          </p:nvPr>
        </p:nvSpPr>
        <p:spPr>
          <a:xfrm>
            <a:off x="431172" y="6490524"/>
            <a:ext cx="2841959" cy="336141"/>
          </a:xfrm>
        </p:spPr>
        <p:txBody>
          <a:bodyPr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BB965E97-0EB0-F7AC-7317-76798E132F50}"/>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2C1217B3-9D3F-5D93-6EF2-0FEA73112538}"/>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2</a:t>
            </a:fld>
            <a:endParaRPr lang="en-US"/>
          </a:p>
        </p:txBody>
      </p:sp>
    </p:spTree>
    <p:extLst>
      <p:ext uri="{BB962C8B-B14F-4D97-AF65-F5344CB8AC3E}">
        <p14:creationId xmlns:p14="http://schemas.microsoft.com/office/powerpoint/2010/main" val="18446809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A49FC-E1A6-1F97-964E-78D193145FFF}"/>
              </a:ext>
            </a:extLst>
          </p:cNvPr>
          <p:cNvSpPr>
            <a:spLocks noGrp="1"/>
          </p:cNvSpPr>
          <p:nvPr>
            <p:ph type="title"/>
          </p:nvPr>
        </p:nvSpPr>
        <p:spPr>
          <a:xfrm>
            <a:off x="429768" y="548639"/>
            <a:ext cx="4855464" cy="1453896"/>
          </a:xfrm>
        </p:spPr>
        <p:txBody>
          <a:bodyPr vert="horz" lIns="91440" tIns="45720" rIns="91440" bIns="45720" rtlCol="0" anchor="t">
            <a:normAutofit/>
          </a:bodyPr>
          <a:lstStyle/>
          <a:p>
            <a:r>
              <a:rPr lang="en-US" b="0" kern="1200" cap="all" baseline="0">
                <a:latin typeface="+mj-lt"/>
                <a:ea typeface="+mj-ea"/>
                <a:cs typeface="+mj-cs"/>
              </a:rPr>
              <a:t>Recognising early traction and success indicators</a:t>
            </a:r>
          </a:p>
        </p:txBody>
      </p:sp>
      <p:pic>
        <p:nvPicPr>
          <p:cNvPr id="7" name="Content Placeholder 6" descr="Graph showing rising user growth, engagement charts, feedback forms, and repeat usage icons">
            <a:extLst>
              <a:ext uri="{FF2B5EF4-FFF2-40B4-BE49-F238E27FC236}">
                <a16:creationId xmlns:a16="http://schemas.microsoft.com/office/drawing/2014/main" id="{23F2A797-AF64-4419-905D-A3F199D1CDC2}"/>
              </a:ext>
            </a:extLst>
          </p:cNvPr>
          <p:cNvPicPr>
            <a:picLocks noGrp="1" noChangeAspect="1"/>
          </p:cNvPicPr>
          <p:nvPr>
            <p:ph type="pic" sz="quarter" idx="15"/>
          </p:nvPr>
        </p:nvPicPr>
        <p:blipFill>
          <a:blip r:embed="rId3"/>
          <a:srcRect l="6041" r="16672" b="3"/>
          <a:stretch>
            <a:fillRect/>
          </a:stretch>
        </p:blipFill>
        <p:spPr>
          <a:xfrm>
            <a:off x="20" y="2293496"/>
            <a:ext cx="5285212" cy="4564504"/>
          </a:xfrm>
        </p:spPr>
      </p:pic>
      <p:sp>
        <p:nvSpPr>
          <p:cNvPr id="8" name="TextBox 7">
            <a:extLst>
              <a:ext uri="{FF2B5EF4-FFF2-40B4-BE49-F238E27FC236}">
                <a16:creationId xmlns:a16="http://schemas.microsoft.com/office/drawing/2014/main" id="{71710905-100A-4B7D-BA97-594E42C9EBAE}"/>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0" y="549275"/>
            <a:ext cx="5585925" cy="5783263"/>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User Growth</a:t>
            </a:r>
          </a:p>
          <a:p>
            <a:pPr marL="0" lvl="1" indent="0">
              <a:spcBef>
                <a:spcPts val="1000"/>
              </a:spcBef>
              <a:spcAft>
                <a:spcPts val="600"/>
              </a:spcAft>
              <a:buFont typeface="Arial" panose="020B0604020202020204" pitchFamily="34" charset="0"/>
              <a:buNone/>
            </a:pPr>
            <a:r>
              <a:rPr lang="en-GB" sz="1400"/>
              <a:t>Increasing number of users signifies early adoption and market interest in your product or service.</a:t>
            </a:r>
          </a:p>
          <a:p>
            <a:pPr marL="0" indent="0">
              <a:spcBef>
                <a:spcPts val="2500"/>
              </a:spcBef>
              <a:spcAft>
                <a:spcPts val="600"/>
              </a:spcAft>
              <a:buFont typeface="Arial" panose="020B0604020202020204" pitchFamily="34" charset="0"/>
              <a:buNone/>
            </a:pPr>
            <a:r>
              <a:rPr lang="en-GB" sz="1400" b="1"/>
              <a:t>Engagement Metrics</a:t>
            </a:r>
          </a:p>
          <a:p>
            <a:pPr marL="0" lvl="1" indent="0">
              <a:spcBef>
                <a:spcPts val="1000"/>
              </a:spcBef>
              <a:spcAft>
                <a:spcPts val="600"/>
              </a:spcAft>
              <a:buFont typeface="Arial" panose="020B0604020202020204" pitchFamily="34" charset="0"/>
              <a:buNone/>
            </a:pPr>
            <a:r>
              <a:rPr lang="en-GB" sz="1400"/>
              <a:t>High engagement rates such as active sessions and time spent reflect strong user involvement.</a:t>
            </a:r>
          </a:p>
          <a:p>
            <a:pPr marL="0" indent="0">
              <a:spcBef>
                <a:spcPts val="2500"/>
              </a:spcBef>
              <a:spcAft>
                <a:spcPts val="600"/>
              </a:spcAft>
              <a:buFont typeface="Arial" panose="020B0604020202020204" pitchFamily="34" charset="0"/>
              <a:buNone/>
            </a:pPr>
            <a:r>
              <a:rPr lang="en-GB" sz="1400" b="1"/>
              <a:t>Feedback Quality</a:t>
            </a:r>
          </a:p>
          <a:p>
            <a:pPr marL="0" lvl="1" indent="0">
              <a:spcBef>
                <a:spcPts val="1000"/>
              </a:spcBef>
              <a:spcAft>
                <a:spcPts val="600"/>
              </a:spcAft>
              <a:buFont typeface="Arial" panose="020B0604020202020204" pitchFamily="34" charset="0"/>
              <a:buNone/>
            </a:pPr>
            <a:r>
              <a:rPr lang="en-GB" sz="1400"/>
              <a:t>Positive and constructive user feedback validates your value proposition and guides improvements.</a:t>
            </a:r>
          </a:p>
          <a:p>
            <a:pPr marL="0" indent="0">
              <a:spcBef>
                <a:spcPts val="2500"/>
              </a:spcBef>
              <a:spcAft>
                <a:spcPts val="600"/>
              </a:spcAft>
              <a:buFont typeface="Arial" panose="020B0604020202020204" pitchFamily="34" charset="0"/>
              <a:buNone/>
            </a:pPr>
            <a:r>
              <a:rPr lang="en-GB" sz="1400" b="1"/>
              <a:t>Repeat Usage</a:t>
            </a:r>
          </a:p>
          <a:p>
            <a:pPr marL="0" lvl="1" indent="0">
              <a:spcBef>
                <a:spcPts val="1000"/>
              </a:spcBef>
              <a:spcAft>
                <a:spcPts val="600"/>
              </a:spcAft>
              <a:buFont typeface="Arial" panose="020B0604020202020204" pitchFamily="34" charset="0"/>
              <a:buNone/>
            </a:pPr>
            <a:r>
              <a:rPr lang="en-GB" sz="1400"/>
              <a:t>Consistent repeat usage indicates customer satisfaction and product reliability.</a:t>
            </a:r>
          </a:p>
        </p:txBody>
      </p:sp>
      <p:sp>
        <p:nvSpPr>
          <p:cNvPr id="4" name="Date Placeholder 3">
            <a:extLst>
              <a:ext uri="{FF2B5EF4-FFF2-40B4-BE49-F238E27FC236}">
                <a16:creationId xmlns:a16="http://schemas.microsoft.com/office/drawing/2014/main" id="{81C0CDC5-628A-8BF2-AE3F-25FF96322A95}"/>
              </a:ext>
            </a:extLst>
          </p:cNvPr>
          <p:cNvSpPr>
            <a:spLocks noGrp="1"/>
          </p:cNvSpPr>
          <p:nvPr>
            <p:ph type="dt" sz="half" idx="10"/>
          </p:nvPr>
        </p:nvSpPr>
        <p:spPr>
          <a:xfrm>
            <a:off x="6096000" y="6492240"/>
            <a:ext cx="2651760" cy="338328"/>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2FF72DA7-591C-CC45-5970-9C9E8811CC54}"/>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7605B5ED-8126-1BDE-6DEC-F6106D996F46}"/>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20</a:t>
            </a:fld>
            <a:endParaRPr lang="en-US"/>
          </a:p>
        </p:txBody>
      </p:sp>
    </p:spTree>
    <p:extLst>
      <p:ext uri="{BB962C8B-B14F-4D97-AF65-F5344CB8AC3E}">
        <p14:creationId xmlns:p14="http://schemas.microsoft.com/office/powerpoint/2010/main" val="8801611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DFC85-715D-8ED5-7426-7B24A7227568}"/>
              </a:ext>
            </a:extLst>
          </p:cNvPr>
          <p:cNvSpPr>
            <a:spLocks noGrp="1"/>
          </p:cNvSpPr>
          <p:nvPr>
            <p:ph type="title"/>
          </p:nvPr>
        </p:nvSpPr>
        <p:spPr>
          <a:xfrm>
            <a:off x="8321040" y="603504"/>
            <a:ext cx="3401568" cy="1527048"/>
          </a:xfrm>
        </p:spPr>
        <p:txBody>
          <a:bodyPr vert="horz" lIns="91440" tIns="45720" rIns="91440" bIns="45720" rtlCol="0" anchor="b">
            <a:normAutofit/>
          </a:bodyPr>
          <a:lstStyle/>
          <a:p>
            <a:r>
              <a:rPr lang="en-US" sz="2200" b="0" kern="1200" cap="all" baseline="0">
                <a:latin typeface="+mj-lt"/>
                <a:ea typeface="+mj-ea"/>
                <a:cs typeface="+mj-cs"/>
              </a:rPr>
              <a:t>Utilising pilot projects and securing letters of intent</a:t>
            </a:r>
          </a:p>
        </p:txBody>
      </p:sp>
      <p:pic>
        <p:nvPicPr>
          <p:cNvPr id="7" name="Content Placeholder 6" descr="Business collaboration showing pilot projects and signed letters building investor trust">
            <a:extLst>
              <a:ext uri="{FF2B5EF4-FFF2-40B4-BE49-F238E27FC236}">
                <a16:creationId xmlns:a16="http://schemas.microsoft.com/office/drawing/2014/main" id="{079936FE-0EDC-4153-8AAD-56C86152A4E2}"/>
              </a:ext>
            </a:extLst>
          </p:cNvPr>
          <p:cNvPicPr>
            <a:picLocks noGrp="1" noChangeAspect="1"/>
          </p:cNvPicPr>
          <p:nvPr>
            <p:ph type="pic" sz="quarter" idx="15"/>
          </p:nvPr>
        </p:nvPicPr>
        <p:blipFill>
          <a:blip r:embed="rId3"/>
          <a:srcRect l="8442" r="10881" b="1"/>
          <a:stretch>
            <a:fillRect/>
          </a:stretch>
        </p:blipFill>
        <p:spPr>
          <a:xfrm>
            <a:off x="20" y="10"/>
            <a:ext cx="7734280" cy="6399142"/>
          </a:xfrm>
        </p:spPr>
      </p:pic>
      <p:sp>
        <p:nvSpPr>
          <p:cNvPr id="8" name="TextBox 7">
            <a:extLst>
              <a:ext uri="{FF2B5EF4-FFF2-40B4-BE49-F238E27FC236}">
                <a16:creationId xmlns:a16="http://schemas.microsoft.com/office/drawing/2014/main" id="{2A00B99C-0003-417B-B00E-6814D1D99899}"/>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21040" y="2276856"/>
            <a:ext cx="3401568" cy="404164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Pilot Projects</a:t>
            </a:r>
          </a:p>
          <a:p>
            <a:pPr marL="0" lvl="1" indent="0">
              <a:spcBef>
                <a:spcPts val="1000"/>
              </a:spcBef>
              <a:spcAft>
                <a:spcPts val="600"/>
              </a:spcAft>
              <a:buFont typeface="Arial" panose="020B0604020202020204" pitchFamily="34" charset="0"/>
              <a:buNone/>
            </a:pPr>
            <a:r>
              <a:rPr lang="en-GB" sz="1400"/>
              <a:t>Pilot projects enable real-world testing and validation with key customers before full-scale launch.</a:t>
            </a:r>
          </a:p>
          <a:p>
            <a:pPr marL="0" indent="0">
              <a:spcBef>
                <a:spcPts val="2500"/>
              </a:spcBef>
              <a:spcAft>
                <a:spcPts val="600"/>
              </a:spcAft>
              <a:buFont typeface="Arial" panose="020B0604020202020204" pitchFamily="34" charset="0"/>
              <a:buNone/>
            </a:pPr>
            <a:r>
              <a:rPr lang="en-GB" sz="1400" b="1"/>
              <a:t>Letters of Intent</a:t>
            </a:r>
          </a:p>
          <a:p>
            <a:pPr marL="0" lvl="1" indent="0">
              <a:spcBef>
                <a:spcPts val="1000"/>
              </a:spcBef>
              <a:spcAft>
                <a:spcPts val="600"/>
              </a:spcAft>
              <a:buFont typeface="Arial" panose="020B0604020202020204" pitchFamily="34" charset="0"/>
              <a:buNone/>
            </a:pPr>
            <a:r>
              <a:rPr lang="en-GB" sz="1400"/>
              <a:t>Letters of intent show commitment and help build confidence among investors and stakeholders.</a:t>
            </a:r>
          </a:p>
        </p:txBody>
      </p:sp>
      <p:sp>
        <p:nvSpPr>
          <p:cNvPr id="4" name="Date Placeholder 3">
            <a:extLst>
              <a:ext uri="{FF2B5EF4-FFF2-40B4-BE49-F238E27FC236}">
                <a16:creationId xmlns:a16="http://schemas.microsoft.com/office/drawing/2014/main" id="{53B1A8B9-E37C-CCD8-5606-EE9C6B878DE5}"/>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ED33E813-8018-C736-09CB-29C2DF59AC29}"/>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EF8C1FAB-D434-08F3-3DF2-00B38664A5F2}"/>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21</a:t>
            </a:fld>
            <a:endParaRPr lang="en-US"/>
          </a:p>
        </p:txBody>
      </p:sp>
    </p:spTree>
    <p:extLst>
      <p:ext uri="{BB962C8B-B14F-4D97-AF65-F5344CB8AC3E}">
        <p14:creationId xmlns:p14="http://schemas.microsoft.com/office/powerpoint/2010/main" val="19236860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9525-D586-DBD4-7624-4CADA3BFF538}"/>
              </a:ext>
            </a:extLst>
          </p:cNvPr>
          <p:cNvSpPr>
            <a:spLocks noGrp="1"/>
          </p:cNvSpPr>
          <p:nvPr>
            <p:ph type="title"/>
          </p:nvPr>
        </p:nvSpPr>
        <p:spPr>
          <a:xfrm>
            <a:off x="7196328" y="601755"/>
            <a:ext cx="4389120" cy="1527048"/>
          </a:xfrm>
        </p:spPr>
        <p:txBody>
          <a:bodyPr vert="horz" lIns="91440" tIns="45720" rIns="91440" bIns="45720" rtlCol="0" anchor="b">
            <a:normAutofit/>
          </a:bodyPr>
          <a:lstStyle/>
          <a:p>
            <a:r>
              <a:rPr lang="en-US" sz="2500" b="0" kern="1200" cap="all" baseline="0">
                <a:latin typeface="+mj-lt"/>
                <a:ea typeface="+mj-ea"/>
                <a:cs typeface="+mj-cs"/>
              </a:rPr>
              <a:t>Applying funnel thinking and measuring early success</a:t>
            </a:r>
          </a:p>
        </p:txBody>
      </p:sp>
      <p:pic>
        <p:nvPicPr>
          <p:cNvPr id="7" name="Content Placeholder 6" descr="Marketing funnel stages with icons representing awareness, acquisition, activation, retention, and referral">
            <a:extLst>
              <a:ext uri="{FF2B5EF4-FFF2-40B4-BE49-F238E27FC236}">
                <a16:creationId xmlns:a16="http://schemas.microsoft.com/office/drawing/2014/main" id="{5B2ADD6B-19DB-43D4-BC59-11170AF5ADC0}"/>
              </a:ext>
            </a:extLst>
          </p:cNvPr>
          <p:cNvPicPr>
            <a:picLocks noGrp="1" noChangeAspect="1"/>
          </p:cNvPicPr>
          <p:nvPr>
            <p:ph type="pic" sz="quarter" idx="15"/>
          </p:nvPr>
        </p:nvPicPr>
        <p:blipFill>
          <a:blip r:embed="rId3"/>
          <a:srcRect l="12319" r="19047" b="2"/>
          <a:stretch>
            <a:fillRect/>
          </a:stretch>
        </p:blipFill>
        <p:spPr>
          <a:xfrm>
            <a:off x="20" y="1"/>
            <a:ext cx="6591280" cy="6410303"/>
          </a:xfrm>
        </p:spPr>
      </p:pic>
      <p:sp>
        <p:nvSpPr>
          <p:cNvPr id="8" name="TextBox 7">
            <a:extLst>
              <a:ext uri="{FF2B5EF4-FFF2-40B4-BE49-F238E27FC236}">
                <a16:creationId xmlns:a16="http://schemas.microsoft.com/office/drawing/2014/main" id="{57281374-AB32-4794-AA87-EA956DFD252D}"/>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96328" y="2276856"/>
            <a:ext cx="4389120" cy="4041648"/>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400" b="1"/>
              <a:t>Funnel Metrics Overview</a:t>
            </a:r>
          </a:p>
          <a:p>
            <a:pPr marL="0" lvl="1" indent="0">
              <a:lnSpc>
                <a:spcPct val="90000"/>
              </a:lnSpc>
              <a:spcBef>
                <a:spcPts val="1000"/>
              </a:spcBef>
              <a:spcAft>
                <a:spcPts val="600"/>
              </a:spcAft>
              <a:buFont typeface="Arial" panose="020B0604020202020204" pitchFamily="34" charset="0"/>
              <a:buNone/>
            </a:pPr>
            <a:r>
              <a:rPr lang="en-GB" sz="1400"/>
              <a:t>Funnel metrics track user journey stages to identify opportunities for improving conversion rates.</a:t>
            </a:r>
          </a:p>
          <a:p>
            <a:pPr marL="0" indent="0">
              <a:lnSpc>
                <a:spcPct val="90000"/>
              </a:lnSpc>
              <a:spcBef>
                <a:spcPts val="2500"/>
              </a:spcBef>
              <a:spcAft>
                <a:spcPts val="600"/>
              </a:spcAft>
              <a:buFont typeface="Arial" panose="020B0604020202020204" pitchFamily="34" charset="0"/>
              <a:buNone/>
            </a:pPr>
            <a:r>
              <a:rPr lang="en-GB" sz="1400" b="1"/>
              <a:t>Key Funnel Stages</a:t>
            </a:r>
          </a:p>
          <a:p>
            <a:pPr marL="0" lvl="1" indent="0">
              <a:lnSpc>
                <a:spcPct val="90000"/>
              </a:lnSpc>
              <a:spcBef>
                <a:spcPts val="1000"/>
              </a:spcBef>
              <a:spcAft>
                <a:spcPts val="600"/>
              </a:spcAft>
              <a:buFont typeface="Arial" panose="020B0604020202020204" pitchFamily="34" charset="0"/>
              <a:buNone/>
            </a:pPr>
            <a:r>
              <a:rPr lang="en-GB" sz="1400"/>
              <a:t>Important stages include awareness, acquisition, activation, retention, and referral to monitor success.</a:t>
            </a:r>
          </a:p>
          <a:p>
            <a:pPr marL="0" indent="0">
              <a:lnSpc>
                <a:spcPct val="90000"/>
              </a:lnSpc>
              <a:spcBef>
                <a:spcPts val="2500"/>
              </a:spcBef>
              <a:spcAft>
                <a:spcPts val="600"/>
              </a:spcAft>
              <a:buFont typeface="Arial" panose="020B0604020202020204" pitchFamily="34" charset="0"/>
              <a:buNone/>
            </a:pPr>
            <a:r>
              <a:rPr lang="en-GB" sz="1400" b="1"/>
              <a:t>Optimising Conversion</a:t>
            </a:r>
          </a:p>
          <a:p>
            <a:pPr marL="0" lvl="1" indent="0">
              <a:lnSpc>
                <a:spcPct val="90000"/>
              </a:lnSpc>
              <a:spcBef>
                <a:spcPts val="1000"/>
              </a:spcBef>
              <a:spcAft>
                <a:spcPts val="600"/>
              </a:spcAft>
              <a:buFont typeface="Arial" panose="020B0604020202020204" pitchFamily="34" charset="0"/>
              <a:buNone/>
            </a:pPr>
            <a:r>
              <a:rPr lang="en-GB" sz="1400"/>
              <a:t>Measuring early success helps optimise conversion rates by focusing on each funnel stage's performance.</a:t>
            </a:r>
          </a:p>
        </p:txBody>
      </p:sp>
      <p:sp>
        <p:nvSpPr>
          <p:cNvPr id="4" name="Date Placeholder 3">
            <a:extLst>
              <a:ext uri="{FF2B5EF4-FFF2-40B4-BE49-F238E27FC236}">
                <a16:creationId xmlns:a16="http://schemas.microsoft.com/office/drawing/2014/main" id="{7ABC7EFE-9097-A3C9-760A-A7DE1B8DE4E8}"/>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85469CB2-3A9F-AF0E-CA15-9476FD111F30}"/>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1F441C72-DAE3-5488-9DD4-663D245AA9AC}"/>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22</a:t>
            </a:fld>
            <a:endParaRPr lang="en-US"/>
          </a:p>
        </p:txBody>
      </p:sp>
    </p:spTree>
    <p:extLst>
      <p:ext uri="{BB962C8B-B14F-4D97-AF65-F5344CB8AC3E}">
        <p14:creationId xmlns:p14="http://schemas.microsoft.com/office/powerpoint/2010/main" val="24337514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2DE42-1B87-4CA6-D28B-7A4D814681DA}"/>
              </a:ext>
            </a:extLst>
          </p:cNvPr>
          <p:cNvSpPr>
            <a:spLocks noGrp="1"/>
          </p:cNvSpPr>
          <p:nvPr>
            <p:ph type="title"/>
          </p:nvPr>
        </p:nvSpPr>
        <p:spPr>
          <a:xfrm>
            <a:off x="431172" y="553616"/>
            <a:ext cx="7914087" cy="4008859"/>
          </a:xfrm>
        </p:spPr>
        <p:txBody>
          <a:bodyPr anchor="t">
            <a:normAutofit/>
          </a:bodyPr>
          <a:lstStyle/>
          <a:p>
            <a:r>
              <a:rPr lang="en-GB"/>
              <a:t>Preparing For Investment and Strategic Growth</a:t>
            </a:r>
          </a:p>
        </p:txBody>
      </p:sp>
      <p:sp>
        <p:nvSpPr>
          <p:cNvPr id="11" name="Text Placeholder 2">
            <a:extLst>
              <a:ext uri="{FF2B5EF4-FFF2-40B4-BE49-F238E27FC236}">
                <a16:creationId xmlns:a16="http://schemas.microsoft.com/office/drawing/2014/main" id="{8F92538C-75C8-04F9-56DC-11EF7F085AC0}"/>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F45EB846-8A28-4921-9B49-4FB07BF59CD4}"/>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62A8E8EA-56B6-8FBA-EC63-558804B6467C}"/>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C7DFAC65-39C0-F6DD-9459-E8A7504786D8}"/>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23</a:t>
            </a:fld>
            <a:endParaRPr lang="en-US"/>
          </a:p>
        </p:txBody>
      </p:sp>
    </p:spTree>
    <p:extLst>
      <p:ext uri="{BB962C8B-B14F-4D97-AF65-F5344CB8AC3E}">
        <p14:creationId xmlns:p14="http://schemas.microsoft.com/office/powerpoint/2010/main" val="26682350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1E31-F7A8-7153-7BD0-26C7D9523554}"/>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sz="2700" b="0" kern="1200" cap="all" baseline="0">
                <a:latin typeface="+mj-lt"/>
                <a:ea typeface="+mj-ea"/>
                <a:cs typeface="+mj-cs"/>
              </a:rPr>
              <a:t>Weekly student tasks for MVP progress</a:t>
            </a:r>
          </a:p>
        </p:txBody>
      </p:sp>
      <p:pic>
        <p:nvPicPr>
          <p:cNvPr id="7" name="Content Placeholder 6" descr="Students collaborating on MVP development with charts, prototypes, and interviews">
            <a:extLst>
              <a:ext uri="{FF2B5EF4-FFF2-40B4-BE49-F238E27FC236}">
                <a16:creationId xmlns:a16="http://schemas.microsoft.com/office/drawing/2014/main" id="{A084BDBC-D734-47D8-AA85-1F49C932CEBE}"/>
              </a:ext>
            </a:extLst>
          </p:cNvPr>
          <p:cNvPicPr>
            <a:picLocks noGrp="1" noChangeAspect="1"/>
          </p:cNvPicPr>
          <p:nvPr>
            <p:ph type="pic" sz="quarter" idx="15"/>
          </p:nvPr>
        </p:nvPicPr>
        <p:blipFill>
          <a:blip r:embed="rId3"/>
          <a:srcRect l="16889" r="2435" b="1"/>
          <a:stretch>
            <a:fillRect/>
          </a:stretch>
        </p:blipFill>
        <p:spPr>
          <a:xfrm>
            <a:off x="20" y="10"/>
            <a:ext cx="7734280" cy="6399142"/>
          </a:xfrm>
        </p:spPr>
      </p:pic>
      <p:sp>
        <p:nvSpPr>
          <p:cNvPr id="8" name="TextBox 7">
            <a:extLst>
              <a:ext uri="{FF2B5EF4-FFF2-40B4-BE49-F238E27FC236}">
                <a16:creationId xmlns:a16="http://schemas.microsoft.com/office/drawing/2014/main" id="{399A9C7F-FF0E-49CF-A86E-0D87E9241285}"/>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000" b="1"/>
              <a:t>Customer Interviews</a:t>
            </a:r>
          </a:p>
          <a:p>
            <a:pPr marL="0" lvl="1" indent="0">
              <a:lnSpc>
                <a:spcPct val="90000"/>
              </a:lnSpc>
              <a:spcBef>
                <a:spcPts val="1000"/>
              </a:spcBef>
              <a:spcAft>
                <a:spcPts val="600"/>
              </a:spcAft>
              <a:buFont typeface="Arial" panose="020B0604020202020204" pitchFamily="34" charset="0"/>
              <a:buNone/>
            </a:pPr>
            <a:r>
              <a:rPr lang="en-GB" sz="1000"/>
              <a:t>Regular customer interviews provide feedback to improve the MVP and align it with user needs.</a:t>
            </a:r>
          </a:p>
          <a:p>
            <a:pPr marL="0" indent="0">
              <a:lnSpc>
                <a:spcPct val="90000"/>
              </a:lnSpc>
              <a:spcBef>
                <a:spcPts val="2500"/>
              </a:spcBef>
              <a:spcAft>
                <a:spcPts val="600"/>
              </a:spcAft>
              <a:buFont typeface="Arial" panose="020B0604020202020204" pitchFamily="34" charset="0"/>
              <a:buNone/>
            </a:pPr>
            <a:r>
              <a:rPr lang="en-GB" sz="1000" b="1"/>
              <a:t>Prototype Refinement</a:t>
            </a:r>
          </a:p>
          <a:p>
            <a:pPr marL="0" lvl="1" indent="0">
              <a:lnSpc>
                <a:spcPct val="90000"/>
              </a:lnSpc>
              <a:spcBef>
                <a:spcPts val="1000"/>
              </a:spcBef>
              <a:spcAft>
                <a:spcPts val="600"/>
              </a:spcAft>
              <a:buFont typeface="Arial" panose="020B0604020202020204" pitchFamily="34" charset="0"/>
              <a:buNone/>
            </a:pPr>
            <a:r>
              <a:rPr lang="en-GB" sz="1000"/>
              <a:t>Ongoing prototype refinement enhances the MVP based on insights and testing results.</a:t>
            </a:r>
          </a:p>
          <a:p>
            <a:pPr marL="0" indent="0">
              <a:lnSpc>
                <a:spcPct val="90000"/>
              </a:lnSpc>
              <a:spcBef>
                <a:spcPts val="2500"/>
              </a:spcBef>
              <a:spcAft>
                <a:spcPts val="600"/>
              </a:spcAft>
              <a:buFont typeface="Arial" panose="020B0604020202020204" pitchFamily="34" charset="0"/>
              <a:buNone/>
            </a:pPr>
            <a:r>
              <a:rPr lang="en-GB" sz="1000" b="1"/>
              <a:t>Metrics Review</a:t>
            </a:r>
          </a:p>
          <a:p>
            <a:pPr marL="0" lvl="1" indent="0">
              <a:lnSpc>
                <a:spcPct val="90000"/>
              </a:lnSpc>
              <a:spcBef>
                <a:spcPts val="1000"/>
              </a:spcBef>
              <a:spcAft>
                <a:spcPts val="600"/>
              </a:spcAft>
              <a:buFont typeface="Arial" panose="020B0604020202020204" pitchFamily="34" charset="0"/>
              <a:buNone/>
            </a:pPr>
            <a:r>
              <a:rPr lang="en-GB" sz="1000"/>
              <a:t>Reviewing metrics weekly helps track progress and demonstrates development discipline to investors.</a:t>
            </a:r>
          </a:p>
        </p:txBody>
      </p:sp>
      <p:sp>
        <p:nvSpPr>
          <p:cNvPr id="4" name="Date Placeholder 3">
            <a:extLst>
              <a:ext uri="{FF2B5EF4-FFF2-40B4-BE49-F238E27FC236}">
                <a16:creationId xmlns:a16="http://schemas.microsoft.com/office/drawing/2014/main" id="{CD07F8BC-D8AE-125E-78A5-530E67435028}"/>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40564621-470F-C187-00C6-67A3BCD6814F}"/>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E67712A9-01A8-98C0-16E5-639C6196B3FC}"/>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24</a:t>
            </a:fld>
            <a:endParaRPr lang="en-US"/>
          </a:p>
        </p:txBody>
      </p:sp>
    </p:spTree>
    <p:extLst>
      <p:ext uri="{BB962C8B-B14F-4D97-AF65-F5344CB8AC3E}">
        <p14:creationId xmlns:p14="http://schemas.microsoft.com/office/powerpoint/2010/main" val="35415090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80C21-3E9F-26A9-010C-152BA69BBB5E}"/>
              </a:ext>
            </a:extLst>
          </p:cNvPr>
          <p:cNvSpPr>
            <a:spLocks noGrp="1"/>
          </p:cNvSpPr>
          <p:nvPr>
            <p:ph type="title"/>
          </p:nvPr>
        </p:nvSpPr>
        <p:spPr>
          <a:xfrm>
            <a:off x="429768" y="548639"/>
            <a:ext cx="4855464" cy="1453896"/>
          </a:xfrm>
        </p:spPr>
        <p:txBody>
          <a:bodyPr vert="horz" lIns="91440" tIns="45720" rIns="91440" bIns="45720" rtlCol="0" anchor="t">
            <a:normAutofit/>
          </a:bodyPr>
          <a:lstStyle/>
          <a:p>
            <a:r>
              <a:rPr lang="en-US" b="0" kern="1200" cap="all" baseline="0">
                <a:latin typeface="+mj-lt"/>
                <a:ea typeface="+mj-ea"/>
                <a:cs typeface="+mj-cs"/>
              </a:rPr>
              <a:t>Understanding evidence investors expect</a:t>
            </a:r>
          </a:p>
        </p:txBody>
      </p:sp>
      <p:pic>
        <p:nvPicPr>
          <p:cNvPr id="7" name="Content Placeholder 6" descr="business growth charts, clear value proposition, scalable business model, investor meeting">
            <a:extLst>
              <a:ext uri="{FF2B5EF4-FFF2-40B4-BE49-F238E27FC236}">
                <a16:creationId xmlns:a16="http://schemas.microsoft.com/office/drawing/2014/main" id="{97274D82-22AB-4253-B61E-BC956773C491}"/>
              </a:ext>
            </a:extLst>
          </p:cNvPr>
          <p:cNvPicPr>
            <a:picLocks noGrp="1" noChangeAspect="1"/>
          </p:cNvPicPr>
          <p:nvPr>
            <p:ph type="pic" sz="quarter" idx="15"/>
          </p:nvPr>
        </p:nvPicPr>
        <p:blipFill>
          <a:blip r:embed="rId3"/>
          <a:srcRect l="22710" r="3" b="3"/>
          <a:stretch>
            <a:fillRect/>
          </a:stretch>
        </p:blipFill>
        <p:spPr>
          <a:xfrm>
            <a:off x="20" y="2293496"/>
            <a:ext cx="5285212" cy="4564504"/>
          </a:xfrm>
        </p:spPr>
      </p:pic>
      <p:sp>
        <p:nvSpPr>
          <p:cNvPr id="8" name="TextBox 7">
            <a:extLst>
              <a:ext uri="{FF2B5EF4-FFF2-40B4-BE49-F238E27FC236}">
                <a16:creationId xmlns:a16="http://schemas.microsoft.com/office/drawing/2014/main" id="{09939B62-41D7-4091-9B3C-AA039D5473E2}"/>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0" y="549275"/>
            <a:ext cx="5585925" cy="5783263"/>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Validated Learning</a:t>
            </a:r>
          </a:p>
          <a:p>
            <a:pPr marL="0" lvl="1" indent="0">
              <a:spcBef>
                <a:spcPts val="1000"/>
              </a:spcBef>
              <a:spcAft>
                <a:spcPts val="600"/>
              </a:spcAft>
              <a:buFont typeface="Arial" panose="020B0604020202020204" pitchFamily="34" charset="0"/>
              <a:buNone/>
            </a:pPr>
            <a:r>
              <a:rPr lang="en-GB" sz="1400"/>
              <a:t>Investors expect evidence of validated learning to confirm the business concept's viability and market fit.</a:t>
            </a:r>
          </a:p>
          <a:p>
            <a:pPr marL="0" indent="0">
              <a:spcBef>
                <a:spcPts val="2500"/>
              </a:spcBef>
              <a:spcAft>
                <a:spcPts val="600"/>
              </a:spcAft>
              <a:buFont typeface="Arial" panose="020B0604020202020204" pitchFamily="34" charset="0"/>
              <a:buNone/>
            </a:pPr>
            <a:r>
              <a:rPr lang="en-GB" sz="1400" b="1"/>
              <a:t>Traction Evidence</a:t>
            </a:r>
          </a:p>
          <a:p>
            <a:pPr marL="0" lvl="1" indent="0">
              <a:spcBef>
                <a:spcPts val="1000"/>
              </a:spcBef>
              <a:spcAft>
                <a:spcPts val="600"/>
              </a:spcAft>
              <a:buFont typeface="Arial" panose="020B0604020202020204" pitchFamily="34" charset="0"/>
              <a:buNone/>
            </a:pPr>
            <a:r>
              <a:rPr lang="en-GB" sz="1400"/>
              <a:t>Showing traction through customer growth or sales helps convince investors of business momentum and potential.</a:t>
            </a:r>
          </a:p>
          <a:p>
            <a:pPr marL="0" indent="0">
              <a:spcBef>
                <a:spcPts val="2500"/>
              </a:spcBef>
              <a:spcAft>
                <a:spcPts val="600"/>
              </a:spcAft>
              <a:buFont typeface="Arial" panose="020B0604020202020204" pitchFamily="34" charset="0"/>
              <a:buNone/>
            </a:pPr>
            <a:r>
              <a:rPr lang="en-GB" sz="1400" b="1"/>
              <a:t>Clear Value Proposition</a:t>
            </a:r>
          </a:p>
          <a:p>
            <a:pPr marL="0" lvl="1" indent="0">
              <a:spcBef>
                <a:spcPts val="1000"/>
              </a:spcBef>
              <a:spcAft>
                <a:spcPts val="600"/>
              </a:spcAft>
              <a:buFont typeface="Arial" panose="020B0604020202020204" pitchFamily="34" charset="0"/>
              <a:buNone/>
            </a:pPr>
            <a:r>
              <a:rPr lang="en-GB" sz="1400"/>
              <a:t>A clear value proposition highlights the unique benefits that attract and retain customers.</a:t>
            </a:r>
          </a:p>
          <a:p>
            <a:pPr marL="0" indent="0">
              <a:spcBef>
                <a:spcPts val="2500"/>
              </a:spcBef>
              <a:spcAft>
                <a:spcPts val="600"/>
              </a:spcAft>
              <a:buFont typeface="Arial" panose="020B0604020202020204" pitchFamily="34" charset="0"/>
              <a:buNone/>
            </a:pPr>
            <a:r>
              <a:rPr lang="en-GB" sz="1400" b="1"/>
              <a:t>Scalable Business Model</a:t>
            </a:r>
          </a:p>
          <a:p>
            <a:pPr marL="0" lvl="1" indent="0">
              <a:spcBef>
                <a:spcPts val="1000"/>
              </a:spcBef>
              <a:spcAft>
                <a:spcPts val="600"/>
              </a:spcAft>
              <a:buFont typeface="Arial" panose="020B0604020202020204" pitchFamily="34" charset="0"/>
              <a:buNone/>
            </a:pPr>
            <a:r>
              <a:rPr lang="en-GB" sz="1400"/>
              <a:t>Investors want to see a scalable business model capable of expanding profitably over time.</a:t>
            </a:r>
          </a:p>
        </p:txBody>
      </p:sp>
      <p:sp>
        <p:nvSpPr>
          <p:cNvPr id="4" name="Date Placeholder 3">
            <a:extLst>
              <a:ext uri="{FF2B5EF4-FFF2-40B4-BE49-F238E27FC236}">
                <a16:creationId xmlns:a16="http://schemas.microsoft.com/office/drawing/2014/main" id="{9A5C9A73-DF2A-CF58-C18C-D927AE5DCA50}"/>
              </a:ext>
            </a:extLst>
          </p:cNvPr>
          <p:cNvSpPr>
            <a:spLocks noGrp="1"/>
          </p:cNvSpPr>
          <p:nvPr>
            <p:ph type="dt" sz="half" idx="10"/>
          </p:nvPr>
        </p:nvSpPr>
        <p:spPr>
          <a:xfrm>
            <a:off x="6096000" y="6492240"/>
            <a:ext cx="2651760" cy="338328"/>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F497FD92-C20F-71B3-CBB3-82A9061666EA}"/>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4D42E605-C203-07CB-4BD2-8A6F7FF4D001}"/>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25</a:t>
            </a:fld>
            <a:endParaRPr lang="en-US"/>
          </a:p>
        </p:txBody>
      </p:sp>
    </p:spTree>
    <p:extLst>
      <p:ext uri="{BB962C8B-B14F-4D97-AF65-F5344CB8AC3E}">
        <p14:creationId xmlns:p14="http://schemas.microsoft.com/office/powerpoint/2010/main" val="10039943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74012-2486-E02B-EC31-17E42358363C}"/>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sz="2700" b="0" kern="1200" cap="all" baseline="0">
                <a:latin typeface="+mj-lt"/>
                <a:ea typeface="+mj-ea"/>
                <a:cs typeface="+mj-cs"/>
              </a:rPr>
              <a:t>Transitioning from MVP validation to financial planning</a:t>
            </a:r>
          </a:p>
        </p:txBody>
      </p:sp>
      <p:pic>
        <p:nvPicPr>
          <p:cNvPr id="7" name="Content Placeholder 6" descr="Startup financial planning with charts, budgeting, and strategic growth visuals">
            <a:extLst>
              <a:ext uri="{FF2B5EF4-FFF2-40B4-BE49-F238E27FC236}">
                <a16:creationId xmlns:a16="http://schemas.microsoft.com/office/drawing/2014/main" id="{18616D1D-6EEB-49ED-8DFE-8F6FDF6A6897}"/>
              </a:ext>
            </a:extLst>
          </p:cNvPr>
          <p:cNvPicPr>
            <a:picLocks noGrp="1" noChangeAspect="1"/>
          </p:cNvPicPr>
          <p:nvPr>
            <p:ph type="pic" sz="quarter" idx="15"/>
          </p:nvPr>
        </p:nvPicPr>
        <p:blipFill>
          <a:blip r:embed="rId3"/>
          <a:srcRect l="6003" r="13320" b="1"/>
          <a:stretch>
            <a:fillRect/>
          </a:stretch>
        </p:blipFill>
        <p:spPr>
          <a:xfrm>
            <a:off x="20" y="10"/>
            <a:ext cx="7734280" cy="6399142"/>
          </a:xfrm>
        </p:spPr>
      </p:pic>
      <p:sp>
        <p:nvSpPr>
          <p:cNvPr id="8" name="TextBox 7">
            <a:extLst>
              <a:ext uri="{FF2B5EF4-FFF2-40B4-BE49-F238E27FC236}">
                <a16:creationId xmlns:a16="http://schemas.microsoft.com/office/drawing/2014/main" id="{1BA94A1E-8AE9-49B3-BF8E-AF45E683ADD9}"/>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100" b="1"/>
              <a:t>Post-Validation Financial Forecasts</a:t>
            </a:r>
          </a:p>
          <a:p>
            <a:pPr marL="0" lvl="1" indent="0">
              <a:lnSpc>
                <a:spcPct val="90000"/>
              </a:lnSpc>
              <a:spcBef>
                <a:spcPts val="1000"/>
              </a:spcBef>
              <a:spcAft>
                <a:spcPts val="600"/>
              </a:spcAft>
              <a:buFont typeface="Arial" panose="020B0604020202020204" pitchFamily="34" charset="0"/>
              <a:buNone/>
            </a:pPr>
            <a:r>
              <a:rPr lang="en-GB" sz="1100"/>
              <a:t>Develop detailed financial forecasts to project revenues and expenses after MVP validation.</a:t>
            </a:r>
          </a:p>
          <a:p>
            <a:pPr marL="0" indent="0">
              <a:lnSpc>
                <a:spcPct val="90000"/>
              </a:lnSpc>
              <a:spcBef>
                <a:spcPts val="2500"/>
              </a:spcBef>
              <a:spcAft>
                <a:spcPts val="600"/>
              </a:spcAft>
              <a:buFont typeface="Arial" panose="020B0604020202020204" pitchFamily="34" charset="0"/>
              <a:buNone/>
            </a:pPr>
            <a:r>
              <a:rPr lang="en-GB" sz="1100" b="1"/>
              <a:t>Budgeting for Scaling</a:t>
            </a:r>
          </a:p>
          <a:p>
            <a:pPr marL="0" lvl="1" indent="0">
              <a:lnSpc>
                <a:spcPct val="90000"/>
              </a:lnSpc>
              <a:spcBef>
                <a:spcPts val="1000"/>
              </a:spcBef>
              <a:spcAft>
                <a:spcPts val="600"/>
              </a:spcAft>
              <a:buFont typeface="Arial" panose="020B0604020202020204" pitchFamily="34" charset="0"/>
              <a:buNone/>
            </a:pPr>
            <a:r>
              <a:rPr lang="en-GB" sz="1100"/>
              <a:t>Create budgets that allocate resources efficiently for sustainable startup growth.</a:t>
            </a:r>
          </a:p>
          <a:p>
            <a:pPr marL="0" indent="0">
              <a:lnSpc>
                <a:spcPct val="90000"/>
              </a:lnSpc>
              <a:spcBef>
                <a:spcPts val="2500"/>
              </a:spcBef>
              <a:spcAft>
                <a:spcPts val="600"/>
              </a:spcAft>
              <a:buFont typeface="Arial" panose="020B0604020202020204" pitchFamily="34" charset="0"/>
              <a:buNone/>
            </a:pPr>
            <a:r>
              <a:rPr lang="en-GB" sz="1100" b="1"/>
              <a:t>Strategic Planning</a:t>
            </a:r>
          </a:p>
          <a:p>
            <a:pPr marL="0" lvl="1" indent="0">
              <a:lnSpc>
                <a:spcPct val="90000"/>
              </a:lnSpc>
              <a:spcBef>
                <a:spcPts val="1000"/>
              </a:spcBef>
              <a:spcAft>
                <a:spcPts val="600"/>
              </a:spcAft>
              <a:buFont typeface="Arial" panose="020B0604020202020204" pitchFamily="34" charset="0"/>
              <a:buNone/>
            </a:pPr>
            <a:r>
              <a:rPr lang="en-GB" sz="1100"/>
              <a:t>Formulate strategic plans that guide decision-making and support business scaling efforts.</a:t>
            </a:r>
          </a:p>
        </p:txBody>
      </p:sp>
      <p:sp>
        <p:nvSpPr>
          <p:cNvPr id="4" name="Date Placeholder 3">
            <a:extLst>
              <a:ext uri="{FF2B5EF4-FFF2-40B4-BE49-F238E27FC236}">
                <a16:creationId xmlns:a16="http://schemas.microsoft.com/office/drawing/2014/main" id="{E952311D-F537-82FA-BC77-B18DEBBD042D}"/>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57D3E580-CE93-431D-C071-D95AFF02C16E}"/>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E63AE418-04F9-51CA-4B22-189E41D9F785}"/>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26</a:t>
            </a:fld>
            <a:endParaRPr lang="en-US"/>
          </a:p>
        </p:txBody>
      </p:sp>
    </p:spTree>
    <p:extLst>
      <p:ext uri="{BB962C8B-B14F-4D97-AF65-F5344CB8AC3E}">
        <p14:creationId xmlns:p14="http://schemas.microsoft.com/office/powerpoint/2010/main" val="40612388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EA2D9-605C-7944-7B43-91A8A39481C3}"/>
              </a:ext>
            </a:extLst>
          </p:cNvPr>
          <p:cNvSpPr>
            <a:spLocks noGrp="1"/>
          </p:cNvSpPr>
          <p:nvPr>
            <p:ph type="title"/>
          </p:nvPr>
        </p:nvSpPr>
        <p:spPr>
          <a:xfrm>
            <a:off x="429768" y="429768"/>
            <a:ext cx="10890374" cy="1627632"/>
          </a:xfrm>
        </p:spPr>
        <p:txBody>
          <a:bodyPr anchor="t">
            <a:normAutofit/>
          </a:bodyPr>
          <a:lstStyle/>
          <a:p>
            <a:r>
              <a:rPr lang="en-GB"/>
              <a:t>Conclusion</a:t>
            </a:r>
          </a:p>
        </p:txBody>
      </p:sp>
      <p:graphicFrame>
        <p:nvGraphicFramePr>
          <p:cNvPr id="10" name="Content Placeholder 2">
            <a:extLst>
              <a:ext uri="{FF2B5EF4-FFF2-40B4-BE49-F238E27FC236}">
                <a16:creationId xmlns:a16="http://schemas.microsoft.com/office/drawing/2014/main" id="{47729697-5A1C-7E11-08AA-F09D88D0FD55}"/>
              </a:ext>
            </a:extLst>
          </p:cNvPr>
          <p:cNvGraphicFramePr>
            <a:graphicFrameLocks noGrp="1"/>
          </p:cNvGraphicFrame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429768" y="3264408"/>
          <a:ext cx="10890374" cy="2834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44E55131-234B-0E60-02FA-4EA75815983B}"/>
              </a:ext>
            </a:extLst>
          </p:cNvPr>
          <p:cNvSpPr>
            <a:spLocks noGrp="1"/>
          </p:cNvSpPr>
          <p:nvPr>
            <p:ph type="dt" sz="half" idx="10"/>
          </p:nvPr>
        </p:nvSpPr>
        <p:spPr>
          <a:xfrm>
            <a:off x="431172" y="6490524"/>
            <a:ext cx="2841959" cy="336141"/>
          </a:xfrm>
        </p:spPr>
        <p:txBody>
          <a:bodyPr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83EFC3A4-8923-3A65-BC78-0B028FDFE80C}"/>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C5B8590D-C88D-7452-D72C-5ED2E5D5B4B1}"/>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27</a:t>
            </a:fld>
            <a:endParaRPr lang="en-US"/>
          </a:p>
        </p:txBody>
      </p:sp>
    </p:spTree>
    <p:extLst>
      <p:ext uri="{BB962C8B-B14F-4D97-AF65-F5344CB8AC3E}">
        <p14:creationId xmlns:p14="http://schemas.microsoft.com/office/powerpoint/2010/main" val="145610783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75ABE-7095-6321-BE3E-3700B5C9DA16}"/>
              </a:ext>
            </a:extLst>
          </p:cNvPr>
          <p:cNvSpPr>
            <a:spLocks noGrp="1"/>
          </p:cNvSpPr>
          <p:nvPr>
            <p:ph type="title"/>
          </p:nvPr>
        </p:nvSpPr>
        <p:spPr>
          <a:xfrm>
            <a:off x="431172" y="553616"/>
            <a:ext cx="7914087" cy="4008859"/>
          </a:xfrm>
        </p:spPr>
        <p:txBody>
          <a:bodyPr anchor="t">
            <a:normAutofit/>
          </a:bodyPr>
          <a:lstStyle/>
          <a:p>
            <a:r>
              <a:rPr lang="en-GB"/>
              <a:t>Understanding Minimum Viable Product (MVP) Fundamentals</a:t>
            </a:r>
          </a:p>
        </p:txBody>
      </p:sp>
      <p:sp>
        <p:nvSpPr>
          <p:cNvPr id="11" name="Text Placeholder 2">
            <a:extLst>
              <a:ext uri="{FF2B5EF4-FFF2-40B4-BE49-F238E27FC236}">
                <a16:creationId xmlns:a16="http://schemas.microsoft.com/office/drawing/2014/main" id="{B9962382-BBB8-44A2-7470-9E170A1C5CE7}"/>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D89D4C4A-DA9A-38C1-D820-87BE1F127081}"/>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AFE41091-1A3E-9BB4-AAB3-2DED98F4C35B}"/>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E67B2FF7-3506-E7B1-74EF-7650401BB334}"/>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3</a:t>
            </a:fld>
            <a:endParaRPr lang="en-US"/>
          </a:p>
        </p:txBody>
      </p:sp>
    </p:spTree>
    <p:extLst>
      <p:ext uri="{BB962C8B-B14F-4D97-AF65-F5344CB8AC3E}">
        <p14:creationId xmlns:p14="http://schemas.microsoft.com/office/powerpoint/2010/main" val="7163100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D3D86-2C8A-CD5D-B939-522E3F687C0E}"/>
              </a:ext>
            </a:extLst>
          </p:cNvPr>
          <p:cNvSpPr>
            <a:spLocks noGrp="1"/>
          </p:cNvSpPr>
          <p:nvPr>
            <p:ph type="title"/>
          </p:nvPr>
        </p:nvSpPr>
        <p:spPr>
          <a:xfrm>
            <a:off x="7196328" y="601755"/>
            <a:ext cx="4389120" cy="1527048"/>
          </a:xfrm>
        </p:spPr>
        <p:txBody>
          <a:bodyPr vert="horz" lIns="91440" tIns="45720" rIns="91440" bIns="45720" rtlCol="0" anchor="b">
            <a:normAutofit/>
          </a:bodyPr>
          <a:lstStyle/>
          <a:p>
            <a:r>
              <a:rPr lang="en-US" b="0" kern="1200" cap="all" baseline="0">
                <a:latin typeface="+mj-lt"/>
                <a:ea typeface="+mj-ea"/>
                <a:cs typeface="+mj-cs"/>
              </a:rPr>
              <a:t>Defining the true meaning of an MVP</a:t>
            </a:r>
          </a:p>
        </p:txBody>
      </p:sp>
      <p:pic>
        <p:nvPicPr>
          <p:cNvPr id="7" name="Content Placeholder 6" descr="Minimalist product prototype illustrating core features and customer feedback loops">
            <a:extLst>
              <a:ext uri="{FF2B5EF4-FFF2-40B4-BE49-F238E27FC236}">
                <a16:creationId xmlns:a16="http://schemas.microsoft.com/office/drawing/2014/main" id="{2EBB3C43-8A26-4163-8F6A-14788C6C3C97}"/>
              </a:ext>
            </a:extLst>
          </p:cNvPr>
          <p:cNvPicPr>
            <a:picLocks noGrp="1" noChangeAspect="1"/>
          </p:cNvPicPr>
          <p:nvPr>
            <p:ph type="pic" sz="quarter" idx="15"/>
          </p:nvPr>
        </p:nvPicPr>
        <p:blipFill>
          <a:blip r:embed="rId3"/>
          <a:srcRect l="15278" r="16089" b="2"/>
          <a:stretch>
            <a:fillRect/>
          </a:stretch>
        </p:blipFill>
        <p:spPr>
          <a:xfrm>
            <a:off x="20" y="1"/>
            <a:ext cx="6591280" cy="6410303"/>
          </a:xfrm>
        </p:spPr>
      </p:pic>
      <p:sp>
        <p:nvSpPr>
          <p:cNvPr id="8" name="TextBox 7">
            <a:extLst>
              <a:ext uri="{FF2B5EF4-FFF2-40B4-BE49-F238E27FC236}">
                <a16:creationId xmlns:a16="http://schemas.microsoft.com/office/drawing/2014/main" id="{EB5B62F9-D706-4DF0-A183-7C866DCE553D}"/>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96328" y="2276856"/>
            <a:ext cx="4389120" cy="4041648"/>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400" b="1"/>
              <a:t>Simplest Product Version</a:t>
            </a:r>
          </a:p>
          <a:p>
            <a:pPr marL="0" lvl="1" indent="0">
              <a:lnSpc>
                <a:spcPct val="90000"/>
              </a:lnSpc>
              <a:spcBef>
                <a:spcPts val="1000"/>
              </a:spcBef>
              <a:spcAft>
                <a:spcPts val="600"/>
              </a:spcAft>
              <a:buFont typeface="Arial" panose="020B0604020202020204" pitchFamily="34" charset="0"/>
              <a:buNone/>
            </a:pPr>
            <a:r>
              <a:rPr lang="en-GB" sz="1400"/>
              <a:t>An MVP is the most basic version of a product focusing only on essential features to test assumptions.</a:t>
            </a:r>
          </a:p>
          <a:p>
            <a:pPr marL="0" indent="0">
              <a:lnSpc>
                <a:spcPct val="90000"/>
              </a:lnSpc>
              <a:spcBef>
                <a:spcPts val="2500"/>
              </a:spcBef>
              <a:spcAft>
                <a:spcPts val="600"/>
              </a:spcAft>
              <a:buFont typeface="Arial" panose="020B0604020202020204" pitchFamily="34" charset="0"/>
              <a:buNone/>
            </a:pPr>
            <a:r>
              <a:rPr lang="en-GB" sz="1400" b="1"/>
              <a:t>Validated Learning</a:t>
            </a:r>
          </a:p>
          <a:p>
            <a:pPr marL="0" lvl="1" indent="0">
              <a:lnSpc>
                <a:spcPct val="90000"/>
              </a:lnSpc>
              <a:spcBef>
                <a:spcPts val="1000"/>
              </a:spcBef>
              <a:spcAft>
                <a:spcPts val="600"/>
              </a:spcAft>
              <a:buFont typeface="Arial" panose="020B0604020202020204" pitchFamily="34" charset="0"/>
              <a:buNone/>
            </a:pPr>
            <a:r>
              <a:rPr lang="en-GB" sz="1400"/>
              <a:t>It allows startups to gather real customer feedback and validated learning efficiently with minimal resources.</a:t>
            </a:r>
          </a:p>
          <a:p>
            <a:pPr marL="0" indent="0">
              <a:lnSpc>
                <a:spcPct val="90000"/>
              </a:lnSpc>
              <a:spcBef>
                <a:spcPts val="2500"/>
              </a:spcBef>
              <a:spcAft>
                <a:spcPts val="600"/>
              </a:spcAft>
              <a:buFont typeface="Arial" panose="020B0604020202020204" pitchFamily="34" charset="0"/>
              <a:buNone/>
            </a:pPr>
            <a:r>
              <a:rPr lang="en-GB" sz="1400" b="1"/>
              <a:t>Core Functionalities</a:t>
            </a:r>
          </a:p>
          <a:p>
            <a:pPr marL="0" lvl="1" indent="0">
              <a:lnSpc>
                <a:spcPct val="90000"/>
              </a:lnSpc>
              <a:spcBef>
                <a:spcPts val="1000"/>
              </a:spcBef>
              <a:spcAft>
                <a:spcPts val="600"/>
              </a:spcAft>
              <a:buFont typeface="Arial" panose="020B0604020202020204" pitchFamily="34" charset="0"/>
              <a:buNone/>
            </a:pPr>
            <a:r>
              <a:rPr lang="en-GB" sz="1400"/>
              <a:t>MVP focuses on solving primary customer problems by including only core functionalities initially.</a:t>
            </a:r>
          </a:p>
        </p:txBody>
      </p:sp>
      <p:sp>
        <p:nvSpPr>
          <p:cNvPr id="4" name="Date Placeholder 3">
            <a:extLst>
              <a:ext uri="{FF2B5EF4-FFF2-40B4-BE49-F238E27FC236}">
                <a16:creationId xmlns:a16="http://schemas.microsoft.com/office/drawing/2014/main" id="{69E928D2-ABFE-CF40-A755-7C2059E3FC6F}"/>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302F7538-E7C7-C6FF-0C4C-41F9BF3AC50B}"/>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4291881A-46BC-2C01-2D74-96B8CFB6F039}"/>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4</a:t>
            </a:fld>
            <a:endParaRPr lang="en-US"/>
          </a:p>
        </p:txBody>
      </p:sp>
    </p:spTree>
    <p:extLst>
      <p:ext uri="{BB962C8B-B14F-4D97-AF65-F5344CB8AC3E}">
        <p14:creationId xmlns:p14="http://schemas.microsoft.com/office/powerpoint/2010/main" val="31916282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39BC-2C36-D968-9A1D-297FB2C35F95}"/>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b="0" kern="1200" cap="all" baseline="0">
                <a:latin typeface="+mj-lt"/>
                <a:ea typeface="+mj-ea"/>
                <a:cs typeface="+mj-cs"/>
              </a:rPr>
              <a:t>MVP versus a full-scale product</a:t>
            </a:r>
          </a:p>
        </p:txBody>
      </p:sp>
      <p:pic>
        <p:nvPicPr>
          <p:cNvPr id="7" name="Content Placeholder 6" descr="Comparison between minimal viable product and full feature product development process illustration">
            <a:extLst>
              <a:ext uri="{FF2B5EF4-FFF2-40B4-BE49-F238E27FC236}">
                <a16:creationId xmlns:a16="http://schemas.microsoft.com/office/drawing/2014/main" id="{D9F236B8-88CE-4E3F-B287-61E021E7D04E}"/>
              </a:ext>
            </a:extLst>
          </p:cNvPr>
          <p:cNvPicPr>
            <a:picLocks noGrp="1" noChangeAspect="1"/>
          </p:cNvPicPr>
          <p:nvPr>
            <p:ph type="pic" sz="quarter" idx="15"/>
          </p:nvPr>
        </p:nvPicPr>
        <p:blipFill>
          <a:blip r:embed="rId3"/>
          <a:srcRect l="5432" r="13892" b="1"/>
          <a:stretch>
            <a:fillRect/>
          </a:stretch>
        </p:blipFill>
        <p:spPr>
          <a:xfrm>
            <a:off x="20" y="10"/>
            <a:ext cx="7734280" cy="6399142"/>
          </a:xfrm>
        </p:spPr>
      </p:pic>
      <p:sp>
        <p:nvSpPr>
          <p:cNvPr id="8" name="TextBox 7">
            <a:extLst>
              <a:ext uri="{FF2B5EF4-FFF2-40B4-BE49-F238E27FC236}">
                <a16:creationId xmlns:a16="http://schemas.microsoft.com/office/drawing/2014/main" id="{2A6376FE-652B-4DB5-AA32-AD8540C8C699}"/>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000" b="1"/>
              <a:t>MVP Characteristics</a:t>
            </a:r>
          </a:p>
          <a:p>
            <a:pPr marL="0" lvl="1" indent="0">
              <a:lnSpc>
                <a:spcPct val="90000"/>
              </a:lnSpc>
              <a:spcBef>
                <a:spcPts val="1000"/>
              </a:spcBef>
              <a:spcAft>
                <a:spcPts val="600"/>
              </a:spcAft>
              <a:buFont typeface="Arial" panose="020B0604020202020204" pitchFamily="34" charset="0"/>
              <a:buNone/>
            </a:pPr>
            <a:r>
              <a:rPr lang="en-GB" sz="1000"/>
              <a:t>An MVP is lean and minimal, focusing on essential features to quickly test hypotheses.</a:t>
            </a:r>
          </a:p>
          <a:p>
            <a:pPr marL="0" indent="0">
              <a:lnSpc>
                <a:spcPct val="90000"/>
              </a:lnSpc>
              <a:spcBef>
                <a:spcPts val="2500"/>
              </a:spcBef>
              <a:spcAft>
                <a:spcPts val="600"/>
              </a:spcAft>
              <a:buFont typeface="Arial" panose="020B0604020202020204" pitchFamily="34" charset="0"/>
              <a:buNone/>
            </a:pPr>
            <a:r>
              <a:rPr lang="en-GB" sz="1000" b="1"/>
              <a:t>Full-scale Product</a:t>
            </a:r>
          </a:p>
          <a:p>
            <a:pPr marL="0" lvl="1" indent="0">
              <a:lnSpc>
                <a:spcPct val="90000"/>
              </a:lnSpc>
              <a:spcBef>
                <a:spcPts val="1000"/>
              </a:spcBef>
              <a:spcAft>
                <a:spcPts val="600"/>
              </a:spcAft>
              <a:buFont typeface="Arial" panose="020B0604020202020204" pitchFamily="34" charset="0"/>
              <a:buNone/>
            </a:pPr>
            <a:r>
              <a:rPr lang="en-GB" sz="1000"/>
              <a:t>A full-scale product aims to be feature-complete, providing all planned functionalities before launch.</a:t>
            </a:r>
          </a:p>
          <a:p>
            <a:pPr marL="0" indent="0">
              <a:lnSpc>
                <a:spcPct val="90000"/>
              </a:lnSpc>
              <a:spcBef>
                <a:spcPts val="2500"/>
              </a:spcBef>
              <a:spcAft>
                <a:spcPts val="600"/>
              </a:spcAft>
              <a:buFont typeface="Arial" panose="020B0604020202020204" pitchFamily="34" charset="0"/>
              <a:buNone/>
            </a:pPr>
            <a:r>
              <a:rPr lang="en-GB" sz="1000" b="1"/>
              <a:t>Purpose of MVP</a:t>
            </a:r>
          </a:p>
          <a:p>
            <a:pPr marL="0" lvl="1" indent="0">
              <a:lnSpc>
                <a:spcPct val="90000"/>
              </a:lnSpc>
              <a:spcBef>
                <a:spcPts val="1000"/>
              </a:spcBef>
              <a:spcAft>
                <a:spcPts val="600"/>
              </a:spcAft>
              <a:buFont typeface="Arial" panose="020B0604020202020204" pitchFamily="34" charset="0"/>
              <a:buNone/>
            </a:pPr>
            <a:r>
              <a:rPr lang="en-GB" sz="1000"/>
              <a:t>The MVP helps validate market demand early without over-investing in development.</a:t>
            </a:r>
          </a:p>
        </p:txBody>
      </p:sp>
      <p:sp>
        <p:nvSpPr>
          <p:cNvPr id="4" name="Date Placeholder 3">
            <a:extLst>
              <a:ext uri="{FF2B5EF4-FFF2-40B4-BE49-F238E27FC236}">
                <a16:creationId xmlns:a16="http://schemas.microsoft.com/office/drawing/2014/main" id="{B6E666DF-3082-E8D3-2F0B-46B59B0DAC73}"/>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5787243B-2DFE-1BCC-9949-2D4D8F3B9616}"/>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F479EE13-9563-5669-E462-9BA088FC020C}"/>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5</a:t>
            </a:fld>
            <a:endParaRPr lang="en-US"/>
          </a:p>
        </p:txBody>
      </p:sp>
    </p:spTree>
    <p:extLst>
      <p:ext uri="{BB962C8B-B14F-4D97-AF65-F5344CB8AC3E}">
        <p14:creationId xmlns:p14="http://schemas.microsoft.com/office/powerpoint/2010/main" val="27926877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00465-8B33-3C6C-3F65-7B749DFF5778}"/>
              </a:ext>
            </a:extLst>
          </p:cNvPr>
          <p:cNvSpPr>
            <a:spLocks noGrp="1"/>
          </p:cNvSpPr>
          <p:nvPr>
            <p:ph type="title"/>
          </p:nvPr>
        </p:nvSpPr>
        <p:spPr>
          <a:xfrm>
            <a:off x="7196328" y="601755"/>
            <a:ext cx="4389120" cy="1527048"/>
          </a:xfrm>
        </p:spPr>
        <p:txBody>
          <a:bodyPr vert="horz" lIns="91440" tIns="45720" rIns="91440" bIns="45720" rtlCol="0" anchor="b">
            <a:normAutofit/>
          </a:bodyPr>
          <a:lstStyle/>
          <a:p>
            <a:r>
              <a:rPr lang="en-US" b="0" kern="1200" cap="all" baseline="0">
                <a:latin typeface="+mj-lt"/>
                <a:ea typeface="+mj-ea"/>
                <a:cs typeface="+mj-cs"/>
              </a:rPr>
              <a:t>Designing MVPs based on risk assessment</a:t>
            </a:r>
          </a:p>
        </p:txBody>
      </p:sp>
      <p:pic>
        <p:nvPicPr>
          <p:cNvPr id="7" name="Content Placeholder 6" descr="Product development process highlighting risk assessment and MVP design strategy">
            <a:extLst>
              <a:ext uri="{FF2B5EF4-FFF2-40B4-BE49-F238E27FC236}">
                <a16:creationId xmlns:a16="http://schemas.microsoft.com/office/drawing/2014/main" id="{595D8B6D-A6E8-4249-9A5E-9E2CFA7AFB50}"/>
              </a:ext>
            </a:extLst>
          </p:cNvPr>
          <p:cNvPicPr>
            <a:picLocks noGrp="1" noChangeAspect="1"/>
          </p:cNvPicPr>
          <p:nvPr>
            <p:ph type="pic" sz="quarter" idx="15"/>
          </p:nvPr>
        </p:nvPicPr>
        <p:blipFill>
          <a:blip r:embed="rId3"/>
          <a:srcRect l="15393" r="15974" b="2"/>
          <a:stretch>
            <a:fillRect/>
          </a:stretch>
        </p:blipFill>
        <p:spPr>
          <a:xfrm>
            <a:off x="20" y="1"/>
            <a:ext cx="6591280" cy="6410303"/>
          </a:xfrm>
        </p:spPr>
      </p:pic>
      <p:sp>
        <p:nvSpPr>
          <p:cNvPr id="8" name="TextBox 7">
            <a:extLst>
              <a:ext uri="{FF2B5EF4-FFF2-40B4-BE49-F238E27FC236}">
                <a16:creationId xmlns:a16="http://schemas.microsoft.com/office/drawing/2014/main" id="{DE2B19CA-6FB7-4D7B-A84C-8492C4308105}"/>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96328" y="2276856"/>
            <a:ext cx="4389120" cy="4041648"/>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400" b="1"/>
              <a:t>Focus on Riskiest Assumptions</a:t>
            </a:r>
          </a:p>
          <a:p>
            <a:pPr marL="0" lvl="1" indent="0">
              <a:lnSpc>
                <a:spcPct val="90000"/>
              </a:lnSpc>
              <a:spcBef>
                <a:spcPts val="1000"/>
              </a:spcBef>
              <a:spcAft>
                <a:spcPts val="600"/>
              </a:spcAft>
              <a:buFont typeface="Arial" panose="020B0604020202020204" pitchFamily="34" charset="0"/>
              <a:buNone/>
            </a:pPr>
            <a:r>
              <a:rPr lang="en-GB" sz="1400"/>
              <a:t>Target the riskiest assumptions first to address critical uncertainties in technology, market, or user behaviour.</a:t>
            </a:r>
          </a:p>
          <a:p>
            <a:pPr marL="0" indent="0">
              <a:lnSpc>
                <a:spcPct val="90000"/>
              </a:lnSpc>
              <a:spcBef>
                <a:spcPts val="2500"/>
              </a:spcBef>
              <a:spcAft>
                <a:spcPts val="600"/>
              </a:spcAft>
              <a:buFont typeface="Arial" panose="020B0604020202020204" pitchFamily="34" charset="0"/>
              <a:buNone/>
            </a:pPr>
            <a:r>
              <a:rPr lang="en-GB" sz="1400" b="1"/>
              <a:t>Early Uncertainty Reduction</a:t>
            </a:r>
          </a:p>
          <a:p>
            <a:pPr marL="0" lvl="1" indent="0">
              <a:lnSpc>
                <a:spcPct val="90000"/>
              </a:lnSpc>
              <a:spcBef>
                <a:spcPts val="1000"/>
              </a:spcBef>
              <a:spcAft>
                <a:spcPts val="600"/>
              </a:spcAft>
              <a:buFont typeface="Arial" panose="020B0604020202020204" pitchFamily="34" charset="0"/>
              <a:buNone/>
            </a:pPr>
            <a:r>
              <a:rPr lang="en-GB" sz="1400"/>
              <a:t>Designing MVPs around risk reduces uncertainty early in the development cycle, improving decision-making.</a:t>
            </a:r>
          </a:p>
          <a:p>
            <a:pPr marL="0" indent="0">
              <a:lnSpc>
                <a:spcPct val="90000"/>
              </a:lnSpc>
              <a:spcBef>
                <a:spcPts val="2500"/>
              </a:spcBef>
              <a:spcAft>
                <a:spcPts val="600"/>
              </a:spcAft>
              <a:buFont typeface="Arial" panose="020B0604020202020204" pitchFamily="34" charset="0"/>
              <a:buNone/>
            </a:pPr>
            <a:r>
              <a:rPr lang="en-GB" sz="1400" b="1"/>
              <a:t>Guided Development Process</a:t>
            </a:r>
          </a:p>
          <a:p>
            <a:pPr marL="0" lvl="1" indent="0">
              <a:lnSpc>
                <a:spcPct val="90000"/>
              </a:lnSpc>
              <a:spcBef>
                <a:spcPts val="1000"/>
              </a:spcBef>
              <a:spcAft>
                <a:spcPts val="600"/>
              </a:spcAft>
              <a:buFont typeface="Arial" panose="020B0604020202020204" pitchFamily="34" charset="0"/>
              <a:buNone/>
            </a:pPr>
            <a:r>
              <a:rPr lang="en-GB" sz="1400"/>
              <a:t>Risk-focused MVP design guides subsequent development phases with clearer priorities and validated assumptions.</a:t>
            </a:r>
          </a:p>
        </p:txBody>
      </p:sp>
      <p:sp>
        <p:nvSpPr>
          <p:cNvPr id="4" name="Date Placeholder 3">
            <a:extLst>
              <a:ext uri="{FF2B5EF4-FFF2-40B4-BE49-F238E27FC236}">
                <a16:creationId xmlns:a16="http://schemas.microsoft.com/office/drawing/2014/main" id="{FB8A36DB-A500-3E40-599D-CC0099A1BF39}"/>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214204FF-71B2-21EB-B02E-2F9FCBA49B90}"/>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8DDCBAEC-ACF4-FFF3-F4A1-E0CDB14FF37E}"/>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6</a:t>
            </a:fld>
            <a:endParaRPr lang="en-US"/>
          </a:p>
        </p:txBody>
      </p:sp>
    </p:spTree>
    <p:extLst>
      <p:ext uri="{BB962C8B-B14F-4D97-AF65-F5344CB8AC3E}">
        <p14:creationId xmlns:p14="http://schemas.microsoft.com/office/powerpoint/2010/main" val="13183453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224D5-4EBD-216C-0754-D18E632CE182}"/>
              </a:ext>
            </a:extLst>
          </p:cNvPr>
          <p:cNvSpPr>
            <a:spLocks noGrp="1"/>
          </p:cNvSpPr>
          <p:nvPr>
            <p:ph type="title"/>
          </p:nvPr>
        </p:nvSpPr>
        <p:spPr>
          <a:xfrm>
            <a:off x="431172" y="553616"/>
            <a:ext cx="7914087" cy="4008859"/>
          </a:xfrm>
        </p:spPr>
        <p:txBody>
          <a:bodyPr anchor="t">
            <a:normAutofit/>
          </a:bodyPr>
          <a:lstStyle/>
          <a:p>
            <a:r>
              <a:rPr lang="en-GB"/>
              <a:t>Selecting and Building Your MVP</a:t>
            </a:r>
          </a:p>
        </p:txBody>
      </p:sp>
      <p:sp>
        <p:nvSpPr>
          <p:cNvPr id="11" name="Text Placeholder 2">
            <a:extLst>
              <a:ext uri="{FF2B5EF4-FFF2-40B4-BE49-F238E27FC236}">
                <a16:creationId xmlns:a16="http://schemas.microsoft.com/office/drawing/2014/main" id="{5FB72328-B07C-799C-A590-2BBDF715BFFB}"/>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31AF4A4D-A87D-FBC2-F71E-D8DD1593DBF9}"/>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C5EEB70F-2903-BE04-F3BF-124D22C5F4BF}"/>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119AA99F-7497-BCF9-B834-63216BEA00D1}"/>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7</a:t>
            </a:fld>
            <a:endParaRPr lang="en-US"/>
          </a:p>
        </p:txBody>
      </p:sp>
    </p:spTree>
    <p:extLst>
      <p:ext uri="{BB962C8B-B14F-4D97-AF65-F5344CB8AC3E}">
        <p14:creationId xmlns:p14="http://schemas.microsoft.com/office/powerpoint/2010/main" val="9189042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75CC-17AC-191A-3D12-66A8E137C892}"/>
              </a:ext>
            </a:extLst>
          </p:cNvPr>
          <p:cNvSpPr>
            <a:spLocks noGrp="1"/>
          </p:cNvSpPr>
          <p:nvPr>
            <p:ph type="title"/>
          </p:nvPr>
        </p:nvSpPr>
        <p:spPr>
          <a:xfrm>
            <a:off x="429768" y="603504"/>
            <a:ext cx="11155680" cy="970463"/>
          </a:xfrm>
        </p:spPr>
        <p:txBody>
          <a:bodyPr vert="horz" lIns="91440" tIns="45720" rIns="91440" bIns="45720" rtlCol="0" anchor="ctr">
            <a:normAutofit/>
          </a:bodyPr>
          <a:lstStyle/>
          <a:p>
            <a:r>
              <a:rPr lang="en-US" b="0" kern="1200" cap="all" baseline="0">
                <a:latin typeface="+mj-lt"/>
                <a:ea typeface="+mj-ea"/>
                <a:cs typeface="+mj-cs"/>
              </a:rPr>
              <a:t>Exploring different types of MVPs: no-code, prototype, concierge, demo</a:t>
            </a:r>
          </a:p>
        </p:txBody>
      </p:sp>
      <p:pic>
        <p:nvPicPr>
          <p:cNvPr id="7" name="Content Placeholder 6" descr="Different minimal viable product types including no-code apps, prototypes, manual concierge service, and product demos">
            <a:extLst>
              <a:ext uri="{FF2B5EF4-FFF2-40B4-BE49-F238E27FC236}">
                <a16:creationId xmlns:a16="http://schemas.microsoft.com/office/drawing/2014/main" id="{9BE20B52-BFBB-45D5-912A-9398E5D24C5A}"/>
              </a:ext>
            </a:extLst>
          </p:cNvPr>
          <p:cNvPicPr>
            <a:picLocks noGrp="1" noChangeAspect="1"/>
          </p:cNvPicPr>
          <p:nvPr>
            <p:ph type="pic" sz="quarter" idx="15"/>
          </p:nvPr>
        </p:nvPicPr>
        <p:blipFill>
          <a:blip r:embed="rId3"/>
          <a:srcRect l="10972"/>
          <a:stretch>
            <a:fillRect/>
          </a:stretch>
        </p:blipFill>
        <p:spPr>
          <a:xfrm>
            <a:off x="20" y="1828800"/>
            <a:ext cx="6707679" cy="5029200"/>
          </a:xfrm>
        </p:spPr>
      </p:pic>
      <p:sp>
        <p:nvSpPr>
          <p:cNvPr id="8" name="TextBox 7">
            <a:extLst>
              <a:ext uri="{FF2B5EF4-FFF2-40B4-BE49-F238E27FC236}">
                <a16:creationId xmlns:a16="http://schemas.microsoft.com/office/drawing/2014/main" id="{92533D0B-1F2E-4B3A-B753-3DC9D3360FE6}"/>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389302" y="1828800"/>
            <a:ext cx="4196146" cy="4503738"/>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200" b="1"/>
              <a:t>No-Code MVPs</a:t>
            </a:r>
          </a:p>
          <a:p>
            <a:pPr marL="0" lvl="1" indent="0">
              <a:lnSpc>
                <a:spcPct val="90000"/>
              </a:lnSpc>
              <a:spcBef>
                <a:spcPts val="1000"/>
              </a:spcBef>
              <a:spcAft>
                <a:spcPts val="600"/>
              </a:spcAft>
              <a:buFont typeface="Arial" panose="020B0604020202020204" pitchFamily="34" charset="0"/>
              <a:buNone/>
            </a:pPr>
            <a:r>
              <a:rPr lang="en-GB" sz="1200"/>
              <a:t>No-code MVPs allow rapid deployment of functional solutions without programming, ideal for testing ideas quickly.</a:t>
            </a:r>
          </a:p>
          <a:p>
            <a:pPr marL="0" indent="0">
              <a:lnSpc>
                <a:spcPct val="90000"/>
              </a:lnSpc>
              <a:spcBef>
                <a:spcPts val="2500"/>
              </a:spcBef>
              <a:spcAft>
                <a:spcPts val="600"/>
              </a:spcAft>
              <a:buFont typeface="Arial" panose="020B0604020202020204" pitchFamily="34" charset="0"/>
              <a:buNone/>
            </a:pPr>
            <a:r>
              <a:rPr lang="en-GB" sz="1200" b="1"/>
              <a:t>Prototypes</a:t>
            </a:r>
          </a:p>
          <a:p>
            <a:pPr marL="0" lvl="1" indent="0">
              <a:lnSpc>
                <a:spcPct val="90000"/>
              </a:lnSpc>
              <a:spcBef>
                <a:spcPts val="1000"/>
              </a:spcBef>
              <a:spcAft>
                <a:spcPts val="600"/>
              </a:spcAft>
              <a:buFont typeface="Arial" panose="020B0604020202020204" pitchFamily="34" charset="0"/>
              <a:buNone/>
            </a:pPr>
            <a:r>
              <a:rPr lang="en-GB" sz="1200"/>
              <a:t>Prototypes help visualise and test product ideas early by creating simplified, interactive models.</a:t>
            </a:r>
          </a:p>
          <a:p>
            <a:pPr marL="0" indent="0">
              <a:lnSpc>
                <a:spcPct val="90000"/>
              </a:lnSpc>
              <a:spcBef>
                <a:spcPts val="2500"/>
              </a:spcBef>
              <a:spcAft>
                <a:spcPts val="600"/>
              </a:spcAft>
              <a:buFont typeface="Arial" panose="020B0604020202020204" pitchFamily="34" charset="0"/>
              <a:buNone/>
            </a:pPr>
            <a:r>
              <a:rPr lang="en-GB" sz="1200" b="1"/>
              <a:t>Concierge MVPs</a:t>
            </a:r>
          </a:p>
          <a:p>
            <a:pPr marL="0" lvl="1" indent="0">
              <a:lnSpc>
                <a:spcPct val="90000"/>
              </a:lnSpc>
              <a:spcBef>
                <a:spcPts val="1000"/>
              </a:spcBef>
              <a:spcAft>
                <a:spcPts val="600"/>
              </a:spcAft>
              <a:buFont typeface="Arial" panose="020B0604020202020204" pitchFamily="34" charset="0"/>
              <a:buNone/>
            </a:pPr>
            <a:r>
              <a:rPr lang="en-GB" sz="1200"/>
              <a:t>Concierge MVPs provide manual, personalised services to validate demand before automation.</a:t>
            </a:r>
          </a:p>
          <a:p>
            <a:pPr marL="0" indent="0">
              <a:lnSpc>
                <a:spcPct val="90000"/>
              </a:lnSpc>
              <a:spcBef>
                <a:spcPts val="2500"/>
              </a:spcBef>
              <a:spcAft>
                <a:spcPts val="600"/>
              </a:spcAft>
              <a:buFont typeface="Arial" panose="020B0604020202020204" pitchFamily="34" charset="0"/>
              <a:buNone/>
            </a:pPr>
            <a:r>
              <a:rPr lang="en-GB" sz="1200" b="1"/>
              <a:t>Demo MVPs</a:t>
            </a:r>
          </a:p>
          <a:p>
            <a:pPr marL="0" lvl="1" indent="0">
              <a:lnSpc>
                <a:spcPct val="90000"/>
              </a:lnSpc>
              <a:spcBef>
                <a:spcPts val="1000"/>
              </a:spcBef>
              <a:spcAft>
                <a:spcPts val="600"/>
              </a:spcAft>
              <a:buFont typeface="Arial" panose="020B0604020202020204" pitchFamily="34" charset="0"/>
              <a:buNone/>
            </a:pPr>
            <a:r>
              <a:rPr lang="en-GB" sz="1200"/>
              <a:t>Demo MVPs showcase concepts through presentations or videos to gather feedback and interest.</a:t>
            </a:r>
          </a:p>
        </p:txBody>
      </p:sp>
      <p:sp>
        <p:nvSpPr>
          <p:cNvPr id="4" name="Date Placeholder 3">
            <a:extLst>
              <a:ext uri="{FF2B5EF4-FFF2-40B4-BE49-F238E27FC236}">
                <a16:creationId xmlns:a16="http://schemas.microsoft.com/office/drawing/2014/main" id="{276151AF-BC87-95C8-EF18-7BDBC989F266}"/>
              </a:ext>
            </a:extLst>
          </p:cNvPr>
          <p:cNvSpPr>
            <a:spLocks noGrp="1"/>
          </p:cNvSpPr>
          <p:nvPr>
            <p:ph type="dt" sz="half" idx="10"/>
          </p:nvPr>
        </p:nvSpPr>
        <p:spPr>
          <a:xfrm>
            <a:off x="7389302" y="6492240"/>
            <a:ext cx="1280160" cy="338328"/>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2DB12397-96C6-BBBE-3EC5-9062C8895676}"/>
              </a:ext>
            </a:extLst>
          </p:cNvPr>
          <p:cNvSpPr>
            <a:spLocks noGrp="1"/>
          </p:cNvSpPr>
          <p:nvPr>
            <p:ph type="ftr" sz="quarter" idx="11"/>
          </p:nvPr>
        </p:nvSpPr>
        <p:spPr>
          <a:xfrm>
            <a:off x="8669462" y="6492240"/>
            <a:ext cx="2888554" cy="338328"/>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62FE0069-09DF-2128-A8C7-DB70C78127E7}"/>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8</a:t>
            </a:fld>
            <a:endParaRPr lang="en-US"/>
          </a:p>
        </p:txBody>
      </p:sp>
    </p:spTree>
    <p:extLst>
      <p:ext uri="{BB962C8B-B14F-4D97-AF65-F5344CB8AC3E}">
        <p14:creationId xmlns:p14="http://schemas.microsoft.com/office/powerpoint/2010/main" val="29931175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B0C5D-C192-721F-A6A0-D9E4D3FFC3BD}"/>
              </a:ext>
            </a:extLst>
          </p:cNvPr>
          <p:cNvSpPr>
            <a:spLocks noGrp="1"/>
          </p:cNvSpPr>
          <p:nvPr>
            <p:ph type="title"/>
          </p:nvPr>
        </p:nvSpPr>
        <p:spPr>
          <a:xfrm>
            <a:off x="429768" y="548639"/>
            <a:ext cx="4855464" cy="1453896"/>
          </a:xfrm>
        </p:spPr>
        <p:txBody>
          <a:bodyPr vert="horz" lIns="91440" tIns="45720" rIns="91440" bIns="45720" rtlCol="0" anchor="t">
            <a:normAutofit/>
          </a:bodyPr>
          <a:lstStyle/>
          <a:p>
            <a:r>
              <a:rPr lang="en-US" b="0" kern="1200" cap="all" baseline="0">
                <a:latin typeface="+mj-lt"/>
                <a:ea typeface="+mj-ea"/>
                <a:cs typeface="+mj-cs"/>
              </a:rPr>
              <a:t>Criteria for choosing the best MVP approach</a:t>
            </a:r>
          </a:p>
        </p:txBody>
      </p:sp>
      <p:pic>
        <p:nvPicPr>
          <p:cNvPr id="7" name="Content Placeholder 6" descr="Business icons representing development cost, speed, learning quality, and customer engagement for MVP decision">
            <a:extLst>
              <a:ext uri="{FF2B5EF4-FFF2-40B4-BE49-F238E27FC236}">
                <a16:creationId xmlns:a16="http://schemas.microsoft.com/office/drawing/2014/main" id="{1B1A21B7-DD9B-4D00-A637-B9E522BB67CF}"/>
              </a:ext>
            </a:extLst>
          </p:cNvPr>
          <p:cNvPicPr>
            <a:picLocks noGrp="1" noChangeAspect="1"/>
          </p:cNvPicPr>
          <p:nvPr>
            <p:ph type="pic" sz="quarter" idx="15"/>
          </p:nvPr>
        </p:nvPicPr>
        <p:blipFill>
          <a:blip r:embed="rId3"/>
          <a:srcRect l="9619" r="13093" b="3"/>
          <a:stretch>
            <a:fillRect/>
          </a:stretch>
        </p:blipFill>
        <p:spPr>
          <a:xfrm>
            <a:off x="20" y="2293496"/>
            <a:ext cx="5285212" cy="4564504"/>
          </a:xfrm>
        </p:spPr>
      </p:pic>
      <p:sp>
        <p:nvSpPr>
          <p:cNvPr id="8" name="TextBox 7">
            <a:extLst>
              <a:ext uri="{FF2B5EF4-FFF2-40B4-BE49-F238E27FC236}">
                <a16:creationId xmlns:a16="http://schemas.microsoft.com/office/drawing/2014/main" id="{43D3AF69-4755-4EF7-9FFA-3464EB73AB0D}"/>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0" y="549275"/>
            <a:ext cx="5585925" cy="5783263"/>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Development Cost</a:t>
            </a:r>
          </a:p>
          <a:p>
            <a:pPr marL="0" lvl="1" indent="0">
              <a:spcBef>
                <a:spcPts val="1000"/>
              </a:spcBef>
              <a:spcAft>
                <a:spcPts val="600"/>
              </a:spcAft>
              <a:buFont typeface="Arial" panose="020B0604020202020204" pitchFamily="34" charset="0"/>
              <a:buNone/>
            </a:pPr>
            <a:r>
              <a:rPr lang="en-GB" sz="1400"/>
              <a:t>Consider the budget required for MVP development to optimize resources and minimize expenses.</a:t>
            </a:r>
          </a:p>
          <a:p>
            <a:pPr marL="0" indent="0">
              <a:spcBef>
                <a:spcPts val="2500"/>
              </a:spcBef>
              <a:spcAft>
                <a:spcPts val="600"/>
              </a:spcAft>
              <a:buFont typeface="Arial" panose="020B0604020202020204" pitchFamily="34" charset="0"/>
              <a:buNone/>
            </a:pPr>
            <a:r>
              <a:rPr lang="en-GB" sz="1400" b="1"/>
              <a:t>Speed of Development</a:t>
            </a:r>
          </a:p>
          <a:p>
            <a:pPr marL="0" lvl="1" indent="0">
              <a:spcBef>
                <a:spcPts val="1000"/>
              </a:spcBef>
              <a:spcAft>
                <a:spcPts val="600"/>
              </a:spcAft>
              <a:buFont typeface="Arial" panose="020B0604020202020204" pitchFamily="34" charset="0"/>
              <a:buNone/>
            </a:pPr>
            <a:r>
              <a:rPr lang="en-GB" sz="1400"/>
              <a:t>Evaluate how quickly the MVP can be built to accelerate the validation process and market entry.</a:t>
            </a:r>
          </a:p>
          <a:p>
            <a:pPr marL="0" indent="0">
              <a:spcBef>
                <a:spcPts val="2500"/>
              </a:spcBef>
              <a:spcAft>
                <a:spcPts val="600"/>
              </a:spcAft>
              <a:buFont typeface="Arial" panose="020B0604020202020204" pitchFamily="34" charset="0"/>
              <a:buNone/>
            </a:pPr>
            <a:r>
              <a:rPr lang="en-GB" sz="1400" b="1"/>
              <a:t>Quality of Learning</a:t>
            </a:r>
          </a:p>
          <a:p>
            <a:pPr marL="0" lvl="1" indent="0">
              <a:spcBef>
                <a:spcPts val="1000"/>
              </a:spcBef>
              <a:spcAft>
                <a:spcPts val="600"/>
              </a:spcAft>
              <a:buFont typeface="Arial" panose="020B0604020202020204" pitchFamily="34" charset="0"/>
              <a:buNone/>
            </a:pPr>
            <a:r>
              <a:rPr lang="en-GB" sz="1400"/>
              <a:t>Assess the MVP's effectiveness in gathering meaningful insights for future improvements.</a:t>
            </a:r>
          </a:p>
          <a:p>
            <a:pPr marL="0" indent="0">
              <a:spcBef>
                <a:spcPts val="2500"/>
              </a:spcBef>
              <a:spcAft>
                <a:spcPts val="600"/>
              </a:spcAft>
              <a:buFont typeface="Arial" panose="020B0604020202020204" pitchFamily="34" charset="0"/>
              <a:buNone/>
            </a:pPr>
            <a:r>
              <a:rPr lang="en-GB" sz="1400" b="1"/>
              <a:t>Customer Engagement</a:t>
            </a:r>
          </a:p>
          <a:p>
            <a:pPr marL="0" lvl="1" indent="0">
              <a:spcBef>
                <a:spcPts val="1000"/>
              </a:spcBef>
              <a:spcAft>
                <a:spcPts val="600"/>
              </a:spcAft>
              <a:buFont typeface="Arial" panose="020B0604020202020204" pitchFamily="34" charset="0"/>
              <a:buNone/>
            </a:pPr>
            <a:r>
              <a:rPr lang="en-GB" sz="1400"/>
              <a:t>Focus on involving customers early to validate assumptions and increase product adoption.</a:t>
            </a:r>
          </a:p>
        </p:txBody>
      </p:sp>
      <p:sp>
        <p:nvSpPr>
          <p:cNvPr id="4" name="Date Placeholder 3">
            <a:extLst>
              <a:ext uri="{FF2B5EF4-FFF2-40B4-BE49-F238E27FC236}">
                <a16:creationId xmlns:a16="http://schemas.microsoft.com/office/drawing/2014/main" id="{B279686D-9601-9FBA-FD87-2F4BA62CE51A}"/>
              </a:ext>
            </a:extLst>
          </p:cNvPr>
          <p:cNvSpPr>
            <a:spLocks noGrp="1"/>
          </p:cNvSpPr>
          <p:nvPr>
            <p:ph type="dt" sz="half" idx="10"/>
          </p:nvPr>
        </p:nvSpPr>
        <p:spPr>
          <a:xfrm>
            <a:off x="6096000" y="6492240"/>
            <a:ext cx="2651760" cy="338328"/>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7CAC865F-AC4F-E127-A99C-B77D0AB7F208}"/>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07ECED48-4C56-40BE-7C92-CDD82DC1B07E}"/>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9</a:t>
            </a:fld>
            <a:endParaRPr lang="en-US"/>
          </a:p>
        </p:txBody>
      </p:sp>
    </p:spTree>
    <p:extLst>
      <p:ext uri="{BB962C8B-B14F-4D97-AF65-F5344CB8AC3E}">
        <p14:creationId xmlns:p14="http://schemas.microsoft.com/office/powerpoint/2010/main" val="15971209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asisVTI">
  <a:themeElements>
    <a:clrScheme name="Oasis">
      <a:dk1>
        <a:srgbClr val="131313"/>
      </a:dk1>
      <a:lt1>
        <a:sysClr val="window" lastClr="FFFFFF"/>
      </a:lt1>
      <a:dk2>
        <a:srgbClr val="3D3C33"/>
      </a:dk2>
      <a:lt2>
        <a:srgbClr val="F0EDE6"/>
      </a:lt2>
      <a:accent1>
        <a:srgbClr val="A57361"/>
      </a:accent1>
      <a:accent2>
        <a:srgbClr val="BE8856"/>
      </a:accent2>
      <a:accent3>
        <a:srgbClr val="BD9075"/>
      </a:accent3>
      <a:accent4>
        <a:srgbClr val="939081"/>
      </a:accent4>
      <a:accent5>
        <a:srgbClr val="A16D4C"/>
      </a:accent5>
      <a:accent6>
        <a:srgbClr val="8C8662"/>
      </a:accent6>
      <a:hlink>
        <a:srgbClr val="A57361"/>
      </a:hlink>
      <a:folHlink>
        <a:srgbClr val="8C8662"/>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sis_win32_DN_V3" id="{65F5DFDA-B6D8-4F37-85B8-E95C858FA146}" vid="{998F2FB7-179B-41D4-99FF-60A4C828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OasisVTI</vt:lpstr>
      <vt:lpstr>MVP Development, Prototyping, and Go-To-Market Strategy: A Practical Guide for Startup Students</vt:lpstr>
      <vt:lpstr>Presentation Overview</vt:lpstr>
      <vt:lpstr>Understanding Minimum Viable Product (MVP) Fundamentals</vt:lpstr>
      <vt:lpstr>Defining the true meaning of an MVP</vt:lpstr>
      <vt:lpstr>MVP versus a full-scale product</vt:lpstr>
      <vt:lpstr>Designing MVPs based on risk assessment</vt:lpstr>
      <vt:lpstr>Selecting and Building Your MVP</vt:lpstr>
      <vt:lpstr>Exploring different types of MVPs: no-code, prototype, concierge, demo</vt:lpstr>
      <vt:lpstr>Criteria for choosing the best MVP approach</vt:lpstr>
      <vt:lpstr>Introduction to prototyping tools and platforms</vt:lpstr>
      <vt:lpstr>Validating Your MVP Through Metrics and Iteration</vt:lpstr>
      <vt:lpstr>Defining and tracking MVP success metrics</vt:lpstr>
      <vt:lpstr>Implementing iteration and learning cycles</vt:lpstr>
      <vt:lpstr>Avoiding common MVP development mistakes</vt:lpstr>
      <vt:lpstr>Crafting a Go-To-Market Strategy for First User Acquisition</vt:lpstr>
      <vt:lpstr>Overview of go-to-market strategy for startups</vt:lpstr>
      <vt:lpstr>B2B versus B2C GTM differences</vt:lpstr>
      <vt:lpstr>Customer acquisition channels and outreach strategies</vt:lpstr>
      <vt:lpstr>Building Traction and Demonstrating Early Success</vt:lpstr>
      <vt:lpstr>Recognising early traction and success indicators</vt:lpstr>
      <vt:lpstr>Utilising pilot projects and securing letters of intent</vt:lpstr>
      <vt:lpstr>Applying funnel thinking and measuring early success</vt:lpstr>
      <vt:lpstr>Preparing For Investment and Strategic Growth</vt:lpstr>
      <vt:lpstr>Weekly student tasks for MVP progress</vt:lpstr>
      <vt:lpstr>Understanding evidence investors expect</vt:lpstr>
      <vt:lpstr>Transitioning from MVP validation to financial planning</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9</cp:revision>
  <dcterms:created xsi:type="dcterms:W3CDTF">2026-02-01T11:45:06Z</dcterms:created>
  <dcterms:modified xsi:type="dcterms:W3CDTF">2026-02-01T11:51:58Z</dcterms:modified>
</cp:coreProperties>
</file>