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2" r:id="rId13"/>
    <p:sldId id="2573" r:id="rId14"/>
    <p:sldId id="2574" r:id="rId15"/>
    <p:sldId id="2575" r:id="rId16"/>
    <p:sldId id="2576" r:id="rId17"/>
    <p:sldId id="2577" r:id="rId18"/>
    <p:sldId id="2578" r:id="rId19"/>
    <p:sldId id="2579" r:id="rId20"/>
    <p:sldId id="2580" r:id="rId21"/>
    <p:sldId id="2581" r:id="rId22"/>
    <p:sldId id="2582" r:id="rId23"/>
    <p:sldId id="2583" r:id="rId24"/>
    <p:sldId id="2584" r:id="rId25"/>
    <p:sldId id="2585" r:id="rId26"/>
    <p:sldId id="2586" r:id="rId27"/>
    <p:sldId id="2587" r:id="rId28"/>
    <p:sldId id="2588" r:id="rId29"/>
    <p:sldId id="2589" r:id="rId30"/>
    <p:sldId id="2590" r:id="rId31"/>
    <p:sldId id="2591" r:id="rId32"/>
    <p:sldId id="2592" r:id="rId33"/>
    <p:sldId id="2593" r:id="rId34"/>
    <p:sldId id="2594" r:id="rId35"/>
    <p:sldId id="2595" r:id="rId36"/>
    <p:sldId id="2596" r:id="rId37"/>
    <p:sldId id="2597" r:id="rId38"/>
    <p:sldId id="2598" r:id="rId39"/>
    <p:sldId id="2599" r:id="rId40"/>
    <p:sldId id="2600" r:id="rId41"/>
    <p:sldId id="2601" r:id="rId42"/>
    <p:sldId id="2602" r:id="rId43"/>
    <p:sldId id="2603" r:id="rId44"/>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icing and Unit Economics for Startup Businesses: Strategic Foundations for Revenue Models" id="{13154A1D-CFFA-4E6D-BBB0-0A5D849D5A28}">
          <p14:sldIdLst>
            <p14:sldId id="2561"/>
            <p14:sldId id="2562"/>
          </p14:sldIdLst>
        </p14:section>
        <p14:section name="The Strategic Importance of Pricing in Startups" id="{3AABCCC4-7BF2-4F8F-A60F-3CF52B8089B0}">
          <p14:sldIdLst>
            <p14:sldId id="2563"/>
            <p14:sldId id="2564"/>
            <p14:sldId id="2565"/>
            <p14:sldId id="2566"/>
          </p14:sldIdLst>
        </p14:section>
        <p14:section name="Common Startup Pricing Mistakes to Avoid" id="{31DB0042-1F30-419C-967D-F6D20F86F85B}">
          <p14:sldIdLst>
            <p14:sldId id="2567"/>
            <p14:sldId id="2568"/>
            <p14:sldId id="2569"/>
            <p14:sldId id="2570"/>
          </p14:sldIdLst>
        </p14:section>
        <p14:section name="Overview of Popular Startup Pricing Models" id="{55DABB70-0B8E-4038-B3CC-57F3AE5E97BE}">
          <p14:sldIdLst>
            <p14:sldId id="2571"/>
            <p14:sldId id="2572"/>
            <p14:sldId id="2573"/>
            <p14:sldId id="2574"/>
          </p14:sldIdLst>
        </p14:section>
        <p14:section name="Value-Based Versus Cost-Based Pricing Strategies" id="{E63D6C7E-07D3-4EEF-93A4-20DCA75A73E8}">
          <p14:sldIdLst>
            <p14:sldId id="2575"/>
            <p14:sldId id="2576"/>
            <p14:sldId id="2577"/>
            <p14:sldId id="2578"/>
          </p14:sldIdLst>
        </p14:section>
        <p14:section name="Freemium and Free Trial Strategies for Startups" id="{27A94824-2ABF-4AAC-93F6-53EFBB8B801E}">
          <p14:sldIdLst>
            <p14:sldId id="2579"/>
            <p14:sldId id="2580"/>
            <p14:sldId id="2581"/>
            <p14:sldId id="2582"/>
          </p14:sldIdLst>
        </p14:section>
        <p14:section name="Subscription and Usage-Based Pricing Models" id="{C12AB3B7-18AB-4D5A-A12D-8D504773BE08}">
          <p14:sldIdLst>
            <p14:sldId id="2583"/>
            <p14:sldId id="2584"/>
            <p14:sldId id="2585"/>
            <p14:sldId id="2586"/>
          </p14:sldIdLst>
        </p14:section>
        <p14:section name="Comparing One-Time and Recurring Revenue Streams" id="{16317DAF-4215-4F05-A661-1E2C0990015D}">
          <p14:sldIdLst>
            <p14:sldId id="2587"/>
            <p14:sldId id="2588"/>
            <p14:sldId id="2589"/>
            <p14:sldId id="2590"/>
          </p14:sldIdLst>
        </p14:section>
        <p14:section name="Understanding Unit Economics for Startups" id="{8D29BCAF-0424-4423-9057-D3E8D455C936}">
          <p14:sldIdLst>
            <p14:sldId id="2591"/>
            <p14:sldId id="2592"/>
            <p14:sldId id="2593"/>
            <p14:sldId id="2594"/>
          </p14:sldIdLst>
        </p14:section>
        <p14:section name="Key Metrics: Customer Acquisition Cost, Lifetime Value, Gross Margin" id="{442D239D-630B-4F7B-B6D2-DB4263701D0F}">
          <p14:sldIdLst>
            <p14:sldId id="2595"/>
            <p14:sldId id="2596"/>
            <p14:sldId id="2597"/>
            <p14:sldId id="2598"/>
          </p14:sldIdLst>
        </p14:section>
        <p14:section name="Early-Stage Pricing Assumptions and Financial Estimates" id="{952F4B68-7F59-4A5C-B821-36777F551C1E}">
          <p14:sldIdLst>
            <p14:sldId id="2599"/>
            <p14:sldId id="2600"/>
            <p14:sldId id="2601"/>
            <p14:sldId id="2602"/>
          </p14:sldIdLst>
        </p14:section>
        <p14:section name="Conclusion" id="{83434335-0D54-43D2-8073-8CA32754DB5E}">
          <p14:sldIdLst>
            <p14:sldId id="26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F1F015-223C-F1B2-E28D-BDA5BF65BC4D}" v="98" dt="2026-02-01T13:03:40.9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AB7AF4-732B-49D8-84B1-D63949C18F93}"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73003254-73E1-460F-A712-2AE69F04C527}">
      <dgm:prSet/>
      <dgm:spPr/>
      <dgm:t>
        <a:bodyPr/>
        <a:lstStyle/>
        <a:p>
          <a:pPr>
            <a:lnSpc>
              <a:spcPct val="100000"/>
            </a:lnSpc>
            <a:defRPr b="1"/>
          </a:pPr>
          <a:r>
            <a:rPr lang="en-US"/>
            <a:t>Importance of Pricing</a:t>
          </a:r>
        </a:p>
      </dgm:t>
    </dgm:pt>
    <dgm:pt modelId="{CF3E59D0-401C-4E67-97F3-13F15F33C8A2}" type="parTrans" cxnId="{A83DC16C-AF08-4073-AF08-9FD65A629E32}">
      <dgm:prSet/>
      <dgm:spPr/>
      <dgm:t>
        <a:bodyPr/>
        <a:lstStyle/>
        <a:p>
          <a:endParaRPr lang="en-US"/>
        </a:p>
      </dgm:t>
    </dgm:pt>
    <dgm:pt modelId="{097B88F5-40A6-4820-93DC-3B5DF5C7ECF5}" type="sibTrans" cxnId="{A83DC16C-AF08-4073-AF08-9FD65A629E32}">
      <dgm:prSet/>
      <dgm:spPr/>
      <dgm:t>
        <a:bodyPr/>
        <a:lstStyle/>
        <a:p>
          <a:pPr>
            <a:lnSpc>
              <a:spcPct val="100000"/>
            </a:lnSpc>
            <a:defRPr b="1"/>
          </a:pPr>
          <a:endParaRPr lang="en-US"/>
        </a:p>
      </dgm:t>
    </dgm:pt>
    <dgm:pt modelId="{39701396-BF7F-4F2E-A293-018792A3759D}">
      <dgm:prSet/>
      <dgm:spPr/>
      <dgm:t>
        <a:bodyPr/>
        <a:lstStyle/>
        <a:p>
          <a:pPr>
            <a:lnSpc>
              <a:spcPct val="100000"/>
            </a:lnSpc>
          </a:pPr>
          <a:r>
            <a:rPr lang="en-US"/>
            <a:t>Effective pricing strategies are crucial for the financial success of startups and market competitiveness.</a:t>
          </a:r>
        </a:p>
      </dgm:t>
    </dgm:pt>
    <dgm:pt modelId="{E9AA5544-38D9-4594-9438-3BB6E00878CE}" type="parTrans" cxnId="{B9F2A9D9-0B91-4A46-BAC2-8DDEC22F6D16}">
      <dgm:prSet/>
      <dgm:spPr/>
      <dgm:t>
        <a:bodyPr/>
        <a:lstStyle/>
        <a:p>
          <a:endParaRPr lang="en-US"/>
        </a:p>
      </dgm:t>
    </dgm:pt>
    <dgm:pt modelId="{26A25782-99F8-4943-A1F7-76755F5DC55F}" type="sibTrans" cxnId="{B9F2A9D9-0B91-4A46-BAC2-8DDEC22F6D16}">
      <dgm:prSet/>
      <dgm:spPr/>
      <dgm:t>
        <a:bodyPr/>
        <a:lstStyle/>
        <a:p>
          <a:endParaRPr lang="en-US"/>
        </a:p>
      </dgm:t>
    </dgm:pt>
    <dgm:pt modelId="{6266B614-96CE-4B44-8779-F9F48BE4F71E}">
      <dgm:prSet/>
      <dgm:spPr/>
      <dgm:t>
        <a:bodyPr/>
        <a:lstStyle/>
        <a:p>
          <a:pPr>
            <a:lnSpc>
              <a:spcPct val="100000"/>
            </a:lnSpc>
            <a:defRPr b="1"/>
          </a:pPr>
          <a:r>
            <a:rPr lang="en-US"/>
            <a:t>Understanding Unit Economics</a:t>
          </a:r>
        </a:p>
      </dgm:t>
    </dgm:pt>
    <dgm:pt modelId="{0A545F8B-7865-4568-B20F-CCF099D7FF21}" type="parTrans" cxnId="{856A56D1-D4F8-4574-A496-C08FA69D564E}">
      <dgm:prSet/>
      <dgm:spPr/>
      <dgm:t>
        <a:bodyPr/>
        <a:lstStyle/>
        <a:p>
          <a:endParaRPr lang="en-US"/>
        </a:p>
      </dgm:t>
    </dgm:pt>
    <dgm:pt modelId="{4172CEB0-9820-4D06-B817-DE34FA2F8A7C}" type="sibTrans" cxnId="{856A56D1-D4F8-4574-A496-C08FA69D564E}">
      <dgm:prSet/>
      <dgm:spPr/>
      <dgm:t>
        <a:bodyPr/>
        <a:lstStyle/>
        <a:p>
          <a:pPr>
            <a:lnSpc>
              <a:spcPct val="100000"/>
            </a:lnSpc>
            <a:defRPr b="1"/>
          </a:pPr>
          <a:endParaRPr lang="en-US"/>
        </a:p>
      </dgm:t>
    </dgm:pt>
    <dgm:pt modelId="{FFC517A2-740C-4C89-BA95-107B13B1B846}">
      <dgm:prSet/>
      <dgm:spPr/>
      <dgm:t>
        <a:bodyPr/>
        <a:lstStyle/>
        <a:p>
          <a:pPr>
            <a:lnSpc>
              <a:spcPct val="100000"/>
            </a:lnSpc>
          </a:pPr>
          <a:r>
            <a:rPr lang="en-US"/>
            <a:t>Unit economics provide insight into cost structures and profitability critical for sustainable business growth.</a:t>
          </a:r>
        </a:p>
      </dgm:t>
    </dgm:pt>
    <dgm:pt modelId="{C68AD082-3706-4B1E-8A39-42AFB4ACE961}" type="parTrans" cxnId="{E723D627-BC6F-46BC-82F5-E3E2D47C39B7}">
      <dgm:prSet/>
      <dgm:spPr/>
      <dgm:t>
        <a:bodyPr/>
        <a:lstStyle/>
        <a:p>
          <a:endParaRPr lang="en-US"/>
        </a:p>
      </dgm:t>
    </dgm:pt>
    <dgm:pt modelId="{57AA2230-0E77-46F5-B4FB-82360CE32EAF}" type="sibTrans" cxnId="{E723D627-BC6F-46BC-82F5-E3E2D47C39B7}">
      <dgm:prSet/>
      <dgm:spPr/>
      <dgm:t>
        <a:bodyPr/>
        <a:lstStyle/>
        <a:p>
          <a:endParaRPr lang="en-US"/>
        </a:p>
      </dgm:t>
    </dgm:pt>
    <dgm:pt modelId="{B0906FC9-5B78-4A3A-923D-D334C173066F}">
      <dgm:prSet/>
      <dgm:spPr/>
      <dgm:t>
        <a:bodyPr/>
        <a:lstStyle/>
        <a:p>
          <a:pPr>
            <a:lnSpc>
              <a:spcPct val="100000"/>
            </a:lnSpc>
            <a:defRPr b="1"/>
          </a:pPr>
          <a:r>
            <a:rPr lang="en-US"/>
            <a:t>Avoiding Common Mistakes</a:t>
          </a:r>
        </a:p>
      </dgm:t>
    </dgm:pt>
    <dgm:pt modelId="{A5E31E97-23E4-4E6D-A5C4-A0779089714E}" type="parTrans" cxnId="{47731D45-1AE4-4C6C-BE1C-1CA05D330096}">
      <dgm:prSet/>
      <dgm:spPr/>
      <dgm:t>
        <a:bodyPr/>
        <a:lstStyle/>
        <a:p>
          <a:endParaRPr lang="en-US"/>
        </a:p>
      </dgm:t>
    </dgm:pt>
    <dgm:pt modelId="{2873ED27-42D2-43B5-95C5-1BE853CF2892}" type="sibTrans" cxnId="{47731D45-1AE4-4C6C-BE1C-1CA05D330096}">
      <dgm:prSet/>
      <dgm:spPr/>
      <dgm:t>
        <a:bodyPr/>
        <a:lstStyle/>
        <a:p>
          <a:endParaRPr lang="en-US"/>
        </a:p>
      </dgm:t>
    </dgm:pt>
    <dgm:pt modelId="{59A7F92B-FC4E-4799-91C1-BAEE0F613DFF}">
      <dgm:prSet/>
      <dgm:spPr/>
      <dgm:t>
        <a:bodyPr/>
        <a:lstStyle/>
        <a:p>
          <a:pPr>
            <a:lnSpc>
              <a:spcPct val="100000"/>
            </a:lnSpc>
          </a:pPr>
          <a:r>
            <a:rPr lang="en-US"/>
            <a:t>Startups should avoid frequent pricing mistakes by carefully selecting models and analysing metrics to ensure success.</a:t>
          </a:r>
        </a:p>
      </dgm:t>
    </dgm:pt>
    <dgm:pt modelId="{C2C2E022-B45F-4674-BE77-D041B5BDC44D}" type="parTrans" cxnId="{6C18BF08-7394-4277-A95B-7414469D8AA5}">
      <dgm:prSet/>
      <dgm:spPr/>
      <dgm:t>
        <a:bodyPr/>
        <a:lstStyle/>
        <a:p>
          <a:endParaRPr lang="en-US"/>
        </a:p>
      </dgm:t>
    </dgm:pt>
    <dgm:pt modelId="{90CFF016-AB09-4DFA-9F9B-4F39AE6339EB}" type="sibTrans" cxnId="{6C18BF08-7394-4277-A95B-7414469D8AA5}">
      <dgm:prSet/>
      <dgm:spPr/>
      <dgm:t>
        <a:bodyPr/>
        <a:lstStyle/>
        <a:p>
          <a:endParaRPr lang="en-US"/>
        </a:p>
      </dgm:t>
    </dgm:pt>
    <dgm:pt modelId="{8F8BAF34-238E-40A3-93BC-90B7CCD1B1E8}" type="pres">
      <dgm:prSet presAssocID="{94AB7AF4-732B-49D8-84B1-D63949C18F93}" presName="Name0" presStyleCnt="0">
        <dgm:presLayoutVars>
          <dgm:dir/>
          <dgm:resizeHandles val="exact"/>
        </dgm:presLayoutVars>
      </dgm:prSet>
      <dgm:spPr/>
    </dgm:pt>
    <dgm:pt modelId="{33CDD568-1B84-4121-9411-01135D9C89AE}" type="pres">
      <dgm:prSet presAssocID="{73003254-73E1-460F-A712-2AE69F04C527}" presName="compNode" presStyleCnt="0"/>
      <dgm:spPr/>
    </dgm:pt>
    <dgm:pt modelId="{759D8CD3-DDA0-48CC-B537-7FFA369F7A08}" type="pres">
      <dgm:prSet presAssocID="{73003254-73E1-460F-A712-2AE69F04C527}" presName="pictRect" presStyleLbl="revTx" presStyleIdx="0" presStyleCnt="6">
        <dgm:presLayoutVars>
          <dgm:chMax val="0"/>
          <dgm:bulletEnabled/>
        </dgm:presLayoutVars>
      </dgm:prSet>
      <dgm:spPr/>
    </dgm:pt>
    <dgm:pt modelId="{75AB0846-EAD4-48A7-BD27-FEFE9FD9D902}" type="pres">
      <dgm:prSet presAssocID="{73003254-73E1-460F-A712-2AE69F04C527}" presName="textRect" presStyleLbl="revTx" presStyleIdx="1" presStyleCnt="6">
        <dgm:presLayoutVars>
          <dgm:bulletEnabled/>
        </dgm:presLayoutVars>
      </dgm:prSet>
      <dgm:spPr/>
    </dgm:pt>
    <dgm:pt modelId="{E45AFBE8-753F-47D4-805C-52C9CDDDD804}" type="pres">
      <dgm:prSet presAssocID="{097B88F5-40A6-4820-93DC-3B5DF5C7ECF5}" presName="sibTrans" presStyleLbl="sibTrans2D1" presStyleIdx="0" presStyleCnt="0"/>
      <dgm:spPr/>
    </dgm:pt>
    <dgm:pt modelId="{2EA60A02-C39C-477B-8B18-61C36B9E09E0}" type="pres">
      <dgm:prSet presAssocID="{6266B614-96CE-4B44-8779-F9F48BE4F71E}" presName="compNode" presStyleCnt="0"/>
      <dgm:spPr/>
    </dgm:pt>
    <dgm:pt modelId="{A809D596-7C1B-4B36-B3B7-5AF2CC8CB4DA}" type="pres">
      <dgm:prSet presAssocID="{6266B614-96CE-4B44-8779-F9F48BE4F71E}" presName="pictRect" presStyleLbl="revTx" presStyleIdx="2" presStyleCnt="6">
        <dgm:presLayoutVars>
          <dgm:chMax val="0"/>
          <dgm:bulletEnabled/>
        </dgm:presLayoutVars>
      </dgm:prSet>
      <dgm:spPr/>
    </dgm:pt>
    <dgm:pt modelId="{92FB3E35-13CA-4266-AAC6-09092498F5FD}" type="pres">
      <dgm:prSet presAssocID="{6266B614-96CE-4B44-8779-F9F48BE4F71E}" presName="textRect" presStyleLbl="revTx" presStyleIdx="3" presStyleCnt="6">
        <dgm:presLayoutVars>
          <dgm:bulletEnabled/>
        </dgm:presLayoutVars>
      </dgm:prSet>
      <dgm:spPr/>
    </dgm:pt>
    <dgm:pt modelId="{70C6BF6F-16F5-4321-A9F9-44D0634C5272}" type="pres">
      <dgm:prSet presAssocID="{4172CEB0-9820-4D06-B817-DE34FA2F8A7C}" presName="sibTrans" presStyleLbl="sibTrans2D1" presStyleIdx="0" presStyleCnt="0"/>
      <dgm:spPr/>
    </dgm:pt>
    <dgm:pt modelId="{B72AF960-6D64-49C5-B2D9-31D8EBCA9148}" type="pres">
      <dgm:prSet presAssocID="{B0906FC9-5B78-4A3A-923D-D334C173066F}" presName="compNode" presStyleCnt="0"/>
      <dgm:spPr/>
    </dgm:pt>
    <dgm:pt modelId="{F8E0123D-0BFD-414C-9047-983D34603E37}" type="pres">
      <dgm:prSet presAssocID="{B0906FC9-5B78-4A3A-923D-D334C173066F}" presName="pictRect" presStyleLbl="revTx" presStyleIdx="4" presStyleCnt="6">
        <dgm:presLayoutVars>
          <dgm:chMax val="0"/>
          <dgm:bulletEnabled/>
        </dgm:presLayoutVars>
      </dgm:prSet>
      <dgm:spPr/>
    </dgm:pt>
    <dgm:pt modelId="{E37D670F-66C6-4B3B-BB8A-6E9C43822AA5}" type="pres">
      <dgm:prSet presAssocID="{B0906FC9-5B78-4A3A-923D-D334C173066F}" presName="textRect" presStyleLbl="revTx" presStyleIdx="5" presStyleCnt="6">
        <dgm:presLayoutVars>
          <dgm:bulletEnabled/>
        </dgm:presLayoutVars>
      </dgm:prSet>
      <dgm:spPr/>
    </dgm:pt>
  </dgm:ptLst>
  <dgm:cxnLst>
    <dgm:cxn modelId="{6C18BF08-7394-4277-A95B-7414469D8AA5}" srcId="{B0906FC9-5B78-4A3A-923D-D334C173066F}" destId="{59A7F92B-FC4E-4799-91C1-BAEE0F613DFF}" srcOrd="0" destOrd="0" parTransId="{C2C2E022-B45F-4674-BE77-D041B5BDC44D}" sibTransId="{90CFF016-AB09-4DFA-9F9B-4F39AE6339EB}"/>
    <dgm:cxn modelId="{E0A7C60C-356E-4A3C-87FD-8FC3B84BBE8A}" type="presOf" srcId="{39701396-BF7F-4F2E-A293-018792A3759D}" destId="{75AB0846-EAD4-48A7-BD27-FEFE9FD9D902}" srcOrd="0" destOrd="0" presId="urn:microsoft.com/office/officeart/2024/3/layout/hArchList1"/>
    <dgm:cxn modelId="{E723D627-BC6F-46BC-82F5-E3E2D47C39B7}" srcId="{6266B614-96CE-4B44-8779-F9F48BE4F71E}" destId="{FFC517A2-740C-4C89-BA95-107B13B1B846}" srcOrd="0" destOrd="0" parTransId="{C68AD082-3706-4B1E-8A39-42AFB4ACE961}" sibTransId="{57AA2230-0E77-46F5-B4FB-82360CE32EAF}"/>
    <dgm:cxn modelId="{21DAE761-27F5-4F36-823C-33C77F78F12C}" type="presOf" srcId="{4172CEB0-9820-4D06-B817-DE34FA2F8A7C}" destId="{70C6BF6F-16F5-4321-A9F9-44D0634C5272}" srcOrd="0" destOrd="0" presId="urn:microsoft.com/office/officeart/2024/3/layout/hArchList1"/>
    <dgm:cxn modelId="{5A98C762-FBD7-4B10-8EC9-2BB7A3A3A81A}" type="presOf" srcId="{59A7F92B-FC4E-4799-91C1-BAEE0F613DFF}" destId="{E37D670F-66C6-4B3B-BB8A-6E9C43822AA5}" srcOrd="0" destOrd="0" presId="urn:microsoft.com/office/officeart/2024/3/layout/hArchList1"/>
    <dgm:cxn modelId="{47731D45-1AE4-4C6C-BE1C-1CA05D330096}" srcId="{94AB7AF4-732B-49D8-84B1-D63949C18F93}" destId="{B0906FC9-5B78-4A3A-923D-D334C173066F}" srcOrd="2" destOrd="0" parTransId="{A5E31E97-23E4-4E6D-A5C4-A0779089714E}" sibTransId="{2873ED27-42D2-43B5-95C5-1BE853CF2892}"/>
    <dgm:cxn modelId="{A83DC16C-AF08-4073-AF08-9FD65A629E32}" srcId="{94AB7AF4-732B-49D8-84B1-D63949C18F93}" destId="{73003254-73E1-460F-A712-2AE69F04C527}" srcOrd="0" destOrd="0" parTransId="{CF3E59D0-401C-4E67-97F3-13F15F33C8A2}" sibTransId="{097B88F5-40A6-4820-93DC-3B5DF5C7ECF5}"/>
    <dgm:cxn modelId="{5C0BEE7E-40D7-4B4B-8F73-89B3838BDACB}" type="presOf" srcId="{73003254-73E1-460F-A712-2AE69F04C527}" destId="{759D8CD3-DDA0-48CC-B537-7FFA369F7A08}" srcOrd="0" destOrd="0" presId="urn:microsoft.com/office/officeart/2024/3/layout/hArchList1"/>
    <dgm:cxn modelId="{61514EA0-E286-45EF-9F9D-4B4FCCAB083A}" type="presOf" srcId="{94AB7AF4-732B-49D8-84B1-D63949C18F93}" destId="{8F8BAF34-238E-40A3-93BC-90B7CCD1B1E8}" srcOrd="0" destOrd="0" presId="urn:microsoft.com/office/officeart/2024/3/layout/hArchList1"/>
    <dgm:cxn modelId="{AC8B6AAF-C1C3-4258-B00B-BF4C2A321859}" type="presOf" srcId="{6266B614-96CE-4B44-8779-F9F48BE4F71E}" destId="{A809D596-7C1B-4B36-B3B7-5AF2CC8CB4DA}" srcOrd="0" destOrd="0" presId="urn:microsoft.com/office/officeart/2024/3/layout/hArchList1"/>
    <dgm:cxn modelId="{245E2FCF-67CB-49B5-8B14-EB2BBDC0C8BF}" type="presOf" srcId="{FFC517A2-740C-4C89-BA95-107B13B1B846}" destId="{92FB3E35-13CA-4266-AAC6-09092498F5FD}" srcOrd="0" destOrd="0" presId="urn:microsoft.com/office/officeart/2024/3/layout/hArchList1"/>
    <dgm:cxn modelId="{856A56D1-D4F8-4574-A496-C08FA69D564E}" srcId="{94AB7AF4-732B-49D8-84B1-D63949C18F93}" destId="{6266B614-96CE-4B44-8779-F9F48BE4F71E}" srcOrd="1" destOrd="0" parTransId="{0A545F8B-7865-4568-B20F-CCF099D7FF21}" sibTransId="{4172CEB0-9820-4D06-B817-DE34FA2F8A7C}"/>
    <dgm:cxn modelId="{9791ECD5-08B6-4EDE-8C52-09A67295E085}" type="presOf" srcId="{B0906FC9-5B78-4A3A-923D-D334C173066F}" destId="{F8E0123D-0BFD-414C-9047-983D34603E37}" srcOrd="0" destOrd="0" presId="urn:microsoft.com/office/officeart/2024/3/layout/hArchList1"/>
    <dgm:cxn modelId="{966DE8D8-3B08-4804-98F3-613386F87715}" type="presOf" srcId="{097B88F5-40A6-4820-93DC-3B5DF5C7ECF5}" destId="{E45AFBE8-753F-47D4-805C-52C9CDDDD804}" srcOrd="0" destOrd="0" presId="urn:microsoft.com/office/officeart/2024/3/layout/hArchList1"/>
    <dgm:cxn modelId="{B9F2A9D9-0B91-4A46-BAC2-8DDEC22F6D16}" srcId="{73003254-73E1-460F-A712-2AE69F04C527}" destId="{39701396-BF7F-4F2E-A293-018792A3759D}" srcOrd="0" destOrd="0" parTransId="{E9AA5544-38D9-4594-9438-3BB6E00878CE}" sibTransId="{26A25782-99F8-4943-A1F7-76755F5DC55F}"/>
    <dgm:cxn modelId="{00598517-D000-493E-A051-06B480B15F60}" type="presParOf" srcId="{8F8BAF34-238E-40A3-93BC-90B7CCD1B1E8}" destId="{33CDD568-1B84-4121-9411-01135D9C89AE}" srcOrd="0" destOrd="0" presId="urn:microsoft.com/office/officeart/2024/3/layout/hArchList1"/>
    <dgm:cxn modelId="{5C916013-0F02-4C70-9EBD-4425825E5343}" type="presParOf" srcId="{33CDD568-1B84-4121-9411-01135D9C89AE}" destId="{759D8CD3-DDA0-48CC-B537-7FFA369F7A08}" srcOrd="0" destOrd="0" presId="urn:microsoft.com/office/officeart/2024/3/layout/hArchList1"/>
    <dgm:cxn modelId="{EE8D9F63-9303-47D9-BB44-77F362C08956}" type="presParOf" srcId="{33CDD568-1B84-4121-9411-01135D9C89AE}" destId="{75AB0846-EAD4-48A7-BD27-FEFE9FD9D902}" srcOrd="1" destOrd="0" presId="urn:microsoft.com/office/officeart/2024/3/layout/hArchList1"/>
    <dgm:cxn modelId="{81C56013-C698-4A62-8CE8-B406F68E6182}" type="presParOf" srcId="{8F8BAF34-238E-40A3-93BC-90B7CCD1B1E8}" destId="{E45AFBE8-753F-47D4-805C-52C9CDDDD804}" srcOrd="1" destOrd="0" presId="urn:microsoft.com/office/officeart/2024/3/layout/hArchList1"/>
    <dgm:cxn modelId="{DD708EFD-8434-4382-92DB-E54F31B0FD19}" type="presParOf" srcId="{8F8BAF34-238E-40A3-93BC-90B7CCD1B1E8}" destId="{2EA60A02-C39C-477B-8B18-61C36B9E09E0}" srcOrd="2" destOrd="0" presId="urn:microsoft.com/office/officeart/2024/3/layout/hArchList1"/>
    <dgm:cxn modelId="{8B446BAB-F13E-4789-A1D6-9A333DFB8A15}" type="presParOf" srcId="{2EA60A02-C39C-477B-8B18-61C36B9E09E0}" destId="{A809D596-7C1B-4B36-B3B7-5AF2CC8CB4DA}" srcOrd="0" destOrd="0" presId="urn:microsoft.com/office/officeart/2024/3/layout/hArchList1"/>
    <dgm:cxn modelId="{9F0FFC9C-69E6-4B39-B9FA-D2E0994CCEEC}" type="presParOf" srcId="{2EA60A02-C39C-477B-8B18-61C36B9E09E0}" destId="{92FB3E35-13CA-4266-AAC6-09092498F5FD}" srcOrd="1" destOrd="0" presId="urn:microsoft.com/office/officeart/2024/3/layout/hArchList1"/>
    <dgm:cxn modelId="{36B0D694-E1B8-4064-B5FD-6AF96E66D023}" type="presParOf" srcId="{8F8BAF34-238E-40A3-93BC-90B7CCD1B1E8}" destId="{70C6BF6F-16F5-4321-A9F9-44D0634C5272}" srcOrd="3" destOrd="0" presId="urn:microsoft.com/office/officeart/2024/3/layout/hArchList1"/>
    <dgm:cxn modelId="{F2BBBAB6-9AE8-451F-B57B-18D0994F5D1F}" type="presParOf" srcId="{8F8BAF34-238E-40A3-93BC-90B7CCD1B1E8}" destId="{B72AF960-6D64-49C5-B2D9-31D8EBCA9148}" srcOrd="4" destOrd="0" presId="urn:microsoft.com/office/officeart/2024/3/layout/hArchList1"/>
    <dgm:cxn modelId="{1C525420-CAC1-4826-8543-0A359287A785}" type="presParOf" srcId="{B72AF960-6D64-49C5-B2D9-31D8EBCA9148}" destId="{F8E0123D-0BFD-414C-9047-983D34603E37}" srcOrd="0" destOrd="0" presId="urn:microsoft.com/office/officeart/2024/3/layout/hArchList1"/>
    <dgm:cxn modelId="{DE064BC0-309A-4A50-891C-BE9AD5CAEA08}" type="presParOf" srcId="{B72AF960-6D64-49C5-B2D9-31D8EBCA9148}" destId="{E37D670F-66C6-4B3B-BB8A-6E9C43822AA5}"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D8CD3-DDA0-48CC-B537-7FFA369F7A08}">
      <dsp:nvSpPr>
        <dsp:cNvPr id="0" name=""/>
        <dsp:cNvSpPr/>
      </dsp:nvSpPr>
      <dsp:spPr>
        <a:xfrm>
          <a:off x="0" y="0"/>
          <a:ext cx="2303145" cy="624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Importance of Pricing</a:t>
          </a:r>
        </a:p>
      </dsp:txBody>
      <dsp:txXfrm>
        <a:off x="0" y="0"/>
        <a:ext cx="2303145" cy="624349"/>
      </dsp:txXfrm>
    </dsp:sp>
    <dsp:sp modelId="{75AB0846-EAD4-48A7-BD27-FEFE9FD9D902}">
      <dsp:nvSpPr>
        <dsp:cNvPr id="0" name=""/>
        <dsp:cNvSpPr/>
      </dsp:nvSpPr>
      <dsp:spPr>
        <a:xfrm>
          <a:off x="0" y="624349"/>
          <a:ext cx="2303145" cy="1606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Effective pricing strategies are crucial for the financial success of startups and market competitiveness.</a:t>
          </a:r>
        </a:p>
      </dsp:txBody>
      <dsp:txXfrm>
        <a:off x="0" y="624349"/>
        <a:ext cx="2303145" cy="1606786"/>
      </dsp:txXfrm>
    </dsp:sp>
    <dsp:sp modelId="{A809D596-7C1B-4B36-B3B7-5AF2CC8CB4DA}">
      <dsp:nvSpPr>
        <dsp:cNvPr id="0" name=""/>
        <dsp:cNvSpPr/>
      </dsp:nvSpPr>
      <dsp:spPr>
        <a:xfrm>
          <a:off x="2533459" y="0"/>
          <a:ext cx="2303145" cy="624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Understanding Unit Economics</a:t>
          </a:r>
        </a:p>
      </dsp:txBody>
      <dsp:txXfrm>
        <a:off x="2533459" y="0"/>
        <a:ext cx="2303145" cy="624349"/>
      </dsp:txXfrm>
    </dsp:sp>
    <dsp:sp modelId="{92FB3E35-13CA-4266-AAC6-09092498F5FD}">
      <dsp:nvSpPr>
        <dsp:cNvPr id="0" name=""/>
        <dsp:cNvSpPr/>
      </dsp:nvSpPr>
      <dsp:spPr>
        <a:xfrm>
          <a:off x="2533459" y="624349"/>
          <a:ext cx="2303145" cy="1606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Unit economics provide insight into cost structures and profitability critical for sustainable business growth.</a:t>
          </a:r>
        </a:p>
      </dsp:txBody>
      <dsp:txXfrm>
        <a:off x="2533459" y="624349"/>
        <a:ext cx="2303145" cy="1606786"/>
      </dsp:txXfrm>
    </dsp:sp>
    <dsp:sp modelId="{F8E0123D-0BFD-414C-9047-983D34603E37}">
      <dsp:nvSpPr>
        <dsp:cNvPr id="0" name=""/>
        <dsp:cNvSpPr/>
      </dsp:nvSpPr>
      <dsp:spPr>
        <a:xfrm>
          <a:off x="5066919" y="0"/>
          <a:ext cx="2303145" cy="624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Avoiding Common Mistakes</a:t>
          </a:r>
        </a:p>
      </dsp:txBody>
      <dsp:txXfrm>
        <a:off x="5066919" y="0"/>
        <a:ext cx="2303145" cy="624349"/>
      </dsp:txXfrm>
    </dsp:sp>
    <dsp:sp modelId="{E37D670F-66C6-4B3B-BB8A-6E9C43822AA5}">
      <dsp:nvSpPr>
        <dsp:cNvPr id="0" name=""/>
        <dsp:cNvSpPr/>
      </dsp:nvSpPr>
      <dsp:spPr>
        <a:xfrm>
          <a:off x="5066919" y="624349"/>
          <a:ext cx="2303145" cy="1606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Startups should avoid frequent pricing mistakes by carefully selecting models and analysing metrics to ensure success.</a:t>
          </a:r>
        </a:p>
      </dsp:txBody>
      <dsp:txXfrm>
        <a:off x="5066919" y="624349"/>
        <a:ext cx="2303145" cy="1606786"/>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F6EECF-0A94-4B8E-AE21-C8D715DF9922}" type="datetimeFigureOut">
              <a:t>01/02/2026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0F5A2-160A-4A97-8892-24788B639CD6}" type="slidenum">
              <a:t>‹#›</a:t>
            </a:fld>
            <a:endParaRPr lang="en-GB"/>
          </a:p>
        </p:txBody>
      </p:sp>
    </p:spTree>
    <p:extLst>
      <p:ext uri="{BB962C8B-B14F-4D97-AF65-F5344CB8AC3E}">
        <p14:creationId xmlns:p14="http://schemas.microsoft.com/office/powerpoint/2010/main" val="231053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AI-generated content may be incorrect.
---
This presentation covers foundational strategies for pricing and unit economics in startups. We explore how pricing decisions impact success, common pitfalls, various pricing models, and key financial metrics to help build robust revenue models.
</a:t>
            </a:r>
          </a:p>
        </p:txBody>
      </p:sp>
      <p:sp>
        <p:nvSpPr>
          <p:cNvPr id="4" name="Slide Number Placeholder 3"/>
          <p:cNvSpPr>
            <a:spLocks noGrp="1"/>
          </p:cNvSpPr>
          <p:nvPr>
            <p:ph type="sldNum" sz="quarter" idx="5"/>
          </p:nvPr>
        </p:nvSpPr>
        <p:spPr/>
        <p:txBody>
          <a:bodyPr/>
          <a:lstStyle/>
          <a:p>
            <a:fld id="{4763BCE5-A99F-4DB2-BC49-242C7CA72524}" type="slidenum">
              <a:t>1</a:t>
            </a:fld>
            <a:endParaRPr lang="en-GB"/>
          </a:p>
        </p:txBody>
      </p:sp>
    </p:spTree>
    <p:extLst>
      <p:ext uri="{BB962C8B-B14F-4D97-AF65-F5344CB8AC3E}">
        <p14:creationId xmlns:p14="http://schemas.microsoft.com/office/powerpoint/2010/main" val="2802982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Ignoring what competitors charge or offer can result in pricing that is uncompetitive or out of sync with market expectations, risking market share loss.
Image source: AI-generated
</a:t>
            </a:r>
          </a:p>
        </p:txBody>
      </p:sp>
      <p:sp>
        <p:nvSpPr>
          <p:cNvPr id="4" name="Slide Number Placeholder 3"/>
          <p:cNvSpPr>
            <a:spLocks noGrp="1"/>
          </p:cNvSpPr>
          <p:nvPr>
            <p:ph type="sldNum" sz="quarter" idx="5"/>
          </p:nvPr>
        </p:nvSpPr>
        <p:spPr/>
        <p:txBody>
          <a:bodyPr/>
          <a:lstStyle/>
          <a:p>
            <a:fld id="{4763BCE5-A99F-4DB2-BC49-242C7CA72524}" type="slidenum">
              <a:t>10</a:t>
            </a:fld>
            <a:endParaRPr lang="en-GB"/>
          </a:p>
        </p:txBody>
      </p:sp>
    </p:spTree>
    <p:extLst>
      <p:ext uri="{BB962C8B-B14F-4D97-AF65-F5344CB8AC3E}">
        <p14:creationId xmlns:p14="http://schemas.microsoft.com/office/powerpoint/2010/main" val="4041590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section reviews common pricing models, their strengths and weaknesses, and how to select a model suitable for your startup’s business type.</a:t>
            </a:r>
          </a:p>
        </p:txBody>
      </p:sp>
      <p:sp>
        <p:nvSpPr>
          <p:cNvPr id="4" name="Slide Number Placeholder 3"/>
          <p:cNvSpPr>
            <a:spLocks noGrp="1"/>
          </p:cNvSpPr>
          <p:nvPr>
            <p:ph type="sldNum" sz="quarter" idx="5"/>
          </p:nvPr>
        </p:nvSpPr>
        <p:spPr/>
        <p:txBody>
          <a:bodyPr/>
          <a:lstStyle/>
          <a:p>
            <a:fld id="{4763BCE5-A99F-4DB2-BC49-242C7CA72524}" type="slidenum">
              <a:t>11</a:t>
            </a:fld>
            <a:endParaRPr lang="en-GB"/>
          </a:p>
        </p:txBody>
      </p:sp>
    </p:spTree>
    <p:extLst>
      <p:ext uri="{BB962C8B-B14F-4D97-AF65-F5344CB8AC3E}">
        <p14:creationId xmlns:p14="http://schemas.microsoft.com/office/powerpoint/2010/main" val="3402052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Common models include cost-plus, value-based, freemium, subscription, usage-based, and one-time fees. Each serves different business goals and customer needs.
Image source: AI-generated
</a:t>
            </a:r>
          </a:p>
        </p:txBody>
      </p:sp>
      <p:sp>
        <p:nvSpPr>
          <p:cNvPr id="4" name="Slide Number Placeholder 3"/>
          <p:cNvSpPr>
            <a:spLocks noGrp="1"/>
          </p:cNvSpPr>
          <p:nvPr>
            <p:ph type="sldNum" sz="quarter" idx="5"/>
          </p:nvPr>
        </p:nvSpPr>
        <p:spPr/>
        <p:txBody>
          <a:bodyPr/>
          <a:lstStyle/>
          <a:p>
            <a:fld id="{4763BCE5-A99F-4DB2-BC49-242C7CA72524}" type="slidenum">
              <a:t>12</a:t>
            </a:fld>
            <a:endParaRPr lang="en-GB"/>
          </a:p>
        </p:txBody>
      </p:sp>
    </p:spTree>
    <p:extLst>
      <p:ext uri="{BB962C8B-B14F-4D97-AF65-F5344CB8AC3E}">
        <p14:creationId xmlns:p14="http://schemas.microsoft.com/office/powerpoint/2010/main" val="671402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Cost-plus pricing ensures margin but may ignore value, while value-based pricing captures more customer surplus. Freemium drives adoption but challenges conversion, and subscription offers recurring revenue with retention demands.
Image source: AI-generated
</a:t>
            </a:r>
          </a:p>
        </p:txBody>
      </p:sp>
      <p:sp>
        <p:nvSpPr>
          <p:cNvPr id="4" name="Slide Number Placeholder 3"/>
          <p:cNvSpPr>
            <a:spLocks noGrp="1"/>
          </p:cNvSpPr>
          <p:nvPr>
            <p:ph type="sldNum" sz="quarter" idx="5"/>
          </p:nvPr>
        </p:nvSpPr>
        <p:spPr/>
        <p:txBody>
          <a:bodyPr/>
          <a:lstStyle/>
          <a:p>
            <a:fld id="{4763BCE5-A99F-4DB2-BC49-242C7CA72524}" type="slidenum">
              <a:t>13</a:t>
            </a:fld>
            <a:endParaRPr lang="en-GB"/>
          </a:p>
        </p:txBody>
      </p:sp>
    </p:spTree>
    <p:extLst>
      <p:ext uri="{BB962C8B-B14F-4D97-AF65-F5344CB8AC3E}">
        <p14:creationId xmlns:p14="http://schemas.microsoft.com/office/powerpoint/2010/main" val="2983529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Choice depends on product nature, customer preferences, revenue goals, and market dynamics. A tailored pricing model maximises growth and profitability.
Image source: AI-generated
</a:t>
            </a:r>
          </a:p>
        </p:txBody>
      </p:sp>
      <p:sp>
        <p:nvSpPr>
          <p:cNvPr id="4" name="Slide Number Placeholder 3"/>
          <p:cNvSpPr>
            <a:spLocks noGrp="1"/>
          </p:cNvSpPr>
          <p:nvPr>
            <p:ph type="sldNum" sz="quarter" idx="5"/>
          </p:nvPr>
        </p:nvSpPr>
        <p:spPr/>
        <p:txBody>
          <a:bodyPr/>
          <a:lstStyle/>
          <a:p>
            <a:fld id="{4763BCE5-A99F-4DB2-BC49-242C7CA72524}" type="slidenum">
              <a:t>14</a:t>
            </a:fld>
            <a:endParaRPr lang="en-GB"/>
          </a:p>
        </p:txBody>
      </p:sp>
    </p:spTree>
    <p:extLst>
      <p:ext uri="{BB962C8B-B14F-4D97-AF65-F5344CB8AC3E}">
        <p14:creationId xmlns:p14="http://schemas.microsoft.com/office/powerpoint/2010/main" val="2021783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compare two fundamental pricing philosophies, exploring when and how to apply each along with their trade-offs.</a:t>
            </a:r>
          </a:p>
        </p:txBody>
      </p:sp>
      <p:sp>
        <p:nvSpPr>
          <p:cNvPr id="4" name="Slide Number Placeholder 3"/>
          <p:cNvSpPr>
            <a:spLocks noGrp="1"/>
          </p:cNvSpPr>
          <p:nvPr>
            <p:ph type="sldNum" sz="quarter" idx="5"/>
          </p:nvPr>
        </p:nvSpPr>
        <p:spPr/>
        <p:txBody>
          <a:bodyPr/>
          <a:lstStyle/>
          <a:p>
            <a:fld id="{4763BCE5-A99F-4DB2-BC49-242C7CA72524}" type="slidenum">
              <a:t>15</a:t>
            </a:fld>
            <a:endParaRPr lang="en-GB"/>
          </a:p>
        </p:txBody>
      </p:sp>
    </p:spTree>
    <p:extLst>
      <p:ext uri="{BB962C8B-B14F-4D97-AF65-F5344CB8AC3E}">
        <p14:creationId xmlns:p14="http://schemas.microsoft.com/office/powerpoint/2010/main" val="1267588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Value-based pricing sets prices according to the perceived value to customers rather than costs, aiming to capture maximum willingness to pay.
Image source: AI-generated
</a:t>
            </a:r>
          </a:p>
        </p:txBody>
      </p:sp>
      <p:sp>
        <p:nvSpPr>
          <p:cNvPr id="4" name="Slide Number Placeholder 3"/>
          <p:cNvSpPr>
            <a:spLocks noGrp="1"/>
          </p:cNvSpPr>
          <p:nvPr>
            <p:ph type="sldNum" sz="quarter" idx="5"/>
          </p:nvPr>
        </p:nvSpPr>
        <p:spPr/>
        <p:txBody>
          <a:bodyPr/>
          <a:lstStyle/>
          <a:p>
            <a:fld id="{4763BCE5-A99F-4DB2-BC49-242C7CA72524}" type="slidenum">
              <a:t>16</a:t>
            </a:fld>
            <a:endParaRPr lang="en-GB"/>
          </a:p>
        </p:txBody>
      </p:sp>
    </p:spTree>
    <p:extLst>
      <p:ext uri="{BB962C8B-B14F-4D97-AF65-F5344CB8AC3E}">
        <p14:creationId xmlns:p14="http://schemas.microsoft.com/office/powerpoint/2010/main" val="2623313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Cost-based pricing calculates prices by adding a margin over production costs, providing predictable margins but potentially missing value opportunities.
Image source: AI-generated
</a:t>
            </a:r>
          </a:p>
        </p:txBody>
      </p:sp>
      <p:sp>
        <p:nvSpPr>
          <p:cNvPr id="4" name="Slide Number Placeholder 3"/>
          <p:cNvSpPr>
            <a:spLocks noGrp="1"/>
          </p:cNvSpPr>
          <p:nvPr>
            <p:ph type="sldNum" sz="quarter" idx="5"/>
          </p:nvPr>
        </p:nvSpPr>
        <p:spPr/>
        <p:txBody>
          <a:bodyPr/>
          <a:lstStyle/>
          <a:p>
            <a:fld id="{4763BCE5-A99F-4DB2-BC49-242C7CA72524}" type="slidenum">
              <a:t>17</a:t>
            </a:fld>
            <a:endParaRPr lang="en-GB"/>
          </a:p>
        </p:txBody>
      </p:sp>
    </p:spTree>
    <p:extLst>
      <p:ext uri="{BB962C8B-B14F-4D97-AF65-F5344CB8AC3E}">
        <p14:creationId xmlns:p14="http://schemas.microsoft.com/office/powerpoint/2010/main" val="3760831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Startups may combine strategies depending on market maturity, competition, and product lifecycle stage to optimise profitability and market penetration.
Image source: AI-generated
</a:t>
            </a:r>
          </a:p>
        </p:txBody>
      </p:sp>
      <p:sp>
        <p:nvSpPr>
          <p:cNvPr id="4" name="Slide Number Placeholder 3"/>
          <p:cNvSpPr>
            <a:spLocks noGrp="1"/>
          </p:cNvSpPr>
          <p:nvPr>
            <p:ph type="sldNum" sz="quarter" idx="5"/>
          </p:nvPr>
        </p:nvSpPr>
        <p:spPr/>
        <p:txBody>
          <a:bodyPr/>
          <a:lstStyle/>
          <a:p>
            <a:fld id="{4763BCE5-A99F-4DB2-BC49-242C7CA72524}" type="slidenum">
              <a:t>18</a:t>
            </a:fld>
            <a:endParaRPr lang="en-GB"/>
          </a:p>
        </p:txBody>
      </p:sp>
    </p:spTree>
    <p:extLst>
      <p:ext uri="{BB962C8B-B14F-4D97-AF65-F5344CB8AC3E}">
        <p14:creationId xmlns:p14="http://schemas.microsoft.com/office/powerpoint/2010/main" val="1696965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section explores how offering free access models can boost adoption and outlines key design and conversion considerations.</a:t>
            </a:r>
          </a:p>
        </p:txBody>
      </p:sp>
      <p:sp>
        <p:nvSpPr>
          <p:cNvPr id="4" name="Slide Number Placeholder 3"/>
          <p:cNvSpPr>
            <a:spLocks noGrp="1"/>
          </p:cNvSpPr>
          <p:nvPr>
            <p:ph type="sldNum" sz="quarter" idx="5"/>
          </p:nvPr>
        </p:nvSpPr>
        <p:spPr/>
        <p:txBody>
          <a:bodyPr/>
          <a:lstStyle/>
          <a:p>
            <a:fld id="{4763BCE5-A99F-4DB2-BC49-242C7CA72524}" type="slidenum">
              <a:t>19</a:t>
            </a:fld>
            <a:endParaRPr lang="en-GB"/>
          </a:p>
        </p:txBody>
      </p:sp>
    </p:spTree>
    <p:extLst>
      <p:ext uri="{BB962C8B-B14F-4D97-AF65-F5344CB8AC3E}">
        <p14:creationId xmlns:p14="http://schemas.microsoft.com/office/powerpoint/2010/main" val="98802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will discuss the strategic importance of pricing, common mistakes, popular pricing models, value-based versus cost-based pricing, freemium and subscription strategies, revenue stream comparisons, unit economics, key financial metrics, and early-stage financial planning.</a:t>
            </a:r>
          </a:p>
        </p:txBody>
      </p:sp>
      <p:sp>
        <p:nvSpPr>
          <p:cNvPr id="4" name="Slide Number Placeholder 3"/>
          <p:cNvSpPr>
            <a:spLocks noGrp="1"/>
          </p:cNvSpPr>
          <p:nvPr>
            <p:ph type="sldNum" sz="quarter" idx="5"/>
          </p:nvPr>
        </p:nvSpPr>
        <p:spPr/>
        <p:txBody>
          <a:bodyPr/>
          <a:lstStyle/>
          <a:p>
            <a:fld id="{4763BCE5-A99F-4DB2-BC49-242C7CA72524}" type="slidenum">
              <a:t>2</a:t>
            </a:fld>
            <a:endParaRPr lang="en-GB"/>
          </a:p>
        </p:txBody>
      </p:sp>
    </p:spTree>
    <p:extLst>
      <p:ext uri="{BB962C8B-B14F-4D97-AF65-F5344CB8AC3E}">
        <p14:creationId xmlns:p14="http://schemas.microsoft.com/office/powerpoint/2010/main" val="3355373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Freemium models attract users by providing valuable free features while encouraging upgrades, facilitating viral growth and product awareness.
Image source: AI-generated
</a:t>
            </a:r>
          </a:p>
        </p:txBody>
      </p:sp>
      <p:sp>
        <p:nvSpPr>
          <p:cNvPr id="4" name="Slide Number Placeholder 3"/>
          <p:cNvSpPr>
            <a:spLocks noGrp="1"/>
          </p:cNvSpPr>
          <p:nvPr>
            <p:ph type="sldNum" sz="quarter" idx="5"/>
          </p:nvPr>
        </p:nvSpPr>
        <p:spPr/>
        <p:txBody>
          <a:bodyPr/>
          <a:lstStyle/>
          <a:p>
            <a:fld id="{4763BCE5-A99F-4DB2-BC49-242C7CA72524}" type="slidenum">
              <a:t>20</a:t>
            </a:fld>
            <a:endParaRPr lang="en-GB"/>
          </a:p>
        </p:txBody>
      </p:sp>
    </p:spTree>
    <p:extLst>
      <p:ext uri="{BB962C8B-B14F-4D97-AF65-F5344CB8AC3E}">
        <p14:creationId xmlns:p14="http://schemas.microsoft.com/office/powerpoint/2010/main" val="996735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Free trials should balance feature access and time limits to showcase value, reduce barriers, and motivate conversion without undue cost.
Image source: AI-generated
</a:t>
            </a:r>
          </a:p>
        </p:txBody>
      </p:sp>
      <p:sp>
        <p:nvSpPr>
          <p:cNvPr id="4" name="Slide Number Placeholder 3"/>
          <p:cNvSpPr>
            <a:spLocks noGrp="1"/>
          </p:cNvSpPr>
          <p:nvPr>
            <p:ph type="sldNum" sz="quarter" idx="5"/>
          </p:nvPr>
        </p:nvSpPr>
        <p:spPr/>
        <p:txBody>
          <a:bodyPr/>
          <a:lstStyle/>
          <a:p>
            <a:fld id="{4763BCE5-A99F-4DB2-BC49-242C7CA72524}" type="slidenum">
              <a:t>21</a:t>
            </a:fld>
            <a:endParaRPr lang="en-GB"/>
          </a:p>
        </p:txBody>
      </p:sp>
    </p:spTree>
    <p:extLst>
      <p:ext uri="{BB962C8B-B14F-4D97-AF65-F5344CB8AC3E}">
        <p14:creationId xmlns:p14="http://schemas.microsoft.com/office/powerpoint/2010/main" val="3291840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Tracking trial-to-paid conversion rates is critical. Pitfalls include offering too much for free or unclear upgrade paths, which can hurt revenue.
Image source: AI-generated
</a:t>
            </a:r>
          </a:p>
        </p:txBody>
      </p:sp>
      <p:sp>
        <p:nvSpPr>
          <p:cNvPr id="4" name="Slide Number Placeholder 3"/>
          <p:cNvSpPr>
            <a:spLocks noGrp="1"/>
          </p:cNvSpPr>
          <p:nvPr>
            <p:ph type="sldNum" sz="quarter" idx="5"/>
          </p:nvPr>
        </p:nvSpPr>
        <p:spPr/>
        <p:txBody>
          <a:bodyPr/>
          <a:lstStyle/>
          <a:p>
            <a:fld id="{4763BCE5-A99F-4DB2-BC49-242C7CA72524}" type="slidenum">
              <a:t>22</a:t>
            </a:fld>
            <a:endParaRPr lang="en-GB"/>
          </a:p>
        </p:txBody>
      </p:sp>
    </p:spTree>
    <p:extLst>
      <p:ext uri="{BB962C8B-B14F-4D97-AF65-F5344CB8AC3E}">
        <p14:creationId xmlns:p14="http://schemas.microsoft.com/office/powerpoint/2010/main" val="1019405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examine recurring revenue models, how usage-based pricing works, and the flexibility of hybrid approaches.</a:t>
            </a:r>
          </a:p>
        </p:txBody>
      </p:sp>
      <p:sp>
        <p:nvSpPr>
          <p:cNvPr id="4" name="Slide Number Placeholder 3"/>
          <p:cNvSpPr>
            <a:spLocks noGrp="1"/>
          </p:cNvSpPr>
          <p:nvPr>
            <p:ph type="sldNum" sz="quarter" idx="5"/>
          </p:nvPr>
        </p:nvSpPr>
        <p:spPr/>
        <p:txBody>
          <a:bodyPr/>
          <a:lstStyle/>
          <a:p>
            <a:fld id="{4763BCE5-A99F-4DB2-BC49-242C7CA72524}" type="slidenum">
              <a:t>23</a:t>
            </a:fld>
            <a:endParaRPr lang="en-GB"/>
          </a:p>
        </p:txBody>
      </p:sp>
    </p:spTree>
    <p:extLst>
      <p:ext uri="{BB962C8B-B14F-4D97-AF65-F5344CB8AC3E}">
        <p14:creationId xmlns:p14="http://schemas.microsoft.com/office/powerpoint/2010/main" val="3007789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Subscription models provide predictable cash flow and encourage customer retention through recurring billing cycles and continuous value delivery.
Image source: AI-generated
</a:t>
            </a:r>
          </a:p>
        </p:txBody>
      </p:sp>
      <p:sp>
        <p:nvSpPr>
          <p:cNvPr id="4" name="Slide Number Placeholder 3"/>
          <p:cNvSpPr>
            <a:spLocks noGrp="1"/>
          </p:cNvSpPr>
          <p:nvPr>
            <p:ph type="sldNum" sz="quarter" idx="5"/>
          </p:nvPr>
        </p:nvSpPr>
        <p:spPr/>
        <p:txBody>
          <a:bodyPr/>
          <a:lstStyle/>
          <a:p>
            <a:fld id="{4763BCE5-A99F-4DB2-BC49-242C7CA72524}" type="slidenum">
              <a:t>24</a:t>
            </a:fld>
            <a:endParaRPr lang="en-GB"/>
          </a:p>
        </p:txBody>
      </p:sp>
    </p:spTree>
    <p:extLst>
      <p:ext uri="{BB962C8B-B14F-4D97-AF65-F5344CB8AC3E}">
        <p14:creationId xmlns:p14="http://schemas.microsoft.com/office/powerpoint/2010/main" val="4068615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Usage-based pricing charges customers based on consumption, offering fairness and scalability but requiring careful monitoring and billing infrastructure.
Image source: AI-generated
</a:t>
            </a:r>
          </a:p>
        </p:txBody>
      </p:sp>
      <p:sp>
        <p:nvSpPr>
          <p:cNvPr id="4" name="Slide Number Placeholder 3"/>
          <p:cNvSpPr>
            <a:spLocks noGrp="1"/>
          </p:cNvSpPr>
          <p:nvPr>
            <p:ph type="sldNum" sz="quarter" idx="5"/>
          </p:nvPr>
        </p:nvSpPr>
        <p:spPr/>
        <p:txBody>
          <a:bodyPr/>
          <a:lstStyle/>
          <a:p>
            <a:fld id="{4763BCE5-A99F-4DB2-BC49-242C7CA72524}" type="slidenum">
              <a:t>25</a:t>
            </a:fld>
            <a:endParaRPr lang="en-GB"/>
          </a:p>
        </p:txBody>
      </p:sp>
    </p:spTree>
    <p:extLst>
      <p:ext uri="{BB962C8B-B14F-4D97-AF65-F5344CB8AC3E}">
        <p14:creationId xmlns:p14="http://schemas.microsoft.com/office/powerpoint/2010/main" val="453027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Combining subscription with usage-based elements offers flexibility to align charges with customer behaviour and business goals.
Image source: AI-generated
</a:t>
            </a:r>
          </a:p>
        </p:txBody>
      </p:sp>
      <p:sp>
        <p:nvSpPr>
          <p:cNvPr id="4" name="Slide Number Placeholder 3"/>
          <p:cNvSpPr>
            <a:spLocks noGrp="1"/>
          </p:cNvSpPr>
          <p:nvPr>
            <p:ph type="sldNum" sz="quarter" idx="5"/>
          </p:nvPr>
        </p:nvSpPr>
        <p:spPr/>
        <p:txBody>
          <a:bodyPr/>
          <a:lstStyle/>
          <a:p>
            <a:fld id="{4763BCE5-A99F-4DB2-BC49-242C7CA72524}" type="slidenum">
              <a:t>26</a:t>
            </a:fld>
            <a:endParaRPr lang="en-GB"/>
          </a:p>
        </p:txBody>
      </p:sp>
    </p:spTree>
    <p:extLst>
      <p:ext uri="{BB962C8B-B14F-4D97-AF65-F5344CB8AC3E}">
        <p14:creationId xmlns:p14="http://schemas.microsoft.com/office/powerpoint/2010/main" val="1515676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section contrasts the benefits and challenges of different revenue models and their impact on financial planning.</a:t>
            </a:r>
          </a:p>
        </p:txBody>
      </p:sp>
      <p:sp>
        <p:nvSpPr>
          <p:cNvPr id="4" name="Slide Number Placeholder 3"/>
          <p:cNvSpPr>
            <a:spLocks noGrp="1"/>
          </p:cNvSpPr>
          <p:nvPr>
            <p:ph type="sldNum" sz="quarter" idx="5"/>
          </p:nvPr>
        </p:nvSpPr>
        <p:spPr/>
        <p:txBody>
          <a:bodyPr/>
          <a:lstStyle/>
          <a:p>
            <a:fld id="{4763BCE5-A99F-4DB2-BC49-242C7CA72524}" type="slidenum">
              <a:t>27</a:t>
            </a:fld>
            <a:endParaRPr lang="en-GB"/>
          </a:p>
        </p:txBody>
      </p:sp>
    </p:spTree>
    <p:extLst>
      <p:ext uri="{BB962C8B-B14F-4D97-AF65-F5344CB8AC3E}">
        <p14:creationId xmlns:p14="http://schemas.microsoft.com/office/powerpoint/2010/main" val="3559708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One-time sales provide immediate cash but less predictability, while recurring revenue drives long-term stability but requires retention efforts.
Image source: AI-generated
</a:t>
            </a:r>
          </a:p>
        </p:txBody>
      </p:sp>
      <p:sp>
        <p:nvSpPr>
          <p:cNvPr id="4" name="Slide Number Placeholder 3"/>
          <p:cNvSpPr>
            <a:spLocks noGrp="1"/>
          </p:cNvSpPr>
          <p:nvPr>
            <p:ph type="sldNum" sz="quarter" idx="5"/>
          </p:nvPr>
        </p:nvSpPr>
        <p:spPr/>
        <p:txBody>
          <a:bodyPr/>
          <a:lstStyle/>
          <a:p>
            <a:fld id="{4763BCE5-A99F-4DB2-BC49-242C7CA72524}" type="slidenum">
              <a:t>28</a:t>
            </a:fld>
            <a:endParaRPr lang="en-GB"/>
          </a:p>
        </p:txBody>
      </p:sp>
    </p:spTree>
    <p:extLst>
      <p:ext uri="{BB962C8B-B14F-4D97-AF65-F5344CB8AC3E}">
        <p14:creationId xmlns:p14="http://schemas.microsoft.com/office/powerpoint/2010/main" val="24829919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Recurring models improve forecasting accuracy and valuation, whereas one-time sales may cause revenue volatility requiring more conservative planning.
Image source: AI-generated
</a:t>
            </a:r>
          </a:p>
        </p:txBody>
      </p:sp>
      <p:sp>
        <p:nvSpPr>
          <p:cNvPr id="4" name="Slide Number Placeholder 3"/>
          <p:cNvSpPr>
            <a:spLocks noGrp="1"/>
          </p:cNvSpPr>
          <p:nvPr>
            <p:ph type="sldNum" sz="quarter" idx="5"/>
          </p:nvPr>
        </p:nvSpPr>
        <p:spPr/>
        <p:txBody>
          <a:bodyPr/>
          <a:lstStyle/>
          <a:p>
            <a:fld id="{4763BCE5-A99F-4DB2-BC49-242C7CA72524}" type="slidenum">
              <a:t>29</a:t>
            </a:fld>
            <a:endParaRPr lang="en-GB"/>
          </a:p>
        </p:txBody>
      </p:sp>
    </p:spTree>
    <p:extLst>
      <p:ext uri="{BB962C8B-B14F-4D97-AF65-F5344CB8AC3E}">
        <p14:creationId xmlns:p14="http://schemas.microsoft.com/office/powerpoint/2010/main" val="3102884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Pricing decisions are critical for startup success. This section examines how pricing influences business outcomes, market positioning, and brand perception, setting the foundation for revenue strategy.</a:t>
            </a:r>
          </a:p>
        </p:txBody>
      </p:sp>
      <p:sp>
        <p:nvSpPr>
          <p:cNvPr id="4" name="Slide Number Placeholder 3"/>
          <p:cNvSpPr>
            <a:spLocks noGrp="1"/>
          </p:cNvSpPr>
          <p:nvPr>
            <p:ph type="sldNum" sz="quarter" idx="5"/>
          </p:nvPr>
        </p:nvSpPr>
        <p:spPr/>
        <p:txBody>
          <a:bodyPr/>
          <a:lstStyle/>
          <a:p>
            <a:fld id="{4763BCE5-A99F-4DB2-BC49-242C7CA72524}" type="slidenum">
              <a:t>3</a:t>
            </a:fld>
            <a:endParaRPr lang="en-GB"/>
          </a:p>
        </p:txBody>
      </p:sp>
    </p:spTree>
    <p:extLst>
      <p:ext uri="{BB962C8B-B14F-4D97-AF65-F5344CB8AC3E}">
        <p14:creationId xmlns:p14="http://schemas.microsoft.com/office/powerpoint/2010/main" val="2103883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Product nature and customer usage patterns influence revenue model suitability to maximise growth and customer satisfaction.
Image source: AI-generated
</a:t>
            </a:r>
          </a:p>
        </p:txBody>
      </p:sp>
      <p:sp>
        <p:nvSpPr>
          <p:cNvPr id="4" name="Slide Number Placeholder 3"/>
          <p:cNvSpPr>
            <a:spLocks noGrp="1"/>
          </p:cNvSpPr>
          <p:nvPr>
            <p:ph type="sldNum" sz="quarter" idx="5"/>
          </p:nvPr>
        </p:nvSpPr>
        <p:spPr/>
        <p:txBody>
          <a:bodyPr/>
          <a:lstStyle/>
          <a:p>
            <a:fld id="{4763BCE5-A99F-4DB2-BC49-242C7CA72524}" type="slidenum">
              <a:t>30</a:t>
            </a:fld>
            <a:endParaRPr lang="en-GB"/>
          </a:p>
        </p:txBody>
      </p:sp>
    </p:spTree>
    <p:extLst>
      <p:ext uri="{BB962C8B-B14F-4D97-AF65-F5344CB8AC3E}">
        <p14:creationId xmlns:p14="http://schemas.microsoft.com/office/powerpoint/2010/main" val="129589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Unit economics analysis helps startups evaluate profitability at a granular level, informing strategic decisions.</a:t>
            </a:r>
          </a:p>
        </p:txBody>
      </p:sp>
      <p:sp>
        <p:nvSpPr>
          <p:cNvPr id="4" name="Slide Number Placeholder 3"/>
          <p:cNvSpPr>
            <a:spLocks noGrp="1"/>
          </p:cNvSpPr>
          <p:nvPr>
            <p:ph type="sldNum" sz="quarter" idx="5"/>
          </p:nvPr>
        </p:nvSpPr>
        <p:spPr/>
        <p:txBody>
          <a:bodyPr/>
          <a:lstStyle/>
          <a:p>
            <a:fld id="{4763BCE5-A99F-4DB2-BC49-242C7CA72524}" type="slidenum">
              <a:t>31</a:t>
            </a:fld>
            <a:endParaRPr lang="en-GB"/>
          </a:p>
        </p:txBody>
      </p:sp>
    </p:spTree>
    <p:extLst>
      <p:ext uri="{BB962C8B-B14F-4D97-AF65-F5344CB8AC3E}">
        <p14:creationId xmlns:p14="http://schemas.microsoft.com/office/powerpoint/2010/main" val="2661200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Unit economics examines the revenues and costs associated with acquiring and serving a single customer or unit, providing insight into business viability.
Image source: AI-generated
</a:t>
            </a:r>
          </a:p>
        </p:txBody>
      </p:sp>
      <p:sp>
        <p:nvSpPr>
          <p:cNvPr id="4" name="Slide Number Placeholder 3"/>
          <p:cNvSpPr>
            <a:spLocks noGrp="1"/>
          </p:cNvSpPr>
          <p:nvPr>
            <p:ph type="sldNum" sz="quarter" idx="5"/>
          </p:nvPr>
        </p:nvSpPr>
        <p:spPr/>
        <p:txBody>
          <a:bodyPr/>
          <a:lstStyle/>
          <a:p>
            <a:fld id="{4763BCE5-A99F-4DB2-BC49-242C7CA72524}" type="slidenum">
              <a:t>32</a:t>
            </a:fld>
            <a:endParaRPr lang="en-GB"/>
          </a:p>
        </p:txBody>
      </p:sp>
    </p:spTree>
    <p:extLst>
      <p:ext uri="{BB962C8B-B14F-4D97-AF65-F5344CB8AC3E}">
        <p14:creationId xmlns:p14="http://schemas.microsoft.com/office/powerpoint/2010/main" val="2260121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Understanding unit economics guides pricing, marketing spend, and product decisions to optimise customer profitability and growth.
Image source: AI-generated
</a:t>
            </a:r>
          </a:p>
        </p:txBody>
      </p:sp>
      <p:sp>
        <p:nvSpPr>
          <p:cNvPr id="4" name="Slide Number Placeholder 3"/>
          <p:cNvSpPr>
            <a:spLocks noGrp="1"/>
          </p:cNvSpPr>
          <p:nvPr>
            <p:ph type="sldNum" sz="quarter" idx="5"/>
          </p:nvPr>
        </p:nvSpPr>
        <p:spPr/>
        <p:txBody>
          <a:bodyPr/>
          <a:lstStyle/>
          <a:p>
            <a:fld id="{4763BCE5-A99F-4DB2-BC49-242C7CA72524}" type="slidenum">
              <a:t>33</a:t>
            </a:fld>
            <a:endParaRPr lang="en-GB"/>
          </a:p>
        </p:txBody>
      </p:sp>
    </p:spTree>
    <p:extLst>
      <p:ext uri="{BB962C8B-B14F-4D97-AF65-F5344CB8AC3E}">
        <p14:creationId xmlns:p14="http://schemas.microsoft.com/office/powerpoint/2010/main" val="27875219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Evaluating contribution margin and breakeven points at the unit level helps identify profitable customer segments and cost optimisation areas.
Image source: AI-generated
</a:t>
            </a:r>
          </a:p>
        </p:txBody>
      </p:sp>
      <p:sp>
        <p:nvSpPr>
          <p:cNvPr id="4" name="Slide Number Placeholder 3"/>
          <p:cNvSpPr>
            <a:spLocks noGrp="1"/>
          </p:cNvSpPr>
          <p:nvPr>
            <p:ph type="sldNum" sz="quarter" idx="5"/>
          </p:nvPr>
        </p:nvSpPr>
        <p:spPr/>
        <p:txBody>
          <a:bodyPr/>
          <a:lstStyle/>
          <a:p>
            <a:fld id="{4763BCE5-A99F-4DB2-BC49-242C7CA72524}" type="slidenum">
              <a:t>34</a:t>
            </a:fld>
            <a:endParaRPr lang="en-GB"/>
          </a:p>
        </p:txBody>
      </p:sp>
    </p:spTree>
    <p:extLst>
      <p:ext uri="{BB962C8B-B14F-4D97-AF65-F5344CB8AC3E}">
        <p14:creationId xmlns:p14="http://schemas.microsoft.com/office/powerpoint/2010/main" val="2075492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Critical financial metrics enable startups to measure marketing efficiency, customer value, and profitability.</a:t>
            </a:r>
          </a:p>
        </p:txBody>
      </p:sp>
      <p:sp>
        <p:nvSpPr>
          <p:cNvPr id="4" name="Slide Number Placeholder 3"/>
          <p:cNvSpPr>
            <a:spLocks noGrp="1"/>
          </p:cNvSpPr>
          <p:nvPr>
            <p:ph type="sldNum" sz="quarter" idx="5"/>
          </p:nvPr>
        </p:nvSpPr>
        <p:spPr/>
        <p:txBody>
          <a:bodyPr/>
          <a:lstStyle/>
          <a:p>
            <a:fld id="{4763BCE5-A99F-4DB2-BC49-242C7CA72524}" type="slidenum">
              <a:t>35</a:t>
            </a:fld>
            <a:endParaRPr lang="en-GB"/>
          </a:p>
        </p:txBody>
      </p:sp>
    </p:spTree>
    <p:extLst>
      <p:ext uri="{BB962C8B-B14F-4D97-AF65-F5344CB8AC3E}">
        <p14:creationId xmlns:p14="http://schemas.microsoft.com/office/powerpoint/2010/main" val="3803171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Customer Acquisition Cost represents the average expense to gain a customer. Minimising CAC while maintaining quality leads to sustainable growth.
Image source: AI-generated
</a:t>
            </a:r>
          </a:p>
        </p:txBody>
      </p:sp>
      <p:sp>
        <p:nvSpPr>
          <p:cNvPr id="4" name="Slide Number Placeholder 3"/>
          <p:cNvSpPr>
            <a:spLocks noGrp="1"/>
          </p:cNvSpPr>
          <p:nvPr>
            <p:ph type="sldNum" sz="quarter" idx="5"/>
          </p:nvPr>
        </p:nvSpPr>
        <p:spPr/>
        <p:txBody>
          <a:bodyPr/>
          <a:lstStyle/>
          <a:p>
            <a:fld id="{4763BCE5-A99F-4DB2-BC49-242C7CA72524}" type="slidenum">
              <a:t>36</a:t>
            </a:fld>
            <a:endParaRPr lang="en-GB"/>
          </a:p>
        </p:txBody>
      </p:sp>
    </p:spTree>
    <p:extLst>
      <p:ext uri="{BB962C8B-B14F-4D97-AF65-F5344CB8AC3E}">
        <p14:creationId xmlns:p14="http://schemas.microsoft.com/office/powerpoint/2010/main" val="10926967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Lifetime Value estimates the total revenue a customer generates. Understanding LTV helps prioritise marketing and retention efforts for high-value segments.
Image source: AI-generated
</a:t>
            </a:r>
          </a:p>
        </p:txBody>
      </p:sp>
      <p:sp>
        <p:nvSpPr>
          <p:cNvPr id="4" name="Slide Number Placeholder 3"/>
          <p:cNvSpPr>
            <a:spLocks noGrp="1"/>
          </p:cNvSpPr>
          <p:nvPr>
            <p:ph type="sldNum" sz="quarter" idx="5"/>
          </p:nvPr>
        </p:nvSpPr>
        <p:spPr/>
        <p:txBody>
          <a:bodyPr/>
          <a:lstStyle/>
          <a:p>
            <a:fld id="{4763BCE5-A99F-4DB2-BC49-242C7CA72524}" type="slidenum">
              <a:t>37</a:t>
            </a:fld>
            <a:endParaRPr lang="en-GB"/>
          </a:p>
        </p:txBody>
      </p:sp>
    </p:spTree>
    <p:extLst>
      <p:ext uri="{BB962C8B-B14F-4D97-AF65-F5344CB8AC3E}">
        <p14:creationId xmlns:p14="http://schemas.microsoft.com/office/powerpoint/2010/main" val="8394991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Gross margin reflects profitability after direct costs, influencing pricing strategy and investment capacity.
Image source: AI-generated
</a:t>
            </a:r>
          </a:p>
        </p:txBody>
      </p:sp>
      <p:sp>
        <p:nvSpPr>
          <p:cNvPr id="4" name="Slide Number Placeholder 3"/>
          <p:cNvSpPr>
            <a:spLocks noGrp="1"/>
          </p:cNvSpPr>
          <p:nvPr>
            <p:ph type="sldNum" sz="quarter" idx="5"/>
          </p:nvPr>
        </p:nvSpPr>
        <p:spPr/>
        <p:txBody>
          <a:bodyPr/>
          <a:lstStyle/>
          <a:p>
            <a:fld id="{4763BCE5-A99F-4DB2-BC49-242C7CA72524}" type="slidenum">
              <a:t>38</a:t>
            </a:fld>
            <a:endParaRPr lang="en-GB"/>
          </a:p>
        </p:txBody>
      </p:sp>
    </p:spTree>
    <p:extLst>
      <p:ext uri="{BB962C8B-B14F-4D97-AF65-F5344CB8AC3E}">
        <p14:creationId xmlns:p14="http://schemas.microsoft.com/office/powerpoint/2010/main" val="1512005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section outlines how to develop initial pricing hypotheses, estimate costs and margins, and conduct scenario planning to support financial projections.</a:t>
            </a:r>
          </a:p>
        </p:txBody>
      </p:sp>
      <p:sp>
        <p:nvSpPr>
          <p:cNvPr id="4" name="Slide Number Placeholder 3"/>
          <p:cNvSpPr>
            <a:spLocks noGrp="1"/>
          </p:cNvSpPr>
          <p:nvPr>
            <p:ph type="sldNum" sz="quarter" idx="5"/>
          </p:nvPr>
        </p:nvSpPr>
        <p:spPr/>
        <p:txBody>
          <a:bodyPr/>
          <a:lstStyle/>
          <a:p>
            <a:fld id="{4763BCE5-A99F-4DB2-BC49-242C7CA72524}" type="slidenum">
              <a:t>39</a:t>
            </a:fld>
            <a:endParaRPr lang="en-GB"/>
          </a:p>
        </p:txBody>
      </p:sp>
    </p:spTree>
    <p:extLst>
      <p:ext uri="{BB962C8B-B14F-4D97-AF65-F5344CB8AC3E}">
        <p14:creationId xmlns:p14="http://schemas.microsoft.com/office/powerpoint/2010/main" val="973023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Choosing the right price can determine a startup’s growth trajectory, profitability, and overall viability. Pricing affects customer acquisition, revenue generation, and competitive advantage.
Image source: AI-generated
</a:t>
            </a:r>
          </a:p>
        </p:txBody>
      </p:sp>
      <p:sp>
        <p:nvSpPr>
          <p:cNvPr id="4" name="Slide Number Placeholder 3"/>
          <p:cNvSpPr>
            <a:spLocks noGrp="1"/>
          </p:cNvSpPr>
          <p:nvPr>
            <p:ph type="sldNum" sz="quarter" idx="5"/>
          </p:nvPr>
        </p:nvSpPr>
        <p:spPr/>
        <p:txBody>
          <a:bodyPr/>
          <a:lstStyle/>
          <a:p>
            <a:fld id="{4763BCE5-A99F-4DB2-BC49-242C7CA72524}" type="slidenum">
              <a:t>4</a:t>
            </a:fld>
            <a:endParaRPr lang="en-GB"/>
          </a:p>
        </p:txBody>
      </p:sp>
    </p:spTree>
    <p:extLst>
      <p:ext uri="{BB962C8B-B14F-4D97-AF65-F5344CB8AC3E}">
        <p14:creationId xmlns:p14="http://schemas.microsoft.com/office/powerpoint/2010/main" val="4234891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Startups should base early pricing assumptions on market research, customer feedback and competitive analysis to inform testing and iteration.
Image source: AI-generated
</a:t>
            </a:r>
          </a:p>
        </p:txBody>
      </p:sp>
      <p:sp>
        <p:nvSpPr>
          <p:cNvPr id="4" name="Slide Number Placeholder 3"/>
          <p:cNvSpPr>
            <a:spLocks noGrp="1"/>
          </p:cNvSpPr>
          <p:nvPr>
            <p:ph type="sldNum" sz="quarter" idx="5"/>
          </p:nvPr>
        </p:nvSpPr>
        <p:spPr/>
        <p:txBody>
          <a:bodyPr/>
          <a:lstStyle/>
          <a:p>
            <a:fld id="{4763BCE5-A99F-4DB2-BC49-242C7CA72524}" type="slidenum">
              <a:t>40</a:t>
            </a:fld>
            <a:endParaRPr lang="en-GB"/>
          </a:p>
        </p:txBody>
      </p:sp>
    </p:spTree>
    <p:extLst>
      <p:ext uri="{BB962C8B-B14F-4D97-AF65-F5344CB8AC3E}">
        <p14:creationId xmlns:p14="http://schemas.microsoft.com/office/powerpoint/2010/main" val="360997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Accurately forecasting costs and expected margins helps ensure pricing supports profitability and investment needs.
Image source: AI-generated
</a:t>
            </a:r>
          </a:p>
        </p:txBody>
      </p:sp>
      <p:sp>
        <p:nvSpPr>
          <p:cNvPr id="4" name="Slide Number Placeholder 3"/>
          <p:cNvSpPr>
            <a:spLocks noGrp="1"/>
          </p:cNvSpPr>
          <p:nvPr>
            <p:ph type="sldNum" sz="quarter" idx="5"/>
          </p:nvPr>
        </p:nvSpPr>
        <p:spPr/>
        <p:txBody>
          <a:bodyPr/>
          <a:lstStyle/>
          <a:p>
            <a:fld id="{4763BCE5-A99F-4DB2-BC49-242C7CA72524}" type="slidenum">
              <a:t>41</a:t>
            </a:fld>
            <a:endParaRPr lang="en-GB"/>
          </a:p>
        </p:txBody>
      </p:sp>
    </p:spTree>
    <p:extLst>
      <p:ext uri="{BB962C8B-B14F-4D97-AF65-F5344CB8AC3E}">
        <p14:creationId xmlns:p14="http://schemas.microsoft.com/office/powerpoint/2010/main" val="20940674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Modeling multiple pricing and volume scenarios prepares startups for market uncertainties and aids strategic decision-making.
Image source: AI-generated
</a:t>
            </a:r>
          </a:p>
        </p:txBody>
      </p:sp>
      <p:sp>
        <p:nvSpPr>
          <p:cNvPr id="4" name="Slide Number Placeholder 3"/>
          <p:cNvSpPr>
            <a:spLocks noGrp="1"/>
          </p:cNvSpPr>
          <p:nvPr>
            <p:ph type="sldNum" sz="quarter" idx="5"/>
          </p:nvPr>
        </p:nvSpPr>
        <p:spPr/>
        <p:txBody>
          <a:bodyPr/>
          <a:lstStyle/>
          <a:p>
            <a:fld id="{4763BCE5-A99F-4DB2-BC49-242C7CA72524}" type="slidenum">
              <a:t>42</a:t>
            </a:fld>
            <a:endParaRPr lang="en-GB"/>
          </a:p>
        </p:txBody>
      </p:sp>
    </p:spTree>
    <p:extLst>
      <p:ext uri="{BB962C8B-B14F-4D97-AF65-F5344CB8AC3E}">
        <p14:creationId xmlns:p14="http://schemas.microsoft.com/office/powerpoint/2010/main" val="2218692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Effective pricing and understanding unit economics are essential to startup success. By avoiding common mistakes, choosing appropriate pricing models, and analysing key metrics, startups can build sustainable revenue foundations.</a:t>
            </a:r>
          </a:p>
        </p:txBody>
      </p:sp>
      <p:sp>
        <p:nvSpPr>
          <p:cNvPr id="4" name="Slide Number Placeholder 3"/>
          <p:cNvSpPr>
            <a:spLocks noGrp="1"/>
          </p:cNvSpPr>
          <p:nvPr>
            <p:ph type="sldNum" sz="quarter" idx="5"/>
          </p:nvPr>
        </p:nvSpPr>
        <p:spPr/>
        <p:txBody>
          <a:bodyPr/>
          <a:lstStyle/>
          <a:p>
            <a:fld id="{4763BCE5-A99F-4DB2-BC49-242C7CA72524}" type="slidenum">
              <a:t>43</a:t>
            </a:fld>
            <a:endParaRPr lang="en-GB"/>
          </a:p>
        </p:txBody>
      </p:sp>
    </p:spTree>
    <p:extLst>
      <p:ext uri="{BB962C8B-B14F-4D97-AF65-F5344CB8AC3E}">
        <p14:creationId xmlns:p14="http://schemas.microsoft.com/office/powerpoint/2010/main" val="3585232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Pricing must align with the startup’s target market and value proposition. Effective positioning ensures the price reflects perceived value and differentiates the product or service.
Image source: AI-generated
</a:t>
            </a:r>
          </a:p>
        </p:txBody>
      </p:sp>
      <p:sp>
        <p:nvSpPr>
          <p:cNvPr id="4" name="Slide Number Placeholder 3"/>
          <p:cNvSpPr>
            <a:spLocks noGrp="1"/>
          </p:cNvSpPr>
          <p:nvPr>
            <p:ph type="sldNum" sz="quarter" idx="5"/>
          </p:nvPr>
        </p:nvSpPr>
        <p:spPr/>
        <p:txBody>
          <a:bodyPr/>
          <a:lstStyle/>
          <a:p>
            <a:fld id="{4763BCE5-A99F-4DB2-BC49-242C7CA72524}" type="slidenum">
              <a:t>5</a:t>
            </a:fld>
            <a:endParaRPr lang="en-GB"/>
          </a:p>
        </p:txBody>
      </p:sp>
    </p:spTree>
    <p:extLst>
      <p:ext uri="{BB962C8B-B14F-4D97-AF65-F5344CB8AC3E}">
        <p14:creationId xmlns:p14="http://schemas.microsoft.com/office/powerpoint/2010/main" val="3138810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Price signals quality and brand identity to customers. Strategic pricing can strengthen brand equity and influence customer loyalty and trust.
Image source: AI-generated
</a:t>
            </a:r>
          </a:p>
        </p:txBody>
      </p:sp>
      <p:sp>
        <p:nvSpPr>
          <p:cNvPr id="4" name="Slide Number Placeholder 3"/>
          <p:cNvSpPr>
            <a:spLocks noGrp="1"/>
          </p:cNvSpPr>
          <p:nvPr>
            <p:ph type="sldNum" sz="quarter" idx="5"/>
          </p:nvPr>
        </p:nvSpPr>
        <p:spPr/>
        <p:txBody>
          <a:bodyPr/>
          <a:lstStyle/>
          <a:p>
            <a:fld id="{4763BCE5-A99F-4DB2-BC49-242C7CA72524}" type="slidenum">
              <a:t>6</a:t>
            </a:fld>
            <a:endParaRPr lang="en-GB"/>
          </a:p>
        </p:txBody>
      </p:sp>
    </p:spTree>
    <p:extLst>
      <p:ext uri="{BB962C8B-B14F-4D97-AF65-F5344CB8AC3E}">
        <p14:creationId xmlns:p14="http://schemas.microsoft.com/office/powerpoint/2010/main" val="1074218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Many startups stumble due to pricing errors. This section highlights frequent pitfalls such as mispricing and ignoring customer and competitive insights.</a:t>
            </a:r>
          </a:p>
        </p:txBody>
      </p:sp>
      <p:sp>
        <p:nvSpPr>
          <p:cNvPr id="4" name="Slide Number Placeholder 3"/>
          <p:cNvSpPr>
            <a:spLocks noGrp="1"/>
          </p:cNvSpPr>
          <p:nvPr>
            <p:ph type="sldNum" sz="quarter" idx="5"/>
          </p:nvPr>
        </p:nvSpPr>
        <p:spPr/>
        <p:txBody>
          <a:bodyPr/>
          <a:lstStyle/>
          <a:p>
            <a:fld id="{4763BCE5-A99F-4DB2-BC49-242C7CA72524}" type="slidenum">
              <a:t>7</a:t>
            </a:fld>
            <a:endParaRPr lang="en-GB"/>
          </a:p>
        </p:txBody>
      </p:sp>
    </p:spTree>
    <p:extLst>
      <p:ext uri="{BB962C8B-B14F-4D97-AF65-F5344CB8AC3E}">
        <p14:creationId xmlns:p14="http://schemas.microsoft.com/office/powerpoint/2010/main" val="1769919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Pricing too low can erode margins and brand value, while pricing too high may limit market adoption. Finding a balance is essential for sustainable growth.
Image source: AI-generated
</a:t>
            </a:r>
          </a:p>
        </p:txBody>
      </p:sp>
      <p:sp>
        <p:nvSpPr>
          <p:cNvPr id="4" name="Slide Number Placeholder 3"/>
          <p:cNvSpPr>
            <a:spLocks noGrp="1"/>
          </p:cNvSpPr>
          <p:nvPr>
            <p:ph type="sldNum" sz="quarter" idx="5"/>
          </p:nvPr>
        </p:nvSpPr>
        <p:spPr/>
        <p:txBody>
          <a:bodyPr/>
          <a:lstStyle/>
          <a:p>
            <a:fld id="{4763BCE5-A99F-4DB2-BC49-242C7CA72524}" type="slidenum">
              <a:t>8</a:t>
            </a:fld>
            <a:endParaRPr lang="en-GB"/>
          </a:p>
        </p:txBody>
      </p:sp>
    </p:spTree>
    <p:extLst>
      <p:ext uri="{BB962C8B-B14F-4D97-AF65-F5344CB8AC3E}">
        <p14:creationId xmlns:p14="http://schemas.microsoft.com/office/powerpoint/2010/main" val="4013421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Failing to understand how customers perceive value can result in pricing that does not match willingness to pay or product benefits, reducing sales and profitability.
Image source: AI-generated
</a:t>
            </a:r>
          </a:p>
        </p:txBody>
      </p:sp>
      <p:sp>
        <p:nvSpPr>
          <p:cNvPr id="4" name="Slide Number Placeholder 3"/>
          <p:cNvSpPr>
            <a:spLocks noGrp="1"/>
          </p:cNvSpPr>
          <p:nvPr>
            <p:ph type="sldNum" sz="quarter" idx="5"/>
          </p:nvPr>
        </p:nvSpPr>
        <p:spPr/>
        <p:txBody>
          <a:bodyPr/>
          <a:lstStyle/>
          <a:p>
            <a:fld id="{4763BCE5-A99F-4DB2-BC49-242C7CA72524}" type="slidenum">
              <a:t>9</a:t>
            </a:fld>
            <a:endParaRPr lang="en-GB"/>
          </a:p>
        </p:txBody>
      </p:sp>
    </p:spTree>
    <p:extLst>
      <p:ext uri="{BB962C8B-B14F-4D97-AF65-F5344CB8AC3E}">
        <p14:creationId xmlns:p14="http://schemas.microsoft.com/office/powerpoint/2010/main" val="189448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071702397"/>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2/1/2026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21519"/>
      </p:ext>
    </p:extLst>
  </p:cSld>
  <p:clrMapOvr>
    <a:overrideClrMapping bg1="lt1" tx1="dk1" bg2="lt2" tx2="dk2" accent1="accent1" accent2="accent2" accent3="accent3" accent4="accent4" accent5="accent5" accent6="accent6" hlink="hlink" folHlink="folHlink"/>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2/1/2026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93971707"/>
      </p:ext>
    </p:extLst>
  </p:cSld>
  <p:clrMapOvr>
    <a:overrideClrMapping bg1="lt1" tx1="dk1" bg2="lt2" tx2="dk2" accent1="accent1" accent2="accent2" accent3="accent3" accent4="accent4" accent5="accent5" accent6="accent6" hlink="hlink" folHlink="folHlink"/>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90747767"/>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23420500"/>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29602317"/>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68216275"/>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88745175"/>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72287103"/>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37474625"/>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34314442"/>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96484460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29702019"/>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2/1/2026</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080583441"/>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66894967"/>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2/1/2026</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544115062"/>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09829311"/>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2/1/2026</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797387404"/>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26420478"/>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2/1/2026</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639068460"/>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82182055"/>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41067168"/>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187634955"/>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51076316"/>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2/1/2026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844364"/>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2/1/2026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57780880"/>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2/1/2026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10633719"/>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93064515"/>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92448118"/>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52251255"/>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2/1/2026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6360697"/>
      </p:ext>
    </p:extLst>
  </p:cSld>
  <p:clrMapOvr>
    <a:overrideClrMapping bg1="lt1" tx1="dk1" bg2="lt2" tx2="dk2" accent1="accent1" accent2="accent2" accent3="accent3" accent4="accent4" accent5="accent5" accent6="accent6" hlink="hlink" folHlink="folHlink"/>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2/1/2026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0045803"/>
      </p:ext>
    </p:extLst>
  </p:cSld>
  <p:clrMapOvr>
    <a:overrideClrMapping bg1="lt1" tx1="dk1" bg2="lt2" tx2="dk2" accent1="accent1" accent2="accent2" accent3="accent3" accent4="accent4" accent5="accent5" accent6="accent6" hlink="hlink" folHlink="folHlink"/>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2/1/2026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0718273"/>
      </p:ext>
    </p:extLst>
  </p:cSld>
  <p:clrMapOvr>
    <a:overrideClrMapping bg1="lt1" tx1="dk1" bg2="lt2" tx2="dk2" accent1="accent1" accent2="accent2" accent3="accent3" accent4="accent4" accent5="accent5" accent6="accent6" hlink="hlink" folHlink="folHlink"/>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10509442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2/1/2026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682993"/>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2/1/2026</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7242610"/>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2/1/2026</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6894633"/>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030893760"/>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228764542"/>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63245995"/>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2/1/2026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Dr. Zornitsa Yordanova</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75495953"/>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2/1/2026</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16059966"/>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2/1/2026</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Dr. Zornitsa Yordanova</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11350002"/>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2/1/2026</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6974733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536938601"/>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2/1/2026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68538380"/>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70313666"/>
      </p:ext>
    </p:extLst>
  </p:cSld>
  <p:clrMapOvr>
    <a:overrideClrMapping bg1="lt1" tx1="dk1" bg2="lt2" tx2="dk2" accent1="accent1" accent2="accent2" accent3="accent3" accent4="accent4" accent5="accent5" accent6="accent6" hlink="hlink" folHlink="folHlink"/>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05747904"/>
      </p:ext>
    </p:extLst>
  </p:cSld>
  <p:clrMapOvr>
    <a:overrideClrMapping bg1="lt1" tx1="dk1" bg2="lt2" tx2="dk2" accent1="accent1" accent2="accent2" accent3="accent3" accent4="accent4" accent5="accent5" accent6="accent6" hlink="hlink" folHlink="folHlink"/>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4004261015"/>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04417257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2/1/2026</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2131948882"/>
      </p:ext>
    </p:extLst>
  </p:cSld>
  <p:clrMapOvr>
    <a:overrideClrMapping bg1="dk1" tx1="lt1" bg2="dk2" tx2="lt2" accent1="accent1" accent2="accent2" accent3="accent3" accent4="accent4" accent5="accent5" accent6="accent6" hlink="hlink" folHlink="folHlink"/>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2/1/2026</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1212508531"/>
      </p:ext>
    </p:extLst>
  </p:cSld>
  <p:clrMapOvr>
    <a:overrideClrMapping bg1="dk1" tx1="lt1" bg2="dk2" tx2="lt2" accent1="accent1" accent2="accent2" accent3="accent3" accent4="accent4" accent5="accent5" accent6="accent6" hlink="hlink" folHlink="folHlink"/>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2/1/2026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028146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hd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3.xml"/><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90823-ADFB-347A-700C-A63B6A89658A}"/>
              </a:ext>
            </a:extLst>
          </p:cNvPr>
          <p:cNvSpPr>
            <a:spLocks noGrp="1"/>
          </p:cNvSpPr>
          <p:nvPr>
            <p:ph type="ctrTitle"/>
          </p:nvPr>
        </p:nvSpPr>
        <p:spPr>
          <a:xfrm>
            <a:off x="429768" y="438912"/>
            <a:ext cx="9317736" cy="4453128"/>
          </a:xfrm>
        </p:spPr>
        <p:txBody>
          <a:bodyPr anchor="t">
            <a:normAutofit/>
          </a:bodyPr>
          <a:lstStyle/>
          <a:p>
            <a:r>
              <a:rPr lang="en-GB" sz="6000"/>
              <a:t>Pricing and Unit Economics for Startup Businesses: Strategic Foundations for Revenue Models</a:t>
            </a:r>
          </a:p>
        </p:txBody>
      </p:sp>
      <p:sp>
        <p:nvSpPr>
          <p:cNvPr id="3" name="Subtitle 2">
            <a:extLst>
              <a:ext uri="{FF2B5EF4-FFF2-40B4-BE49-F238E27FC236}">
                <a16:creationId xmlns:a16="http://schemas.microsoft.com/office/drawing/2014/main" id="{5B2565F5-8A8F-C4BD-C16F-4B74E28A76C8}"/>
              </a:ext>
            </a:extLst>
          </p:cNvPr>
          <p:cNvSpPr>
            <a:spLocks noGrp="1"/>
          </p:cNvSpPr>
          <p:nvPr>
            <p:ph type="subTitle" idx="1"/>
          </p:nvPr>
        </p:nvSpPr>
        <p:spPr>
          <a:xfrm>
            <a:off x="429768" y="4965192"/>
            <a:ext cx="5431536" cy="1289304"/>
          </a:xfrm>
        </p:spPr>
        <p:txBody>
          <a:bodyPr anchor="b">
            <a:normAutofit/>
          </a:bodyPr>
          <a:lstStyle/>
          <a:p>
            <a:r>
              <a:rPr lang="en-GB"/>
              <a:t>Key strategies and metrics for effective startup revenue</a:t>
            </a:r>
          </a:p>
        </p:txBody>
      </p:sp>
      <p:sp>
        <p:nvSpPr>
          <p:cNvPr id="5" name="Subtitle 2">
            <a:extLst>
              <a:ext uri="{FF2B5EF4-FFF2-40B4-BE49-F238E27FC236}">
                <a16:creationId xmlns:a16="http://schemas.microsoft.com/office/drawing/2014/main" id="{B21170BB-0030-110E-932A-CE477C5904AE}"/>
              </a:ext>
            </a:extLst>
          </p:cNvPr>
          <p:cNvSpPr txBox="1">
            <a:spLocks/>
          </p:cNvSpPr>
          <p:nvPr/>
        </p:nvSpPr>
        <p:spPr>
          <a:xfrm>
            <a:off x="6495288" y="4971288"/>
            <a:ext cx="5431536" cy="1289304"/>
          </a:xfrm>
          <a:prstGeom prst="rect">
            <a:avLst/>
          </a:prstGeom>
        </p:spPr>
        <p:txBody>
          <a:bodyPr vert="horz" lIns="91440" tIns="45720" rIns="91440" bIns="45720" rtlCol="0" anchor="b">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2"/>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Dr. Zornitsa Yordanova</a:t>
            </a:r>
            <a:endParaRPr lang="en-US" dirty="0"/>
          </a:p>
        </p:txBody>
      </p:sp>
      <p:sp>
        <p:nvSpPr>
          <p:cNvPr id="7" name="Slide Number Placeholder 6">
            <a:extLst>
              <a:ext uri="{FF2B5EF4-FFF2-40B4-BE49-F238E27FC236}">
                <a16:creationId xmlns:a16="http://schemas.microsoft.com/office/drawing/2014/main" id="{05F99B84-1FDD-3A19-E50C-B52FC254A7CF}"/>
              </a:ext>
            </a:extLst>
          </p:cNvPr>
          <p:cNvSpPr>
            <a:spLocks noGrp="1"/>
          </p:cNvSpPr>
          <p:nvPr>
            <p:ph type="sldNum" sz="quarter" idx="12"/>
          </p:nvPr>
        </p:nvSpPr>
        <p:spPr/>
        <p:txBody>
          <a:bodyPr/>
          <a:lstStyle/>
          <a:p>
            <a:fld id="{CC057153-B650-4DEB-B370-79DDCFDCE934}" type="slidenum">
              <a:rPr lang="en-US" smtClean="0"/>
              <a:pPr/>
              <a:t>1</a:t>
            </a:fld>
            <a:endParaRPr lang="en-GB"/>
          </a:p>
        </p:txBody>
      </p:sp>
      <p:sp>
        <p:nvSpPr>
          <p:cNvPr id="6" name="Footer Placeholder 5">
            <a:extLst>
              <a:ext uri="{FF2B5EF4-FFF2-40B4-BE49-F238E27FC236}">
                <a16:creationId xmlns:a16="http://schemas.microsoft.com/office/drawing/2014/main" id="{434E57AF-5CD8-1638-6EAB-5E43B40A66D4}"/>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99930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42"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2000"/>
                                  </p:stCondLst>
                                  <p:iterate type="lt">
                                    <p:tmPct val="10000"/>
                                  </p:iterate>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400"/>
                                        <p:tgtEl>
                                          <p:spTgt spid="5">
                                            <p:txEl>
                                              <p:pRg st="0" end="0"/>
                                            </p:txEl>
                                          </p:spTgt>
                                        </p:tgtEl>
                                      </p:cBhvr>
                                    </p:animEffect>
                                  </p:childTnLst>
                                </p:cTn>
                              </p:par>
                              <p:par>
                                <p:cTn id="19" presetID="42" presetClass="entr" presetSubtype="0" fill="hold" grpId="1" nodeType="withEffect">
                                  <p:stCondLst>
                                    <p:cond delay="250"/>
                                  </p:stCondLst>
                                  <p:iterate type="lt">
                                    <p:tmPct val="10000"/>
                                  </p:iterate>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anim calcmode="lin" valueType="num">
                                      <p:cBhvr>
                                        <p:cTn id="22" dur="250" fill="hold"/>
                                        <p:tgtEl>
                                          <p:spTgt spid="5"/>
                                        </p:tgtEl>
                                        <p:attrNameLst>
                                          <p:attrName>ppt_x</p:attrName>
                                        </p:attrNameLst>
                                      </p:cBhvr>
                                      <p:tavLst>
                                        <p:tav tm="0">
                                          <p:val>
                                            <p:strVal val="#ppt_x"/>
                                          </p:val>
                                        </p:tav>
                                        <p:tav tm="100000">
                                          <p:val>
                                            <p:strVal val="#ppt_x"/>
                                          </p:val>
                                        </p:tav>
                                      </p:tavLst>
                                    </p:anim>
                                    <p:anim calcmode="lin" valueType="num">
                                      <p:cBhvr>
                                        <p:cTn id="23"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P spid="5" grpId="0" build="p"/>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6AF5-CB93-0DA2-4BF4-80B8C3B0213B}"/>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a:latin typeface="+mj-lt"/>
                <a:ea typeface="+mj-ea"/>
                <a:cs typeface="+mj-cs"/>
              </a:rPr>
              <a:t>Ignoring Competitive Landscape</a:t>
            </a:r>
          </a:p>
        </p:txBody>
      </p:sp>
      <p:pic>
        <p:nvPicPr>
          <p:cNvPr id="4" name="Content Placeholder 3" descr="business meeting discussing pricing strategies with market data and charts on screen">
            <a:extLst>
              <a:ext uri="{FF2B5EF4-FFF2-40B4-BE49-F238E27FC236}">
                <a16:creationId xmlns:a16="http://schemas.microsoft.com/office/drawing/2014/main" id="{7DAAEDF1-0B1F-45FC-8125-731F0633CA3B}"/>
              </a:ext>
            </a:extLst>
          </p:cNvPr>
          <p:cNvPicPr>
            <a:picLocks noGrp="1" noChangeAspect="1"/>
          </p:cNvPicPr>
          <p:nvPr>
            <p:ph type="pic" sz="quarter" idx="13"/>
          </p:nvPr>
        </p:nvPicPr>
        <p:blipFill>
          <a:blip r:embed="rId3"/>
          <a:srcRect r="21087" b="3"/>
          <a:stretch>
            <a:fillRect/>
          </a:stretch>
        </p:blipFill>
        <p:spPr>
          <a:xfrm>
            <a:off x="510075" y="2293496"/>
            <a:ext cx="4775158" cy="4039043"/>
          </a:xfrm>
        </p:spPr>
      </p:pic>
      <p:sp>
        <p:nvSpPr>
          <p:cNvPr id="5" name="TextBox 4">
            <a:extLst>
              <a:ext uri="{FF2B5EF4-FFF2-40B4-BE49-F238E27FC236}">
                <a16:creationId xmlns:a16="http://schemas.microsoft.com/office/drawing/2014/main" id="{324AC15B-B855-43AB-97F5-FCDF6EA5D43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Risk of Uncompetitive Pricing</a:t>
            </a:r>
          </a:p>
          <a:p>
            <a:pPr marL="0" lvl="1" indent="0">
              <a:spcBef>
                <a:spcPts val="1000"/>
              </a:spcBef>
              <a:spcAft>
                <a:spcPts val="600"/>
              </a:spcAft>
              <a:buFont typeface="Arial" panose="020B0604020202020204" pitchFamily="34" charset="0"/>
              <a:buNone/>
            </a:pPr>
            <a:r>
              <a:rPr lang="en-GB" sz="1400"/>
              <a:t>Ignoring competitors' pricing leads to setting prices that are too high or too low compared to the market.</a:t>
            </a:r>
          </a:p>
          <a:p>
            <a:pPr marL="0" indent="0">
              <a:spcBef>
                <a:spcPts val="2500"/>
              </a:spcBef>
              <a:spcAft>
                <a:spcPts val="600"/>
              </a:spcAft>
              <a:buFont typeface="Arial" panose="020B0604020202020204" pitchFamily="34" charset="0"/>
              <a:buNone/>
            </a:pPr>
            <a:r>
              <a:rPr lang="en-GB" sz="1400" b="1"/>
              <a:t>Market Share Loss</a:t>
            </a:r>
          </a:p>
          <a:p>
            <a:pPr marL="0" lvl="1" indent="0">
              <a:spcBef>
                <a:spcPts val="1000"/>
              </a:spcBef>
              <a:spcAft>
                <a:spcPts val="600"/>
              </a:spcAft>
              <a:buFont typeface="Arial" panose="020B0604020202020204" pitchFamily="34" charset="0"/>
              <a:buNone/>
            </a:pPr>
            <a:r>
              <a:rPr lang="en-GB" sz="1400"/>
              <a:t>Setting prices without competitor insight risks losing customers and decreasing market share.</a:t>
            </a:r>
          </a:p>
        </p:txBody>
      </p:sp>
      <p:sp>
        <p:nvSpPr>
          <p:cNvPr id="6" name="Slide Number Placeholder 5">
            <a:extLst>
              <a:ext uri="{FF2B5EF4-FFF2-40B4-BE49-F238E27FC236}">
                <a16:creationId xmlns:a16="http://schemas.microsoft.com/office/drawing/2014/main" id="{E848E607-7336-DBDB-3E2A-B8CE6302CD83}"/>
              </a:ext>
            </a:extLst>
          </p:cNvPr>
          <p:cNvSpPr>
            <a:spLocks noGrp="1"/>
          </p:cNvSpPr>
          <p:nvPr>
            <p:ph type="sldNum" sz="quarter" idx="12"/>
          </p:nvPr>
        </p:nvSpPr>
        <p:spPr/>
        <p:txBody>
          <a:bodyPr/>
          <a:lstStyle/>
          <a:p>
            <a:fld id="{CC057153-B650-4DEB-B370-79DDCFDCE934}" type="slidenum">
              <a:rPr lang="en-US" smtClean="0"/>
              <a:t>10</a:t>
            </a:fld>
            <a:endParaRPr lang="en-GB"/>
          </a:p>
        </p:txBody>
      </p:sp>
      <p:sp>
        <p:nvSpPr>
          <p:cNvPr id="3" name="Footer Placeholder 2">
            <a:extLst>
              <a:ext uri="{FF2B5EF4-FFF2-40B4-BE49-F238E27FC236}">
                <a16:creationId xmlns:a16="http://schemas.microsoft.com/office/drawing/2014/main" id="{87AB288C-00C1-4A84-D332-7337C98D0BE3}"/>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760627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16AD6-0094-1AF9-D23D-DF6D499BB56D}"/>
              </a:ext>
            </a:extLst>
          </p:cNvPr>
          <p:cNvSpPr>
            <a:spLocks noGrp="1"/>
          </p:cNvSpPr>
          <p:nvPr>
            <p:ph type="title"/>
          </p:nvPr>
        </p:nvSpPr>
        <p:spPr>
          <a:xfrm>
            <a:off x="429768" y="1810512"/>
            <a:ext cx="7772400" cy="4562856"/>
          </a:xfrm>
        </p:spPr>
        <p:txBody>
          <a:bodyPr anchor="b">
            <a:normAutofit/>
          </a:bodyPr>
          <a:lstStyle/>
          <a:p>
            <a:r>
              <a:rPr lang="en-GB"/>
              <a:t>Overview of Popular Startup Pricing Models</a:t>
            </a:r>
          </a:p>
        </p:txBody>
      </p:sp>
      <p:sp>
        <p:nvSpPr>
          <p:cNvPr id="7" name="Text Placeholder 2">
            <a:extLst>
              <a:ext uri="{FF2B5EF4-FFF2-40B4-BE49-F238E27FC236}">
                <a16:creationId xmlns:a16="http://schemas.microsoft.com/office/drawing/2014/main" id="{A3CB1242-2DD7-8180-F687-C8015DC770AD}"/>
              </a:ext>
            </a:extLst>
          </p:cNvPr>
          <p:cNvSpPr>
            <a:spLocks noGrp="1"/>
          </p:cNvSpPr>
          <p:nvPr>
            <p:ph type="body" idx="1"/>
          </p:nvPr>
        </p:nvSpPr>
        <p:spPr>
          <a:xfrm>
            <a:off x="429768" y="429768"/>
            <a:ext cx="7772400" cy="786384"/>
          </a:xfrm>
        </p:spPr>
        <p:txBody>
          <a:bodyPr/>
          <a:lstStyle/>
          <a:p>
            <a:endParaRPr lang="en-US"/>
          </a:p>
        </p:txBody>
      </p:sp>
      <p:sp>
        <p:nvSpPr>
          <p:cNvPr id="4" name="Slide Number Placeholder 3">
            <a:extLst>
              <a:ext uri="{FF2B5EF4-FFF2-40B4-BE49-F238E27FC236}">
                <a16:creationId xmlns:a16="http://schemas.microsoft.com/office/drawing/2014/main" id="{5FF563E6-CAAA-D5C1-FC33-B5562744CC7C}"/>
              </a:ext>
            </a:extLst>
          </p:cNvPr>
          <p:cNvSpPr>
            <a:spLocks noGrp="1"/>
          </p:cNvSpPr>
          <p:nvPr>
            <p:ph type="sldNum" sz="quarter" idx="12"/>
          </p:nvPr>
        </p:nvSpPr>
        <p:spPr/>
        <p:txBody>
          <a:bodyPr/>
          <a:lstStyle/>
          <a:p>
            <a:fld id="{84145AC3-CC88-4C8A-A6CE-8D44921B6A23}" type="slidenum">
              <a:rPr lang="en-US" smtClean="0"/>
              <a:pPr/>
              <a:t>11</a:t>
            </a:fld>
            <a:endParaRPr lang="en-GB"/>
          </a:p>
        </p:txBody>
      </p:sp>
      <p:sp>
        <p:nvSpPr>
          <p:cNvPr id="3" name="Footer Placeholder 2">
            <a:extLst>
              <a:ext uri="{FF2B5EF4-FFF2-40B4-BE49-F238E27FC236}">
                <a16:creationId xmlns:a16="http://schemas.microsoft.com/office/drawing/2014/main" id="{FD1FDB08-CC75-A048-B405-E6E40B301738}"/>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85235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645E6-9132-7459-C1EE-9578878509EE}"/>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Menu of Standard Pricing Approaches</a:t>
            </a:r>
          </a:p>
        </p:txBody>
      </p:sp>
      <p:sp>
        <p:nvSpPr>
          <p:cNvPr id="5" name="TextBox 4">
            <a:extLst>
              <a:ext uri="{FF2B5EF4-FFF2-40B4-BE49-F238E27FC236}">
                <a16:creationId xmlns:a16="http://schemas.microsoft.com/office/drawing/2014/main" id="{6CC57210-3CBC-4C29-BC34-363544121B3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000" b="1"/>
              <a:t>Cost-Plus Pricing</a:t>
            </a:r>
          </a:p>
          <a:p>
            <a:pPr marL="0" lvl="1" indent="0">
              <a:lnSpc>
                <a:spcPct val="90000"/>
              </a:lnSpc>
              <a:spcBef>
                <a:spcPts val="1000"/>
              </a:spcBef>
              <a:spcAft>
                <a:spcPts val="600"/>
              </a:spcAft>
              <a:buNone/>
            </a:pPr>
            <a:r>
              <a:rPr lang="en-GB" sz="1000"/>
              <a:t>Adds a fixed percentage margin to the production cost to determine the selling price.</a:t>
            </a:r>
          </a:p>
          <a:p>
            <a:pPr marL="0" indent="0">
              <a:lnSpc>
                <a:spcPct val="90000"/>
              </a:lnSpc>
              <a:spcBef>
                <a:spcPts val="2500"/>
              </a:spcBef>
              <a:spcAft>
                <a:spcPts val="600"/>
              </a:spcAft>
              <a:buNone/>
            </a:pPr>
            <a:r>
              <a:rPr lang="en-GB" sz="1000" b="1"/>
              <a:t>Value-Based Pricing</a:t>
            </a:r>
          </a:p>
          <a:p>
            <a:pPr marL="0" lvl="1" indent="0">
              <a:lnSpc>
                <a:spcPct val="90000"/>
              </a:lnSpc>
              <a:spcBef>
                <a:spcPts val="1000"/>
              </a:spcBef>
              <a:spcAft>
                <a:spcPts val="600"/>
              </a:spcAft>
              <a:buNone/>
            </a:pPr>
            <a:r>
              <a:rPr lang="en-GB" sz="1000"/>
              <a:t>Prices set based on the perceived value to the customer rather than the cost of production.</a:t>
            </a:r>
          </a:p>
          <a:p>
            <a:pPr marL="0" indent="0">
              <a:lnSpc>
                <a:spcPct val="90000"/>
              </a:lnSpc>
              <a:spcBef>
                <a:spcPts val="2500"/>
              </a:spcBef>
              <a:spcAft>
                <a:spcPts val="600"/>
              </a:spcAft>
              <a:buNone/>
            </a:pPr>
            <a:r>
              <a:rPr lang="en-GB" sz="1000" b="1"/>
              <a:t>Freemium Model</a:t>
            </a:r>
          </a:p>
          <a:p>
            <a:pPr marL="0" lvl="1" indent="0">
              <a:lnSpc>
                <a:spcPct val="90000"/>
              </a:lnSpc>
              <a:spcBef>
                <a:spcPts val="1000"/>
              </a:spcBef>
              <a:spcAft>
                <a:spcPts val="600"/>
              </a:spcAft>
              <a:buNone/>
            </a:pPr>
            <a:r>
              <a:rPr lang="en-GB" sz="1000"/>
              <a:t>Offers basic services for free while charging for premium features or upgrades.</a:t>
            </a:r>
          </a:p>
          <a:p>
            <a:pPr marL="0" indent="0">
              <a:lnSpc>
                <a:spcPct val="90000"/>
              </a:lnSpc>
              <a:spcBef>
                <a:spcPts val="2500"/>
              </a:spcBef>
              <a:spcAft>
                <a:spcPts val="600"/>
              </a:spcAft>
              <a:buNone/>
            </a:pPr>
            <a:r>
              <a:rPr lang="en-GB" sz="1000" b="1"/>
              <a:t>Subscription &amp; Usage-Based</a:t>
            </a:r>
          </a:p>
          <a:p>
            <a:pPr marL="0" lvl="1" indent="0">
              <a:lnSpc>
                <a:spcPct val="90000"/>
              </a:lnSpc>
              <a:spcBef>
                <a:spcPts val="1000"/>
              </a:spcBef>
              <a:spcAft>
                <a:spcPts val="600"/>
              </a:spcAft>
              <a:buNone/>
            </a:pPr>
            <a:r>
              <a:rPr lang="en-GB" sz="1000"/>
              <a:t>Subscription charges recurring fees; usage-based charges based on consumption or usage levels.</a:t>
            </a:r>
          </a:p>
        </p:txBody>
      </p:sp>
      <p:pic>
        <p:nvPicPr>
          <p:cNvPr id="4" name="Content Placeholder 3" descr="various pricing models concept with icons representing cost-plus, value-based, freemium, subscription and usage fees">
            <a:extLst>
              <a:ext uri="{FF2B5EF4-FFF2-40B4-BE49-F238E27FC236}">
                <a16:creationId xmlns:a16="http://schemas.microsoft.com/office/drawing/2014/main" id="{F6423D0E-5E87-4122-ADC4-458DC81848E2}"/>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4702A974-FB04-3B4D-045C-38A249B87B88}"/>
              </a:ext>
            </a:extLst>
          </p:cNvPr>
          <p:cNvSpPr>
            <a:spLocks noGrp="1"/>
          </p:cNvSpPr>
          <p:nvPr>
            <p:ph type="sldNum" sz="quarter" idx="12"/>
          </p:nvPr>
        </p:nvSpPr>
        <p:spPr/>
        <p:txBody>
          <a:bodyPr/>
          <a:lstStyle/>
          <a:p>
            <a:fld id="{CC057153-B650-4DEB-B370-79DDCFDCE934}" type="slidenum">
              <a:rPr lang="en-US" smtClean="0"/>
              <a:t>12</a:t>
            </a:fld>
            <a:endParaRPr lang="en-GB"/>
          </a:p>
        </p:txBody>
      </p:sp>
      <p:sp>
        <p:nvSpPr>
          <p:cNvPr id="3" name="Footer Placeholder 2">
            <a:extLst>
              <a:ext uri="{FF2B5EF4-FFF2-40B4-BE49-F238E27FC236}">
                <a16:creationId xmlns:a16="http://schemas.microsoft.com/office/drawing/2014/main" id="{9248DBE4-E9B2-4879-5C8E-0F8D99AB7A39}"/>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442586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CDA3E-4953-5B0D-8C42-6BC61FDA2CE2}"/>
              </a:ext>
            </a:extLst>
          </p:cNvPr>
          <p:cNvSpPr>
            <a:spLocks noGrp="1"/>
          </p:cNvSpPr>
          <p:nvPr>
            <p:ph type="title"/>
          </p:nvPr>
        </p:nvSpPr>
        <p:spPr>
          <a:xfrm>
            <a:off x="429768" y="640080"/>
            <a:ext cx="11155680" cy="970463"/>
          </a:xfrm>
        </p:spPr>
        <p:txBody>
          <a:bodyPr vert="horz" lIns="91440" tIns="45720" rIns="91440" bIns="45720" rtlCol="0" anchor="ctr">
            <a:normAutofit/>
          </a:bodyPr>
          <a:lstStyle/>
          <a:p>
            <a:r>
              <a:rPr lang="en-US" b="0" kern="1200">
                <a:latin typeface="+mj-lt"/>
                <a:ea typeface="+mj-ea"/>
                <a:cs typeface="+mj-cs"/>
              </a:rPr>
              <a:t>Strengths and Limitations of Each Model</a:t>
            </a:r>
          </a:p>
        </p:txBody>
      </p:sp>
      <p:pic>
        <p:nvPicPr>
          <p:cNvPr id="4" name="Content Placeholder 3" descr="Pricing strategy icons representing cost-plus, value-based, freemium, and subscription models">
            <a:extLst>
              <a:ext uri="{FF2B5EF4-FFF2-40B4-BE49-F238E27FC236}">
                <a16:creationId xmlns:a16="http://schemas.microsoft.com/office/drawing/2014/main" id="{5E294A88-40BF-4BD8-9C67-4DCF3A49AC68}"/>
              </a:ext>
            </a:extLst>
          </p:cNvPr>
          <p:cNvPicPr>
            <a:picLocks noGrp="1" noChangeAspect="1"/>
          </p:cNvPicPr>
          <p:nvPr>
            <p:ph type="pic" sz="quarter" idx="13"/>
          </p:nvPr>
        </p:nvPicPr>
        <p:blipFill>
          <a:blip r:embed="rId3"/>
          <a:srcRect l="1472" r="5375" b="2"/>
          <a:stretch>
            <a:fillRect/>
          </a:stretch>
        </p:blipFill>
        <p:spPr>
          <a:xfrm>
            <a:off x="429768" y="1828800"/>
            <a:ext cx="6176399" cy="4425696"/>
          </a:xfrm>
        </p:spPr>
      </p:pic>
      <p:sp>
        <p:nvSpPr>
          <p:cNvPr id="5" name="TextBox 4">
            <a:extLst>
              <a:ext uri="{FF2B5EF4-FFF2-40B4-BE49-F238E27FC236}">
                <a16:creationId xmlns:a16="http://schemas.microsoft.com/office/drawing/2014/main" id="{9B407FF9-3153-415F-AFA8-AA0DF3EBA21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87768" y="1828800"/>
            <a:ext cx="4297680" cy="4428871"/>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en-GB" sz="1200" b="1"/>
              <a:t>Cost-Plus Pricing Strength</a:t>
            </a:r>
          </a:p>
          <a:p>
            <a:pPr marL="0" lvl="1" indent="0">
              <a:lnSpc>
                <a:spcPct val="90000"/>
              </a:lnSpc>
              <a:spcBef>
                <a:spcPts val="1000"/>
              </a:spcBef>
              <a:spcAft>
                <a:spcPts val="600"/>
              </a:spcAft>
              <a:buFont typeface="Arial" panose="020B0604020202020204" pitchFamily="34" charset="0"/>
              <a:buNone/>
            </a:pPr>
            <a:r>
              <a:rPr lang="en-GB" sz="1200"/>
              <a:t>Cost-plus pricing guarantees a profit margin by adding a fixed markup to costs but may overlook customer perceived value.</a:t>
            </a:r>
          </a:p>
          <a:p>
            <a:pPr marL="0" indent="0">
              <a:lnSpc>
                <a:spcPct val="90000"/>
              </a:lnSpc>
              <a:spcBef>
                <a:spcPts val="2500"/>
              </a:spcBef>
              <a:spcAft>
                <a:spcPts val="600"/>
              </a:spcAft>
              <a:buFont typeface="Arial" panose="020B0604020202020204" pitchFamily="34" charset="0"/>
              <a:buNone/>
            </a:pPr>
            <a:r>
              <a:rPr lang="en-GB" sz="1200" b="1"/>
              <a:t>Value-Based Pricing Benefit</a:t>
            </a:r>
          </a:p>
          <a:p>
            <a:pPr marL="0" lvl="1" indent="0">
              <a:lnSpc>
                <a:spcPct val="90000"/>
              </a:lnSpc>
              <a:spcBef>
                <a:spcPts val="1000"/>
              </a:spcBef>
              <a:spcAft>
                <a:spcPts val="600"/>
              </a:spcAft>
              <a:buFont typeface="Arial" panose="020B0604020202020204" pitchFamily="34" charset="0"/>
              <a:buNone/>
            </a:pPr>
            <a:r>
              <a:rPr lang="en-GB" sz="1200"/>
              <a:t>Value-based pricing captures greater customer surplus by aligning price with perceived value and willingness to pay.</a:t>
            </a:r>
          </a:p>
          <a:p>
            <a:pPr marL="0" indent="0">
              <a:lnSpc>
                <a:spcPct val="90000"/>
              </a:lnSpc>
              <a:spcBef>
                <a:spcPts val="2500"/>
              </a:spcBef>
              <a:spcAft>
                <a:spcPts val="600"/>
              </a:spcAft>
              <a:buFont typeface="Arial" panose="020B0604020202020204" pitchFamily="34" charset="0"/>
              <a:buNone/>
            </a:pPr>
            <a:r>
              <a:rPr lang="en-GB" sz="1200" b="1"/>
              <a:t>Freemium Model Challenge</a:t>
            </a:r>
          </a:p>
          <a:p>
            <a:pPr marL="0" lvl="1" indent="0">
              <a:lnSpc>
                <a:spcPct val="90000"/>
              </a:lnSpc>
              <a:spcBef>
                <a:spcPts val="1000"/>
              </a:spcBef>
              <a:spcAft>
                <a:spcPts val="600"/>
              </a:spcAft>
              <a:buFont typeface="Arial" panose="020B0604020202020204" pitchFamily="34" charset="0"/>
              <a:buNone/>
            </a:pPr>
            <a:r>
              <a:rPr lang="en-GB" sz="1200"/>
              <a:t>Freemium models increase user adoption but face challenges converting free users to paying customers.</a:t>
            </a:r>
          </a:p>
          <a:p>
            <a:pPr marL="0" indent="0">
              <a:lnSpc>
                <a:spcPct val="90000"/>
              </a:lnSpc>
              <a:spcBef>
                <a:spcPts val="2500"/>
              </a:spcBef>
              <a:spcAft>
                <a:spcPts val="600"/>
              </a:spcAft>
              <a:buFont typeface="Arial" panose="020B0604020202020204" pitchFamily="34" charset="0"/>
              <a:buNone/>
            </a:pPr>
            <a:r>
              <a:rPr lang="en-GB" sz="1200" b="1"/>
              <a:t>Subscription Model Advantage</a:t>
            </a:r>
          </a:p>
          <a:p>
            <a:pPr marL="0" lvl="1" indent="0">
              <a:lnSpc>
                <a:spcPct val="90000"/>
              </a:lnSpc>
              <a:spcBef>
                <a:spcPts val="1000"/>
              </a:spcBef>
              <a:spcAft>
                <a:spcPts val="600"/>
              </a:spcAft>
              <a:buFont typeface="Arial" panose="020B0604020202020204" pitchFamily="34" charset="0"/>
              <a:buNone/>
            </a:pPr>
            <a:r>
              <a:rPr lang="en-GB" sz="1200"/>
              <a:t>Subscription pricing offers predictable recurring revenue but requires strong customer retention strategies.</a:t>
            </a:r>
          </a:p>
        </p:txBody>
      </p:sp>
      <p:sp>
        <p:nvSpPr>
          <p:cNvPr id="6" name="Slide Number Placeholder 5">
            <a:extLst>
              <a:ext uri="{FF2B5EF4-FFF2-40B4-BE49-F238E27FC236}">
                <a16:creationId xmlns:a16="http://schemas.microsoft.com/office/drawing/2014/main" id="{4F8E4030-43ED-A3FB-7F3A-D336538A3644}"/>
              </a:ext>
            </a:extLst>
          </p:cNvPr>
          <p:cNvSpPr>
            <a:spLocks noGrp="1"/>
          </p:cNvSpPr>
          <p:nvPr>
            <p:ph type="sldNum" sz="quarter" idx="12"/>
          </p:nvPr>
        </p:nvSpPr>
        <p:spPr/>
        <p:txBody>
          <a:bodyPr/>
          <a:lstStyle/>
          <a:p>
            <a:fld id="{CC057153-B650-4DEB-B370-79DDCFDCE934}" type="slidenum">
              <a:rPr lang="en-US" smtClean="0"/>
              <a:t>13</a:t>
            </a:fld>
            <a:endParaRPr lang="en-GB"/>
          </a:p>
        </p:txBody>
      </p:sp>
      <p:sp>
        <p:nvSpPr>
          <p:cNvPr id="3" name="Footer Placeholder 2">
            <a:extLst>
              <a:ext uri="{FF2B5EF4-FFF2-40B4-BE49-F238E27FC236}">
                <a16:creationId xmlns:a16="http://schemas.microsoft.com/office/drawing/2014/main" id="{9B2CA5E5-C5F7-62D9-E2CC-25AA7E74F0EB}"/>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825171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DEE56-CD8A-6B35-C7F6-25F54B389C14}"/>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Selecting the Right Model for Your Business Type</a:t>
            </a:r>
          </a:p>
        </p:txBody>
      </p:sp>
      <p:sp>
        <p:nvSpPr>
          <p:cNvPr id="5" name="TextBox 4">
            <a:extLst>
              <a:ext uri="{FF2B5EF4-FFF2-40B4-BE49-F238E27FC236}">
                <a16:creationId xmlns:a16="http://schemas.microsoft.com/office/drawing/2014/main" id="{9C11952A-84CD-4B6C-B1BE-24F2AFD178C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000" b="1"/>
              <a:t>Consider Product Nature</a:t>
            </a:r>
          </a:p>
          <a:p>
            <a:pPr marL="0" lvl="1" indent="0">
              <a:lnSpc>
                <a:spcPct val="90000"/>
              </a:lnSpc>
              <a:spcBef>
                <a:spcPts val="1000"/>
              </a:spcBef>
              <a:spcAft>
                <a:spcPts val="600"/>
              </a:spcAft>
              <a:buNone/>
            </a:pPr>
            <a:r>
              <a:rPr lang="en-GB" sz="1000"/>
              <a:t>The product's characteristics strongly influence the choice of the most suitable business model.</a:t>
            </a:r>
          </a:p>
          <a:p>
            <a:pPr marL="0" indent="0">
              <a:lnSpc>
                <a:spcPct val="90000"/>
              </a:lnSpc>
              <a:spcBef>
                <a:spcPts val="2500"/>
              </a:spcBef>
              <a:spcAft>
                <a:spcPts val="600"/>
              </a:spcAft>
              <a:buNone/>
            </a:pPr>
            <a:r>
              <a:rPr lang="en-GB" sz="1000" b="1"/>
              <a:t>Understand Customer Preferences</a:t>
            </a:r>
          </a:p>
          <a:p>
            <a:pPr marL="0" lvl="1" indent="0">
              <a:lnSpc>
                <a:spcPct val="90000"/>
              </a:lnSpc>
              <a:spcBef>
                <a:spcPts val="1000"/>
              </a:spcBef>
              <a:spcAft>
                <a:spcPts val="600"/>
              </a:spcAft>
              <a:buNone/>
            </a:pPr>
            <a:r>
              <a:rPr lang="en-GB" sz="1000"/>
              <a:t>Knowing customer needs and preferences is essential for selecting an effective business model.</a:t>
            </a:r>
          </a:p>
          <a:p>
            <a:pPr marL="0" indent="0">
              <a:lnSpc>
                <a:spcPct val="90000"/>
              </a:lnSpc>
              <a:spcBef>
                <a:spcPts val="2500"/>
              </a:spcBef>
              <a:spcAft>
                <a:spcPts val="600"/>
              </a:spcAft>
              <a:buNone/>
            </a:pPr>
            <a:r>
              <a:rPr lang="en-GB" sz="1000" b="1"/>
              <a:t>Align with Revenue Goals</a:t>
            </a:r>
          </a:p>
          <a:p>
            <a:pPr marL="0" lvl="1" indent="0">
              <a:lnSpc>
                <a:spcPct val="90000"/>
              </a:lnSpc>
              <a:spcBef>
                <a:spcPts val="1000"/>
              </a:spcBef>
              <a:spcAft>
                <a:spcPts val="600"/>
              </a:spcAft>
              <a:buNone/>
            </a:pPr>
            <a:r>
              <a:rPr lang="en-GB" sz="1000"/>
              <a:t>Choose a model that best supports your revenue targets and business profitability.</a:t>
            </a:r>
          </a:p>
          <a:p>
            <a:pPr marL="0" indent="0">
              <a:lnSpc>
                <a:spcPct val="90000"/>
              </a:lnSpc>
              <a:spcBef>
                <a:spcPts val="2500"/>
              </a:spcBef>
              <a:spcAft>
                <a:spcPts val="600"/>
              </a:spcAft>
              <a:buNone/>
            </a:pPr>
            <a:r>
              <a:rPr lang="en-GB" sz="1000" b="1"/>
              <a:t>Adapt to Market Dynamics</a:t>
            </a:r>
          </a:p>
          <a:p>
            <a:pPr marL="0" lvl="1" indent="0">
              <a:lnSpc>
                <a:spcPct val="90000"/>
              </a:lnSpc>
              <a:spcBef>
                <a:spcPts val="1000"/>
              </a:spcBef>
              <a:spcAft>
                <a:spcPts val="600"/>
              </a:spcAft>
              <a:buNone/>
            </a:pPr>
            <a:r>
              <a:rPr lang="en-GB" sz="1000"/>
              <a:t>Market trends and competitive environment must be considered to maintain relevance and success.</a:t>
            </a:r>
          </a:p>
        </p:txBody>
      </p:sp>
      <p:pic>
        <p:nvPicPr>
          <p:cNvPr id="4" name="Content Placeholder 3" descr="Business strategy concept with pricing models, market analysis, and customer preferences icons">
            <a:extLst>
              <a:ext uri="{FF2B5EF4-FFF2-40B4-BE49-F238E27FC236}">
                <a16:creationId xmlns:a16="http://schemas.microsoft.com/office/drawing/2014/main" id="{467D270B-9D22-4DB0-93D7-B7ABBF0E1E57}"/>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95302522-3B44-CD18-AD32-DAE0820A8044}"/>
              </a:ext>
            </a:extLst>
          </p:cNvPr>
          <p:cNvSpPr>
            <a:spLocks noGrp="1"/>
          </p:cNvSpPr>
          <p:nvPr>
            <p:ph type="sldNum" sz="quarter" idx="12"/>
          </p:nvPr>
        </p:nvSpPr>
        <p:spPr/>
        <p:txBody>
          <a:bodyPr/>
          <a:lstStyle/>
          <a:p>
            <a:fld id="{CC057153-B650-4DEB-B370-79DDCFDCE934}" type="slidenum">
              <a:rPr lang="en-US" smtClean="0"/>
              <a:t>14</a:t>
            </a:fld>
            <a:endParaRPr lang="en-GB"/>
          </a:p>
        </p:txBody>
      </p:sp>
      <p:sp>
        <p:nvSpPr>
          <p:cNvPr id="3" name="Footer Placeholder 2">
            <a:extLst>
              <a:ext uri="{FF2B5EF4-FFF2-40B4-BE49-F238E27FC236}">
                <a16:creationId xmlns:a16="http://schemas.microsoft.com/office/drawing/2014/main" id="{8D05FD70-7015-D71A-444B-D526A3B88825}"/>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872811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A8F47-361B-9445-C815-05F1103BE055}"/>
              </a:ext>
            </a:extLst>
          </p:cNvPr>
          <p:cNvSpPr>
            <a:spLocks noGrp="1"/>
          </p:cNvSpPr>
          <p:nvPr>
            <p:ph type="title"/>
          </p:nvPr>
        </p:nvSpPr>
        <p:spPr>
          <a:xfrm>
            <a:off x="429768" y="1810512"/>
            <a:ext cx="7772400" cy="4562856"/>
          </a:xfrm>
        </p:spPr>
        <p:txBody>
          <a:bodyPr anchor="b">
            <a:normAutofit/>
          </a:bodyPr>
          <a:lstStyle/>
          <a:p>
            <a:r>
              <a:rPr lang="en-GB"/>
              <a:t>Value-Based Versus Cost-Based Pricing Strategies</a:t>
            </a:r>
          </a:p>
        </p:txBody>
      </p:sp>
      <p:sp>
        <p:nvSpPr>
          <p:cNvPr id="7" name="Text Placeholder 2">
            <a:extLst>
              <a:ext uri="{FF2B5EF4-FFF2-40B4-BE49-F238E27FC236}">
                <a16:creationId xmlns:a16="http://schemas.microsoft.com/office/drawing/2014/main" id="{D6C96FAF-AB99-EACD-5C08-1D792A56293F}"/>
              </a:ext>
            </a:extLst>
          </p:cNvPr>
          <p:cNvSpPr>
            <a:spLocks noGrp="1"/>
          </p:cNvSpPr>
          <p:nvPr>
            <p:ph type="body" idx="1"/>
          </p:nvPr>
        </p:nvSpPr>
        <p:spPr>
          <a:xfrm>
            <a:off x="429768" y="429768"/>
            <a:ext cx="7772400" cy="786384"/>
          </a:xfrm>
        </p:spPr>
        <p:txBody>
          <a:bodyPr/>
          <a:lstStyle/>
          <a:p>
            <a:endParaRPr lang="en-US"/>
          </a:p>
        </p:txBody>
      </p:sp>
      <p:sp>
        <p:nvSpPr>
          <p:cNvPr id="4" name="Slide Number Placeholder 3">
            <a:extLst>
              <a:ext uri="{FF2B5EF4-FFF2-40B4-BE49-F238E27FC236}">
                <a16:creationId xmlns:a16="http://schemas.microsoft.com/office/drawing/2014/main" id="{47771473-06A6-8388-C52B-B086366ABE5A}"/>
              </a:ext>
            </a:extLst>
          </p:cNvPr>
          <p:cNvSpPr>
            <a:spLocks noGrp="1"/>
          </p:cNvSpPr>
          <p:nvPr>
            <p:ph type="sldNum" sz="quarter" idx="12"/>
          </p:nvPr>
        </p:nvSpPr>
        <p:spPr/>
        <p:txBody>
          <a:bodyPr/>
          <a:lstStyle/>
          <a:p>
            <a:fld id="{84145AC3-CC88-4C8A-A6CE-8D44921B6A23}" type="slidenum">
              <a:rPr lang="en-US" smtClean="0"/>
              <a:pPr/>
              <a:t>15</a:t>
            </a:fld>
            <a:endParaRPr lang="en-GB"/>
          </a:p>
        </p:txBody>
      </p:sp>
      <p:sp>
        <p:nvSpPr>
          <p:cNvPr id="3" name="Footer Placeholder 2">
            <a:extLst>
              <a:ext uri="{FF2B5EF4-FFF2-40B4-BE49-F238E27FC236}">
                <a16:creationId xmlns:a16="http://schemas.microsoft.com/office/drawing/2014/main" id="{7A40F1CE-F5B0-64F8-0BF3-90E2FCE88A70}"/>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718453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565D2-299D-3EA2-AFC6-BEC31F603F1A}"/>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Defining Value-Based Pricing</a:t>
            </a:r>
          </a:p>
        </p:txBody>
      </p:sp>
      <p:sp>
        <p:nvSpPr>
          <p:cNvPr id="5" name="TextBox 4">
            <a:extLst>
              <a:ext uri="{FF2B5EF4-FFF2-40B4-BE49-F238E27FC236}">
                <a16:creationId xmlns:a16="http://schemas.microsoft.com/office/drawing/2014/main" id="{2D43B3E5-E1EF-454B-8B7B-75333BB956F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Pricing Based on Customer Value</a:t>
            </a:r>
          </a:p>
          <a:p>
            <a:pPr marL="0" lvl="1" indent="0">
              <a:spcBef>
                <a:spcPts val="1000"/>
              </a:spcBef>
              <a:spcAft>
                <a:spcPts val="600"/>
              </a:spcAft>
              <a:buNone/>
            </a:pPr>
            <a:r>
              <a:rPr lang="en-GB" sz="1400"/>
              <a:t>Value-based pricing focuses on the perceived worth of a product or service to customers rather than production costs.</a:t>
            </a:r>
          </a:p>
          <a:p>
            <a:pPr marL="0" indent="0">
              <a:spcBef>
                <a:spcPts val="2500"/>
              </a:spcBef>
              <a:spcAft>
                <a:spcPts val="600"/>
              </a:spcAft>
              <a:buNone/>
            </a:pPr>
            <a:r>
              <a:rPr lang="en-GB" sz="1400" b="1"/>
              <a:t>Maximising Willingness to Pay</a:t>
            </a:r>
          </a:p>
          <a:p>
            <a:pPr marL="0" lvl="1" indent="0">
              <a:spcBef>
                <a:spcPts val="1000"/>
              </a:spcBef>
              <a:spcAft>
                <a:spcPts val="600"/>
              </a:spcAft>
              <a:buNone/>
            </a:pPr>
            <a:r>
              <a:rPr lang="en-GB" sz="1400"/>
              <a:t>The goal is to capture the maximum amount customers are willing to pay by aligning price with perceived benefits.</a:t>
            </a:r>
          </a:p>
        </p:txBody>
      </p:sp>
      <p:pic>
        <p:nvPicPr>
          <p:cNvPr id="4" name="Content Placeholder 3" descr="Business pricing strategy illustration showing customer value and price perception">
            <a:extLst>
              <a:ext uri="{FF2B5EF4-FFF2-40B4-BE49-F238E27FC236}">
                <a16:creationId xmlns:a16="http://schemas.microsoft.com/office/drawing/2014/main" id="{81C24F59-7215-46A8-B203-6F1C0DB54C84}"/>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60189291-0332-9CDB-77E4-F5B8B5DA227C}"/>
              </a:ext>
            </a:extLst>
          </p:cNvPr>
          <p:cNvSpPr>
            <a:spLocks noGrp="1"/>
          </p:cNvSpPr>
          <p:nvPr>
            <p:ph type="sldNum" sz="quarter" idx="12"/>
          </p:nvPr>
        </p:nvSpPr>
        <p:spPr/>
        <p:txBody>
          <a:bodyPr/>
          <a:lstStyle/>
          <a:p>
            <a:fld id="{CC057153-B650-4DEB-B370-79DDCFDCE934}" type="slidenum">
              <a:rPr lang="en-US" smtClean="0"/>
              <a:t>16</a:t>
            </a:fld>
            <a:endParaRPr lang="en-GB"/>
          </a:p>
        </p:txBody>
      </p:sp>
      <p:sp>
        <p:nvSpPr>
          <p:cNvPr id="3" name="Footer Placeholder 2">
            <a:extLst>
              <a:ext uri="{FF2B5EF4-FFF2-40B4-BE49-F238E27FC236}">
                <a16:creationId xmlns:a16="http://schemas.microsoft.com/office/drawing/2014/main" id="{B7DFCE6F-6858-83B6-256A-2B47FFEAD629}"/>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553028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9ADEF-0DD0-6C21-7B53-12A53532A7D1}"/>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Implementing Cost-Based Pricing</a:t>
            </a:r>
          </a:p>
        </p:txBody>
      </p:sp>
      <p:sp>
        <p:nvSpPr>
          <p:cNvPr id="5" name="TextBox 4">
            <a:extLst>
              <a:ext uri="{FF2B5EF4-FFF2-40B4-BE49-F238E27FC236}">
                <a16:creationId xmlns:a16="http://schemas.microsoft.com/office/drawing/2014/main" id="{DD5AEA57-6AB8-4365-84D8-8B1A1C5FCED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300" b="1"/>
              <a:t>Definition of Cost-Based Pricing</a:t>
            </a:r>
          </a:p>
          <a:p>
            <a:pPr marL="0" lvl="1" indent="0">
              <a:lnSpc>
                <a:spcPct val="90000"/>
              </a:lnSpc>
              <a:spcBef>
                <a:spcPts val="1000"/>
              </a:spcBef>
              <a:spcAft>
                <a:spcPts val="600"/>
              </a:spcAft>
              <a:buNone/>
            </a:pPr>
            <a:r>
              <a:rPr lang="en-GB" sz="1300"/>
              <a:t>Cost-based pricing involves setting prices by adding a fixed margin over the production cost, ensuring predictable profits.</a:t>
            </a:r>
          </a:p>
          <a:p>
            <a:pPr marL="0" indent="0">
              <a:lnSpc>
                <a:spcPct val="90000"/>
              </a:lnSpc>
              <a:spcBef>
                <a:spcPts val="2500"/>
              </a:spcBef>
              <a:spcAft>
                <a:spcPts val="600"/>
              </a:spcAft>
              <a:buNone/>
            </a:pPr>
            <a:r>
              <a:rPr lang="en-GB" sz="1300" b="1"/>
              <a:t>Advantages</a:t>
            </a:r>
          </a:p>
          <a:p>
            <a:pPr marL="0" lvl="1" indent="0">
              <a:lnSpc>
                <a:spcPct val="90000"/>
              </a:lnSpc>
              <a:spcBef>
                <a:spcPts val="1000"/>
              </a:spcBef>
              <a:spcAft>
                <a:spcPts val="600"/>
              </a:spcAft>
              <a:buNone/>
            </a:pPr>
            <a:r>
              <a:rPr lang="en-GB" sz="1300"/>
              <a:t>This pricing method offers predictable margins and simplicity in pricing decisions, aiding in financial planning.</a:t>
            </a:r>
          </a:p>
          <a:p>
            <a:pPr marL="0" indent="0">
              <a:lnSpc>
                <a:spcPct val="90000"/>
              </a:lnSpc>
              <a:spcBef>
                <a:spcPts val="2500"/>
              </a:spcBef>
              <a:spcAft>
                <a:spcPts val="600"/>
              </a:spcAft>
              <a:buNone/>
            </a:pPr>
            <a:r>
              <a:rPr lang="en-GB" sz="1300" b="1"/>
              <a:t>Limitations</a:t>
            </a:r>
          </a:p>
          <a:p>
            <a:pPr marL="0" lvl="1" indent="0">
              <a:lnSpc>
                <a:spcPct val="90000"/>
              </a:lnSpc>
              <a:spcBef>
                <a:spcPts val="1000"/>
              </a:spcBef>
              <a:spcAft>
                <a:spcPts val="600"/>
              </a:spcAft>
              <a:buNone/>
            </a:pPr>
            <a:r>
              <a:rPr lang="en-GB" sz="1300"/>
              <a:t>Cost-based pricing can overlook customer value perception, potentially missing higher profit opportunities.</a:t>
            </a:r>
          </a:p>
        </p:txBody>
      </p:sp>
      <p:pic>
        <p:nvPicPr>
          <p:cNvPr id="4" name="Content Placeholder 3" descr="Business calculator with cost analysis and pricing strategy charts">
            <a:extLst>
              <a:ext uri="{FF2B5EF4-FFF2-40B4-BE49-F238E27FC236}">
                <a16:creationId xmlns:a16="http://schemas.microsoft.com/office/drawing/2014/main" id="{40CE88CF-080A-4329-8410-57323143BCD3}"/>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5745D236-CF15-8A97-416D-7AD667651CD2}"/>
              </a:ext>
            </a:extLst>
          </p:cNvPr>
          <p:cNvSpPr>
            <a:spLocks noGrp="1"/>
          </p:cNvSpPr>
          <p:nvPr>
            <p:ph type="sldNum" sz="quarter" idx="12"/>
          </p:nvPr>
        </p:nvSpPr>
        <p:spPr/>
        <p:txBody>
          <a:bodyPr/>
          <a:lstStyle/>
          <a:p>
            <a:fld id="{CC057153-B650-4DEB-B370-79DDCFDCE934}" type="slidenum">
              <a:rPr lang="en-US" smtClean="0"/>
              <a:t>17</a:t>
            </a:fld>
            <a:endParaRPr lang="en-GB"/>
          </a:p>
        </p:txBody>
      </p:sp>
      <p:sp>
        <p:nvSpPr>
          <p:cNvPr id="3" name="Footer Placeholder 2">
            <a:extLst>
              <a:ext uri="{FF2B5EF4-FFF2-40B4-BE49-F238E27FC236}">
                <a16:creationId xmlns:a16="http://schemas.microsoft.com/office/drawing/2014/main" id="{F7775C39-B417-A6F5-E2D9-746C50E9F41B}"/>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377846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69CD2-D819-48FC-EFE1-00A7CD780DC2}"/>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Situational Use Cases and Trade-Offs</a:t>
            </a:r>
          </a:p>
        </p:txBody>
      </p:sp>
      <p:sp>
        <p:nvSpPr>
          <p:cNvPr id="5" name="TextBox 4">
            <a:extLst>
              <a:ext uri="{FF2B5EF4-FFF2-40B4-BE49-F238E27FC236}">
                <a16:creationId xmlns:a16="http://schemas.microsoft.com/office/drawing/2014/main" id="{641F4018-8635-455A-84EE-8DC1AA27984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300" b="1"/>
              <a:t>Strategy Combination</a:t>
            </a:r>
          </a:p>
          <a:p>
            <a:pPr marL="0" lvl="1" indent="0">
              <a:spcBef>
                <a:spcPts val="1000"/>
              </a:spcBef>
              <a:spcAft>
                <a:spcPts val="600"/>
              </a:spcAft>
              <a:buNone/>
            </a:pPr>
            <a:r>
              <a:rPr lang="en-GB" sz="1300"/>
              <a:t>Startups often blend multiple strategies to adapt to varying market conditions and competitive pressures effectively.</a:t>
            </a:r>
          </a:p>
          <a:p>
            <a:pPr marL="0" indent="0">
              <a:spcBef>
                <a:spcPts val="2500"/>
              </a:spcBef>
              <a:spcAft>
                <a:spcPts val="600"/>
              </a:spcAft>
              <a:buNone/>
            </a:pPr>
            <a:r>
              <a:rPr lang="en-GB" sz="1300" b="1"/>
              <a:t>Market Maturity Impact</a:t>
            </a:r>
          </a:p>
          <a:p>
            <a:pPr marL="0" lvl="1" indent="0">
              <a:spcBef>
                <a:spcPts val="1000"/>
              </a:spcBef>
              <a:spcAft>
                <a:spcPts val="600"/>
              </a:spcAft>
              <a:buNone/>
            </a:pPr>
            <a:r>
              <a:rPr lang="en-GB" sz="1300"/>
              <a:t>Market maturity significantly influences strategic choices, affecting how startups prioritise growth and profitability.</a:t>
            </a:r>
          </a:p>
          <a:p>
            <a:pPr marL="0" indent="0">
              <a:spcBef>
                <a:spcPts val="2500"/>
              </a:spcBef>
              <a:spcAft>
                <a:spcPts val="600"/>
              </a:spcAft>
              <a:buNone/>
            </a:pPr>
            <a:r>
              <a:rPr lang="en-GB" sz="1300" b="1"/>
              <a:t>Product Lifecycle Role</a:t>
            </a:r>
          </a:p>
          <a:p>
            <a:pPr marL="0" lvl="1" indent="0">
              <a:spcBef>
                <a:spcPts val="1000"/>
              </a:spcBef>
              <a:spcAft>
                <a:spcPts val="600"/>
              </a:spcAft>
              <a:buNone/>
            </a:pPr>
            <a:r>
              <a:rPr lang="en-GB" sz="1300"/>
              <a:t>Product lifecycle stage guides startups in adjusting strategies for maximising market penetration and profits.</a:t>
            </a:r>
          </a:p>
        </p:txBody>
      </p:sp>
      <p:pic>
        <p:nvPicPr>
          <p:cNvPr id="4" name="Content Placeholder 3" descr="Business strategy planning with market analysis and product lifecycle concepts">
            <a:extLst>
              <a:ext uri="{FF2B5EF4-FFF2-40B4-BE49-F238E27FC236}">
                <a16:creationId xmlns:a16="http://schemas.microsoft.com/office/drawing/2014/main" id="{146C72F0-654C-4868-A6B1-79D11C7C0EF2}"/>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41F52186-8D52-7E91-BABE-A236D219FC2D}"/>
              </a:ext>
            </a:extLst>
          </p:cNvPr>
          <p:cNvSpPr>
            <a:spLocks noGrp="1"/>
          </p:cNvSpPr>
          <p:nvPr>
            <p:ph type="sldNum" sz="quarter" idx="12"/>
          </p:nvPr>
        </p:nvSpPr>
        <p:spPr/>
        <p:txBody>
          <a:bodyPr/>
          <a:lstStyle/>
          <a:p>
            <a:fld id="{CC057153-B650-4DEB-B370-79DDCFDCE934}" type="slidenum">
              <a:rPr lang="en-US" smtClean="0"/>
              <a:t>18</a:t>
            </a:fld>
            <a:endParaRPr lang="en-GB"/>
          </a:p>
        </p:txBody>
      </p:sp>
      <p:sp>
        <p:nvSpPr>
          <p:cNvPr id="3" name="Footer Placeholder 2">
            <a:extLst>
              <a:ext uri="{FF2B5EF4-FFF2-40B4-BE49-F238E27FC236}">
                <a16:creationId xmlns:a16="http://schemas.microsoft.com/office/drawing/2014/main" id="{9B609D31-18B7-EA86-78BD-2EDA335791E7}"/>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508685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3E2F-E687-BA23-B54A-F7EE1D519106}"/>
              </a:ext>
            </a:extLst>
          </p:cNvPr>
          <p:cNvSpPr>
            <a:spLocks noGrp="1"/>
          </p:cNvSpPr>
          <p:nvPr>
            <p:ph type="title"/>
          </p:nvPr>
        </p:nvSpPr>
        <p:spPr>
          <a:xfrm>
            <a:off x="429768" y="1810512"/>
            <a:ext cx="7772400" cy="4562856"/>
          </a:xfrm>
        </p:spPr>
        <p:txBody>
          <a:bodyPr anchor="b">
            <a:normAutofit/>
          </a:bodyPr>
          <a:lstStyle/>
          <a:p>
            <a:r>
              <a:rPr lang="en-GB"/>
              <a:t>Freemium and Free Trial Strategies for Startups</a:t>
            </a:r>
          </a:p>
        </p:txBody>
      </p:sp>
      <p:sp>
        <p:nvSpPr>
          <p:cNvPr id="7" name="Text Placeholder 2">
            <a:extLst>
              <a:ext uri="{FF2B5EF4-FFF2-40B4-BE49-F238E27FC236}">
                <a16:creationId xmlns:a16="http://schemas.microsoft.com/office/drawing/2014/main" id="{CA39645B-B5E8-68B7-354F-ADC83789D659}"/>
              </a:ext>
            </a:extLst>
          </p:cNvPr>
          <p:cNvSpPr>
            <a:spLocks noGrp="1"/>
          </p:cNvSpPr>
          <p:nvPr>
            <p:ph type="body" idx="1"/>
          </p:nvPr>
        </p:nvSpPr>
        <p:spPr>
          <a:xfrm>
            <a:off x="429768" y="429768"/>
            <a:ext cx="7772400" cy="786384"/>
          </a:xfrm>
        </p:spPr>
        <p:txBody>
          <a:bodyPr/>
          <a:lstStyle/>
          <a:p>
            <a:endParaRPr lang="en-US"/>
          </a:p>
        </p:txBody>
      </p:sp>
      <p:sp>
        <p:nvSpPr>
          <p:cNvPr id="4" name="Slide Number Placeholder 3">
            <a:extLst>
              <a:ext uri="{FF2B5EF4-FFF2-40B4-BE49-F238E27FC236}">
                <a16:creationId xmlns:a16="http://schemas.microsoft.com/office/drawing/2014/main" id="{886BC36B-A298-9B34-FE72-10C957D4BD39}"/>
              </a:ext>
            </a:extLst>
          </p:cNvPr>
          <p:cNvSpPr>
            <a:spLocks noGrp="1"/>
          </p:cNvSpPr>
          <p:nvPr>
            <p:ph type="sldNum" sz="quarter" idx="12"/>
          </p:nvPr>
        </p:nvSpPr>
        <p:spPr/>
        <p:txBody>
          <a:bodyPr/>
          <a:lstStyle/>
          <a:p>
            <a:fld id="{84145AC3-CC88-4C8A-A6CE-8D44921B6A23}" type="slidenum">
              <a:rPr lang="en-US" smtClean="0"/>
              <a:pPr/>
              <a:t>19</a:t>
            </a:fld>
            <a:endParaRPr lang="en-GB"/>
          </a:p>
        </p:txBody>
      </p:sp>
      <p:sp>
        <p:nvSpPr>
          <p:cNvPr id="3" name="Footer Placeholder 2">
            <a:extLst>
              <a:ext uri="{FF2B5EF4-FFF2-40B4-BE49-F238E27FC236}">
                <a16:creationId xmlns:a16="http://schemas.microsoft.com/office/drawing/2014/main" id="{F66CA86C-D675-DEA1-6BE0-4DA0848091E8}"/>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269660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C650F-C15F-16E1-E77C-880A4F9DD583}"/>
              </a:ext>
            </a:extLst>
          </p:cNvPr>
          <p:cNvSpPr>
            <a:spLocks noGrp="1"/>
          </p:cNvSpPr>
          <p:nvPr>
            <p:ph type="title"/>
          </p:nvPr>
        </p:nvSpPr>
        <p:spPr>
          <a:xfrm>
            <a:off x="429768" y="411480"/>
            <a:ext cx="11045952" cy="1828800"/>
          </a:xfrm>
        </p:spPr>
        <p:txBody>
          <a:bodyPr anchor="t">
            <a:normAutofit/>
          </a:bodyPr>
          <a:lstStyle/>
          <a:p>
            <a:r>
              <a:rPr lang="en-GB" sz="6200"/>
              <a:t>Today's Discussion Overview</a:t>
            </a:r>
          </a:p>
        </p:txBody>
      </p:sp>
      <p:sp>
        <p:nvSpPr>
          <p:cNvPr id="3" name="Content Placeholder 2">
            <a:extLst>
              <a:ext uri="{FF2B5EF4-FFF2-40B4-BE49-F238E27FC236}">
                <a16:creationId xmlns:a16="http://schemas.microsoft.com/office/drawing/2014/main" id="{5A58DD26-6B31-ED4F-4D76-806ADC641232}"/>
              </a:ext>
            </a:extLst>
          </p:cNvPr>
          <p:cNvSpPr>
            <a:spLocks noGrp="1"/>
          </p:cNvSpPr>
          <p:nvPr>
            <p:ph sz="quarter" idx="13"/>
            <p:extLst>
              <p:ext uri="{E7BDC344-281C-4309-B0C6-D0EE65EED2A8}">
                <p202:designPr xmlns:p202="http://schemas.microsoft.com/office/powerpoint/2020/02/main">
                  <p202:designTagLst>
                    <p202:designTag name="ARCH:1:CLS" val="BulletedText"/>
                  </p202:designTagLst>
                </p202:designPr>
              </p:ext>
            </p:extLst>
          </p:nvPr>
        </p:nvSpPr>
        <p:spPr>
          <a:xfrm>
            <a:off x="6272784" y="2423160"/>
            <a:ext cx="5202936" cy="3858768"/>
          </a:xfrm>
        </p:spPr>
        <p:txBody>
          <a:bodyPr>
            <a:normAutofit/>
          </a:bodyPr>
          <a:lstStyle/>
          <a:p>
            <a:pPr>
              <a:lnSpc>
                <a:spcPct val="110000"/>
              </a:lnSpc>
              <a:buFont typeface="Arial" panose="020B0604020202020204" pitchFamily="34" charset="0"/>
              <a:buChar char="•"/>
            </a:pPr>
            <a:r>
              <a:rPr lang="en-GB" sz="1300"/>
              <a:t>The Strategic Importance of Pricing in Startups</a:t>
            </a:r>
          </a:p>
          <a:p>
            <a:pPr>
              <a:lnSpc>
                <a:spcPct val="110000"/>
              </a:lnSpc>
              <a:buFont typeface="Arial" panose="020B0604020202020204" pitchFamily="34" charset="0"/>
              <a:buChar char="•"/>
            </a:pPr>
            <a:r>
              <a:rPr lang="en-GB" sz="1300"/>
              <a:t>Common Startup Pricing Mistakes to Avoid</a:t>
            </a:r>
          </a:p>
          <a:p>
            <a:pPr>
              <a:lnSpc>
                <a:spcPct val="110000"/>
              </a:lnSpc>
              <a:buFont typeface="Arial" panose="020B0604020202020204" pitchFamily="34" charset="0"/>
              <a:buChar char="•"/>
            </a:pPr>
            <a:r>
              <a:rPr lang="en-GB" sz="1300"/>
              <a:t>Overview of Popular Startup Pricing Models</a:t>
            </a:r>
          </a:p>
          <a:p>
            <a:pPr>
              <a:lnSpc>
                <a:spcPct val="110000"/>
              </a:lnSpc>
              <a:buFont typeface="Arial" panose="020B0604020202020204" pitchFamily="34" charset="0"/>
              <a:buChar char="•"/>
            </a:pPr>
            <a:r>
              <a:rPr lang="en-GB" sz="1300"/>
              <a:t>Value-Based Versus Cost-Based Pricing Strategies</a:t>
            </a:r>
          </a:p>
          <a:p>
            <a:pPr>
              <a:lnSpc>
                <a:spcPct val="110000"/>
              </a:lnSpc>
              <a:buFont typeface="Arial" panose="020B0604020202020204" pitchFamily="34" charset="0"/>
              <a:buChar char="•"/>
            </a:pPr>
            <a:r>
              <a:rPr lang="en-GB" sz="1300"/>
              <a:t>Freemium and Free Trial Strategies for Startups</a:t>
            </a:r>
          </a:p>
          <a:p>
            <a:pPr>
              <a:lnSpc>
                <a:spcPct val="110000"/>
              </a:lnSpc>
              <a:buFont typeface="Arial" panose="020B0604020202020204" pitchFamily="34" charset="0"/>
              <a:buChar char="•"/>
            </a:pPr>
            <a:r>
              <a:rPr lang="en-GB" sz="1300"/>
              <a:t>Subscription and Usage-Based Pricing Models</a:t>
            </a:r>
          </a:p>
          <a:p>
            <a:pPr>
              <a:lnSpc>
                <a:spcPct val="110000"/>
              </a:lnSpc>
              <a:buFont typeface="Arial" panose="020B0604020202020204" pitchFamily="34" charset="0"/>
              <a:buChar char="•"/>
            </a:pPr>
            <a:r>
              <a:rPr lang="en-GB" sz="1300"/>
              <a:t>Comparing One-Time and Recurring Revenue Streams</a:t>
            </a:r>
          </a:p>
          <a:p>
            <a:pPr>
              <a:lnSpc>
                <a:spcPct val="110000"/>
              </a:lnSpc>
              <a:buFont typeface="Arial" panose="020B0604020202020204" pitchFamily="34" charset="0"/>
              <a:buChar char="•"/>
            </a:pPr>
            <a:r>
              <a:rPr lang="en-GB" sz="1300"/>
              <a:t>Understanding Unit Economics for Startups</a:t>
            </a:r>
          </a:p>
          <a:p>
            <a:pPr>
              <a:lnSpc>
                <a:spcPct val="110000"/>
              </a:lnSpc>
              <a:buFont typeface="Arial" panose="020B0604020202020204" pitchFamily="34" charset="0"/>
              <a:buChar char="•"/>
            </a:pPr>
            <a:r>
              <a:rPr lang="en-GB" sz="1300"/>
              <a:t>Key Metrics: Customer Acquisition Cost, Lifetime Value, Gross Margin</a:t>
            </a:r>
          </a:p>
          <a:p>
            <a:pPr>
              <a:lnSpc>
                <a:spcPct val="110000"/>
              </a:lnSpc>
              <a:buFont typeface="Arial" panose="020B0604020202020204" pitchFamily="34" charset="0"/>
              <a:buChar char="•"/>
            </a:pPr>
            <a:r>
              <a:rPr lang="en-GB" sz="1300"/>
              <a:t>Early-Stage Pricing Assumptions and Financial Estimates</a:t>
            </a:r>
          </a:p>
        </p:txBody>
      </p:sp>
      <p:sp>
        <p:nvSpPr>
          <p:cNvPr id="4" name="Footer Placeholder 3">
            <a:extLst>
              <a:ext uri="{FF2B5EF4-FFF2-40B4-BE49-F238E27FC236}">
                <a16:creationId xmlns:a16="http://schemas.microsoft.com/office/drawing/2014/main" id="{DD9F2ECF-B7D8-28E3-857F-2385A717C734}"/>
              </a:ext>
            </a:extLst>
          </p:cNvPr>
          <p:cNvSpPr>
            <a:spLocks noGrp="1"/>
          </p:cNvSpPr>
          <p:nvPr>
            <p:ph type="ftr" sz="quarter" idx="11"/>
          </p:nvPr>
        </p:nvSpPr>
        <p:spPr/>
        <p:txBody>
          <a:bodyPr/>
          <a:lstStyle/>
          <a:p>
            <a:r>
              <a:rPr lang="en-GB"/>
              <a:t>Dr. Zornitsa Yordanova</a:t>
            </a:r>
          </a:p>
        </p:txBody>
      </p:sp>
      <p:sp>
        <p:nvSpPr>
          <p:cNvPr id="5" name="Slide Number Placeholder 4">
            <a:extLst>
              <a:ext uri="{FF2B5EF4-FFF2-40B4-BE49-F238E27FC236}">
                <a16:creationId xmlns:a16="http://schemas.microsoft.com/office/drawing/2014/main" id="{72EC6E94-870B-181C-1A25-F97B06271038}"/>
              </a:ext>
            </a:extLst>
          </p:cNvPr>
          <p:cNvSpPr>
            <a:spLocks noGrp="1"/>
          </p:cNvSpPr>
          <p:nvPr>
            <p:ph type="sldNum" sz="quarter" idx="12"/>
          </p:nvPr>
        </p:nvSpPr>
        <p:spPr/>
        <p:txBody>
          <a:bodyPr/>
          <a:lstStyle/>
          <a:p>
            <a:fld id="{CC057153-B650-4DEB-B370-79DDCFDCE934}" type="slidenum">
              <a:rPr lang="en-US" smtClean="0"/>
              <a:t>2</a:t>
            </a:fld>
            <a:endParaRPr lang="en-GB"/>
          </a:p>
        </p:txBody>
      </p:sp>
    </p:spTree>
    <p:extLst>
      <p:ext uri="{BB962C8B-B14F-4D97-AF65-F5344CB8AC3E}">
        <p14:creationId xmlns:p14="http://schemas.microsoft.com/office/powerpoint/2010/main" val="838190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7466E-80A8-C7E7-26D2-98B79823FED9}"/>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How Freemium Drives Adoption</a:t>
            </a:r>
          </a:p>
        </p:txBody>
      </p:sp>
      <p:sp>
        <p:nvSpPr>
          <p:cNvPr id="5" name="TextBox 4">
            <a:extLst>
              <a:ext uri="{FF2B5EF4-FFF2-40B4-BE49-F238E27FC236}">
                <a16:creationId xmlns:a16="http://schemas.microsoft.com/office/drawing/2014/main" id="{6A346B6E-CDCC-4192-9204-FC7550A781A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User Attraction with Free Features</a:t>
            </a:r>
          </a:p>
          <a:p>
            <a:pPr marL="0" lvl="1" indent="0">
              <a:spcBef>
                <a:spcPts val="1000"/>
              </a:spcBef>
              <a:spcAft>
                <a:spcPts val="600"/>
              </a:spcAft>
              <a:buFont typeface="Arial" panose="020B0604020202020204" pitchFamily="34" charset="0"/>
              <a:buNone/>
            </a:pPr>
            <a:r>
              <a:rPr lang="en-GB" sz="1400"/>
              <a:t>Freemium models offer valuable free features that attract a wide range of users to try the product.</a:t>
            </a:r>
          </a:p>
          <a:p>
            <a:pPr marL="0" indent="0">
              <a:spcBef>
                <a:spcPts val="2500"/>
              </a:spcBef>
              <a:spcAft>
                <a:spcPts val="600"/>
              </a:spcAft>
              <a:buFont typeface="Arial" panose="020B0604020202020204" pitchFamily="34" charset="0"/>
              <a:buNone/>
            </a:pPr>
            <a:r>
              <a:rPr lang="en-GB" sz="1400" b="1"/>
              <a:t>Encouraging Premium Upgrades</a:t>
            </a:r>
          </a:p>
          <a:p>
            <a:pPr marL="0" lvl="1" indent="0">
              <a:spcBef>
                <a:spcPts val="1000"/>
              </a:spcBef>
              <a:spcAft>
                <a:spcPts val="600"/>
              </a:spcAft>
              <a:buFont typeface="Arial" panose="020B0604020202020204" pitchFamily="34" charset="0"/>
              <a:buNone/>
            </a:pPr>
            <a:r>
              <a:rPr lang="en-GB" sz="1400"/>
              <a:t>The model encourages users to upgrade for enhanced functionalities and premium benefits.</a:t>
            </a:r>
          </a:p>
          <a:p>
            <a:pPr marL="0" indent="0">
              <a:spcBef>
                <a:spcPts val="2500"/>
              </a:spcBef>
              <a:spcAft>
                <a:spcPts val="600"/>
              </a:spcAft>
              <a:buFont typeface="Arial" panose="020B0604020202020204" pitchFamily="34" charset="0"/>
              <a:buNone/>
            </a:pPr>
            <a:r>
              <a:rPr lang="en-GB" sz="1400" b="1"/>
              <a:t>Facilitating Viral Growth</a:t>
            </a:r>
          </a:p>
          <a:p>
            <a:pPr marL="0" lvl="1" indent="0">
              <a:spcBef>
                <a:spcPts val="1000"/>
              </a:spcBef>
              <a:spcAft>
                <a:spcPts val="600"/>
              </a:spcAft>
              <a:buFont typeface="Arial" panose="020B0604020202020204" pitchFamily="34" charset="0"/>
              <a:buNone/>
            </a:pPr>
            <a:r>
              <a:rPr lang="en-GB" sz="1400"/>
              <a:t>Freemium drives viral growth by increasing product awareness through widespread free usage.</a:t>
            </a:r>
          </a:p>
        </p:txBody>
      </p:sp>
      <p:pic>
        <p:nvPicPr>
          <p:cNvPr id="4" name="Content Placeholder 3" descr="Illustration of freemium app usage showing free features and premium upgrades">
            <a:extLst>
              <a:ext uri="{FF2B5EF4-FFF2-40B4-BE49-F238E27FC236}">
                <a16:creationId xmlns:a16="http://schemas.microsoft.com/office/drawing/2014/main" id="{33CBFA60-C943-4558-B1A4-772EEBA92784}"/>
              </a:ext>
            </a:extLst>
          </p:cNvPr>
          <p:cNvPicPr>
            <a:picLocks noGrp="1" noChangeAspect="1"/>
          </p:cNvPicPr>
          <p:nvPr>
            <p:ph type="pic" sz="quarter" idx="13"/>
          </p:nvPr>
        </p:nvPicPr>
        <p:blipFill>
          <a:blip r:embed="rId3"/>
          <a:srcRect l="18983" r="14924" b="-2"/>
          <a:stretch>
            <a:fillRect/>
          </a:stretch>
        </p:blipFill>
        <p:spPr>
          <a:xfrm>
            <a:off x="5737594" y="342900"/>
            <a:ext cx="6111507" cy="6172338"/>
          </a:xfrm>
        </p:spPr>
      </p:pic>
      <p:sp>
        <p:nvSpPr>
          <p:cNvPr id="6" name="Slide Number Placeholder 5">
            <a:extLst>
              <a:ext uri="{FF2B5EF4-FFF2-40B4-BE49-F238E27FC236}">
                <a16:creationId xmlns:a16="http://schemas.microsoft.com/office/drawing/2014/main" id="{CB8C6851-B83F-64E7-5AA7-00E336D082BF}"/>
              </a:ext>
            </a:extLst>
          </p:cNvPr>
          <p:cNvSpPr>
            <a:spLocks noGrp="1"/>
          </p:cNvSpPr>
          <p:nvPr>
            <p:ph type="sldNum" sz="quarter" idx="12"/>
          </p:nvPr>
        </p:nvSpPr>
        <p:spPr/>
        <p:txBody>
          <a:bodyPr/>
          <a:lstStyle/>
          <a:p>
            <a:fld id="{CC057153-B650-4DEB-B370-79DDCFDCE934}" type="slidenum">
              <a:rPr lang="en-US" smtClean="0"/>
              <a:pPr/>
              <a:t>20</a:t>
            </a:fld>
            <a:endParaRPr lang="en-GB"/>
          </a:p>
        </p:txBody>
      </p:sp>
      <p:sp>
        <p:nvSpPr>
          <p:cNvPr id="3" name="Footer Placeholder 2">
            <a:extLst>
              <a:ext uri="{FF2B5EF4-FFF2-40B4-BE49-F238E27FC236}">
                <a16:creationId xmlns:a16="http://schemas.microsoft.com/office/drawing/2014/main" id="{37E1BEF6-7138-B247-9FDC-4D0C44F5BAAA}"/>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179889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B61E-A0EF-4258-FCFD-2BDE5AE8F6ED}"/>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Designing Effective Free Trials</a:t>
            </a:r>
          </a:p>
        </p:txBody>
      </p:sp>
      <p:sp>
        <p:nvSpPr>
          <p:cNvPr id="5" name="TextBox 4">
            <a:extLst>
              <a:ext uri="{FF2B5EF4-FFF2-40B4-BE49-F238E27FC236}">
                <a16:creationId xmlns:a16="http://schemas.microsoft.com/office/drawing/2014/main" id="{011B9D70-CDFF-4EFD-BD7A-BEE3BCB407D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Balance Feature Access</a:t>
            </a:r>
          </a:p>
          <a:p>
            <a:pPr marL="0" lvl="1" indent="0">
              <a:lnSpc>
                <a:spcPct val="90000"/>
              </a:lnSpc>
              <a:spcBef>
                <a:spcPts val="1000"/>
              </a:spcBef>
              <a:spcAft>
                <a:spcPts val="600"/>
              </a:spcAft>
              <a:buNone/>
            </a:pPr>
            <a:r>
              <a:rPr lang="en-GB" sz="1400"/>
              <a:t>Provide enough features during the trial to demonstrate product value without giving full access.</a:t>
            </a:r>
          </a:p>
          <a:p>
            <a:pPr marL="0" indent="0">
              <a:lnSpc>
                <a:spcPct val="90000"/>
              </a:lnSpc>
              <a:spcBef>
                <a:spcPts val="2500"/>
              </a:spcBef>
              <a:spcAft>
                <a:spcPts val="600"/>
              </a:spcAft>
              <a:buNone/>
            </a:pPr>
            <a:r>
              <a:rPr lang="en-GB" sz="1400" b="1"/>
              <a:t>Set Time Limits</a:t>
            </a:r>
          </a:p>
          <a:p>
            <a:pPr marL="0" lvl="1" indent="0">
              <a:lnSpc>
                <a:spcPct val="90000"/>
              </a:lnSpc>
              <a:spcBef>
                <a:spcPts val="1000"/>
              </a:spcBef>
              <a:spcAft>
                <a:spcPts val="600"/>
              </a:spcAft>
              <a:buNone/>
            </a:pPr>
            <a:r>
              <a:rPr lang="en-GB" sz="1400"/>
              <a:t>Implement a clear time limit to encourage users to evaluate quickly and decide on conversion.</a:t>
            </a:r>
          </a:p>
          <a:p>
            <a:pPr marL="0" indent="0">
              <a:lnSpc>
                <a:spcPct val="90000"/>
              </a:lnSpc>
              <a:spcBef>
                <a:spcPts val="2500"/>
              </a:spcBef>
              <a:spcAft>
                <a:spcPts val="600"/>
              </a:spcAft>
              <a:buNone/>
            </a:pPr>
            <a:r>
              <a:rPr lang="en-GB" sz="1400" b="1"/>
              <a:t>Motivate Conversion</a:t>
            </a:r>
          </a:p>
          <a:p>
            <a:pPr marL="0" lvl="1" indent="0">
              <a:lnSpc>
                <a:spcPct val="90000"/>
              </a:lnSpc>
              <a:spcBef>
                <a:spcPts val="1000"/>
              </a:spcBef>
              <a:spcAft>
                <a:spcPts val="600"/>
              </a:spcAft>
              <a:buNone/>
            </a:pPr>
            <a:r>
              <a:rPr lang="en-GB" sz="1400"/>
              <a:t>Design trials to reduce barriers and motivate users to upgrade after experiencing the product.</a:t>
            </a:r>
          </a:p>
        </p:txBody>
      </p:sp>
      <p:pic>
        <p:nvPicPr>
          <p:cNvPr id="4" name="Content Placeholder 3" descr="User interface showing software free trial with features and countdown timer">
            <a:extLst>
              <a:ext uri="{FF2B5EF4-FFF2-40B4-BE49-F238E27FC236}">
                <a16:creationId xmlns:a16="http://schemas.microsoft.com/office/drawing/2014/main" id="{6D4B2DCF-215B-4BD7-B592-BEB81750319D}"/>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F0CADC8E-969F-E2C7-FB7D-9BEFCF8D0C37}"/>
              </a:ext>
            </a:extLst>
          </p:cNvPr>
          <p:cNvSpPr>
            <a:spLocks noGrp="1"/>
          </p:cNvSpPr>
          <p:nvPr>
            <p:ph type="sldNum" sz="quarter" idx="12"/>
          </p:nvPr>
        </p:nvSpPr>
        <p:spPr/>
        <p:txBody>
          <a:bodyPr/>
          <a:lstStyle/>
          <a:p>
            <a:fld id="{CC057153-B650-4DEB-B370-79DDCFDCE934}" type="slidenum">
              <a:rPr lang="en-US" smtClean="0"/>
              <a:t>21</a:t>
            </a:fld>
            <a:endParaRPr lang="en-GB"/>
          </a:p>
        </p:txBody>
      </p:sp>
      <p:sp>
        <p:nvSpPr>
          <p:cNvPr id="3" name="Footer Placeholder 2">
            <a:extLst>
              <a:ext uri="{FF2B5EF4-FFF2-40B4-BE49-F238E27FC236}">
                <a16:creationId xmlns:a16="http://schemas.microsoft.com/office/drawing/2014/main" id="{C977475B-031B-588A-FE8C-ABE7EF2CCF1A}"/>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571874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F7C1C-EBDA-75B1-6064-83FBD833EB8C}"/>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Conversion Metrics and Pitfalls</a:t>
            </a:r>
          </a:p>
        </p:txBody>
      </p:sp>
      <p:sp>
        <p:nvSpPr>
          <p:cNvPr id="5" name="TextBox 4">
            <a:extLst>
              <a:ext uri="{FF2B5EF4-FFF2-40B4-BE49-F238E27FC236}">
                <a16:creationId xmlns:a16="http://schemas.microsoft.com/office/drawing/2014/main" id="{AD399E8E-36CC-4A6A-B1BE-69A1B627812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Trial-to-Paid Conversion Importance</a:t>
            </a:r>
          </a:p>
          <a:p>
            <a:pPr marL="0" lvl="1" indent="0">
              <a:lnSpc>
                <a:spcPct val="90000"/>
              </a:lnSpc>
              <a:spcBef>
                <a:spcPts val="1000"/>
              </a:spcBef>
              <a:spcAft>
                <a:spcPts val="600"/>
              </a:spcAft>
              <a:buNone/>
            </a:pPr>
            <a:r>
              <a:rPr lang="en-GB" sz="1400"/>
              <a:t>Monitoring how many trial users convert to paid customers is essential for business growth.</a:t>
            </a:r>
          </a:p>
          <a:p>
            <a:pPr marL="0" indent="0">
              <a:lnSpc>
                <a:spcPct val="90000"/>
              </a:lnSpc>
              <a:spcBef>
                <a:spcPts val="2500"/>
              </a:spcBef>
              <a:spcAft>
                <a:spcPts val="600"/>
              </a:spcAft>
              <a:buNone/>
            </a:pPr>
            <a:r>
              <a:rPr lang="en-GB" sz="1400" b="1"/>
              <a:t>Offering Too Much for Free</a:t>
            </a:r>
          </a:p>
          <a:p>
            <a:pPr marL="0" lvl="1" indent="0">
              <a:lnSpc>
                <a:spcPct val="90000"/>
              </a:lnSpc>
              <a:spcBef>
                <a:spcPts val="1000"/>
              </a:spcBef>
              <a:spcAft>
                <a:spcPts val="600"/>
              </a:spcAft>
              <a:buNone/>
            </a:pPr>
            <a:r>
              <a:rPr lang="en-GB" sz="1400"/>
              <a:t>Providing excessive free features can reduce the incentive for users to upgrade to paid plans.</a:t>
            </a:r>
          </a:p>
          <a:p>
            <a:pPr marL="0" indent="0">
              <a:lnSpc>
                <a:spcPct val="90000"/>
              </a:lnSpc>
              <a:spcBef>
                <a:spcPts val="2500"/>
              </a:spcBef>
              <a:spcAft>
                <a:spcPts val="600"/>
              </a:spcAft>
              <a:buNone/>
            </a:pPr>
            <a:r>
              <a:rPr lang="en-GB" sz="1400" b="1"/>
              <a:t>Unclear Upgrade Paths</a:t>
            </a:r>
          </a:p>
          <a:p>
            <a:pPr marL="0" lvl="1" indent="0">
              <a:lnSpc>
                <a:spcPct val="90000"/>
              </a:lnSpc>
              <a:spcBef>
                <a:spcPts val="1000"/>
              </a:spcBef>
              <a:spcAft>
                <a:spcPts val="600"/>
              </a:spcAft>
              <a:buNone/>
            </a:pPr>
            <a:r>
              <a:rPr lang="en-GB" sz="1400"/>
              <a:t>Confusing or unclear upgrade options can discourage users from becoming paying customers.</a:t>
            </a:r>
          </a:p>
        </p:txBody>
      </p:sp>
      <p:pic>
        <p:nvPicPr>
          <p:cNvPr id="4" name="Content Placeholder 3" descr="Illustration depicting conversion funnel with trial to paid stages and common pitfalls">
            <a:extLst>
              <a:ext uri="{FF2B5EF4-FFF2-40B4-BE49-F238E27FC236}">
                <a16:creationId xmlns:a16="http://schemas.microsoft.com/office/drawing/2014/main" id="{3EA64681-4AD0-45A1-9517-E4FB538D3005}"/>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6DA2BDFE-CF1D-5A64-E980-ED5D8E580CE0}"/>
              </a:ext>
            </a:extLst>
          </p:cNvPr>
          <p:cNvSpPr>
            <a:spLocks noGrp="1"/>
          </p:cNvSpPr>
          <p:nvPr>
            <p:ph type="sldNum" sz="quarter" idx="12"/>
          </p:nvPr>
        </p:nvSpPr>
        <p:spPr/>
        <p:txBody>
          <a:bodyPr/>
          <a:lstStyle/>
          <a:p>
            <a:fld id="{CC057153-B650-4DEB-B370-79DDCFDCE934}" type="slidenum">
              <a:rPr lang="en-US" smtClean="0"/>
              <a:t>22</a:t>
            </a:fld>
            <a:endParaRPr lang="en-GB"/>
          </a:p>
        </p:txBody>
      </p:sp>
      <p:sp>
        <p:nvSpPr>
          <p:cNvPr id="3" name="Footer Placeholder 2">
            <a:extLst>
              <a:ext uri="{FF2B5EF4-FFF2-40B4-BE49-F238E27FC236}">
                <a16:creationId xmlns:a16="http://schemas.microsoft.com/office/drawing/2014/main" id="{3D1FEE5C-2953-9699-1001-065847EF5F57}"/>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43450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95084-0E03-C5C4-A101-90174BD9EA41}"/>
              </a:ext>
            </a:extLst>
          </p:cNvPr>
          <p:cNvSpPr>
            <a:spLocks noGrp="1"/>
          </p:cNvSpPr>
          <p:nvPr>
            <p:ph type="title"/>
          </p:nvPr>
        </p:nvSpPr>
        <p:spPr>
          <a:xfrm>
            <a:off x="429768" y="1810512"/>
            <a:ext cx="7772400" cy="4562856"/>
          </a:xfrm>
        </p:spPr>
        <p:txBody>
          <a:bodyPr anchor="b">
            <a:normAutofit/>
          </a:bodyPr>
          <a:lstStyle/>
          <a:p>
            <a:r>
              <a:rPr lang="en-GB"/>
              <a:t>Subscription and Usage-Based Pricing Models</a:t>
            </a:r>
          </a:p>
        </p:txBody>
      </p:sp>
      <p:sp>
        <p:nvSpPr>
          <p:cNvPr id="7" name="Text Placeholder 2">
            <a:extLst>
              <a:ext uri="{FF2B5EF4-FFF2-40B4-BE49-F238E27FC236}">
                <a16:creationId xmlns:a16="http://schemas.microsoft.com/office/drawing/2014/main" id="{D80EB94B-F1A7-D12F-4857-2D488D121F70}"/>
              </a:ext>
            </a:extLst>
          </p:cNvPr>
          <p:cNvSpPr>
            <a:spLocks noGrp="1"/>
          </p:cNvSpPr>
          <p:nvPr>
            <p:ph type="body" idx="1"/>
          </p:nvPr>
        </p:nvSpPr>
        <p:spPr>
          <a:xfrm>
            <a:off x="429768" y="429768"/>
            <a:ext cx="7772400" cy="786384"/>
          </a:xfrm>
        </p:spPr>
        <p:txBody>
          <a:bodyPr/>
          <a:lstStyle/>
          <a:p>
            <a:endParaRPr lang="en-US"/>
          </a:p>
        </p:txBody>
      </p:sp>
      <p:sp>
        <p:nvSpPr>
          <p:cNvPr id="4" name="Slide Number Placeholder 3">
            <a:extLst>
              <a:ext uri="{FF2B5EF4-FFF2-40B4-BE49-F238E27FC236}">
                <a16:creationId xmlns:a16="http://schemas.microsoft.com/office/drawing/2014/main" id="{56B4AAD7-ED2B-271F-D2EB-130C18D5A95E}"/>
              </a:ext>
            </a:extLst>
          </p:cNvPr>
          <p:cNvSpPr>
            <a:spLocks noGrp="1"/>
          </p:cNvSpPr>
          <p:nvPr>
            <p:ph type="sldNum" sz="quarter" idx="12"/>
          </p:nvPr>
        </p:nvSpPr>
        <p:spPr/>
        <p:txBody>
          <a:bodyPr/>
          <a:lstStyle/>
          <a:p>
            <a:fld id="{84145AC3-CC88-4C8A-A6CE-8D44921B6A23}" type="slidenum">
              <a:rPr lang="en-US" smtClean="0"/>
              <a:pPr/>
              <a:t>23</a:t>
            </a:fld>
            <a:endParaRPr lang="en-GB"/>
          </a:p>
        </p:txBody>
      </p:sp>
      <p:sp>
        <p:nvSpPr>
          <p:cNvPr id="3" name="Footer Placeholder 2">
            <a:extLst>
              <a:ext uri="{FF2B5EF4-FFF2-40B4-BE49-F238E27FC236}">
                <a16:creationId xmlns:a16="http://schemas.microsoft.com/office/drawing/2014/main" id="{68D3156F-EE24-6140-AAC3-2EF8A94DC3E7}"/>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514826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0A045-40F5-14B1-A0F9-CE38640329D1}"/>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Recurring Revenue Fundamentals</a:t>
            </a:r>
          </a:p>
        </p:txBody>
      </p:sp>
      <p:sp>
        <p:nvSpPr>
          <p:cNvPr id="5" name="TextBox 4">
            <a:extLst>
              <a:ext uri="{FF2B5EF4-FFF2-40B4-BE49-F238E27FC236}">
                <a16:creationId xmlns:a16="http://schemas.microsoft.com/office/drawing/2014/main" id="{A3689112-A601-4C20-8298-CB6777DCD0A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Predictable Cash Flow</a:t>
            </a:r>
          </a:p>
          <a:p>
            <a:pPr marL="0" lvl="1" indent="0">
              <a:spcBef>
                <a:spcPts val="1000"/>
              </a:spcBef>
              <a:spcAft>
                <a:spcPts val="600"/>
              </a:spcAft>
              <a:buNone/>
            </a:pPr>
            <a:r>
              <a:rPr lang="en-GB" sz="1400"/>
              <a:t>Subscription models create steady and predictable cash flow through regular recurring payments.</a:t>
            </a:r>
          </a:p>
          <a:p>
            <a:pPr marL="0" indent="0">
              <a:spcBef>
                <a:spcPts val="2500"/>
              </a:spcBef>
              <a:spcAft>
                <a:spcPts val="600"/>
              </a:spcAft>
              <a:buNone/>
            </a:pPr>
            <a:r>
              <a:rPr lang="en-GB" sz="1400" b="1"/>
              <a:t>Customer Retention</a:t>
            </a:r>
          </a:p>
          <a:p>
            <a:pPr marL="0" lvl="1" indent="0">
              <a:spcBef>
                <a:spcPts val="1000"/>
              </a:spcBef>
              <a:spcAft>
                <a:spcPts val="600"/>
              </a:spcAft>
              <a:buNone/>
            </a:pPr>
            <a:r>
              <a:rPr lang="en-GB" sz="1400"/>
              <a:t>Recurring billing encourages customer loyalty by maintaining ongoing value delivery over time.</a:t>
            </a:r>
          </a:p>
        </p:txBody>
      </p:sp>
      <p:pic>
        <p:nvPicPr>
          <p:cNvPr id="4" name="Content Placeholder 3" descr="Subscription services with recurring billing and customer retention concepts">
            <a:extLst>
              <a:ext uri="{FF2B5EF4-FFF2-40B4-BE49-F238E27FC236}">
                <a16:creationId xmlns:a16="http://schemas.microsoft.com/office/drawing/2014/main" id="{289149D0-82F9-4D4D-8BF0-8D383F0CB75E}"/>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B79B11CE-6449-41A5-0B5F-AC5293D9BA67}"/>
              </a:ext>
            </a:extLst>
          </p:cNvPr>
          <p:cNvSpPr>
            <a:spLocks noGrp="1"/>
          </p:cNvSpPr>
          <p:nvPr>
            <p:ph type="sldNum" sz="quarter" idx="12"/>
          </p:nvPr>
        </p:nvSpPr>
        <p:spPr/>
        <p:txBody>
          <a:bodyPr/>
          <a:lstStyle/>
          <a:p>
            <a:fld id="{CC057153-B650-4DEB-B370-79DDCFDCE934}" type="slidenum">
              <a:rPr lang="en-US" smtClean="0"/>
              <a:t>24</a:t>
            </a:fld>
            <a:endParaRPr lang="en-GB"/>
          </a:p>
        </p:txBody>
      </p:sp>
      <p:sp>
        <p:nvSpPr>
          <p:cNvPr id="3" name="Footer Placeholder 2">
            <a:extLst>
              <a:ext uri="{FF2B5EF4-FFF2-40B4-BE49-F238E27FC236}">
                <a16:creationId xmlns:a16="http://schemas.microsoft.com/office/drawing/2014/main" id="{9296B73E-5569-764F-CFE8-EEC5415E7FBB}"/>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04991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5CD30-F059-20D4-28F1-ED4D12E1BC94}"/>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Usage-Driven Pricing Mechanics</a:t>
            </a:r>
          </a:p>
        </p:txBody>
      </p:sp>
      <p:sp>
        <p:nvSpPr>
          <p:cNvPr id="5" name="TextBox 4">
            <a:extLst>
              <a:ext uri="{FF2B5EF4-FFF2-40B4-BE49-F238E27FC236}">
                <a16:creationId xmlns:a16="http://schemas.microsoft.com/office/drawing/2014/main" id="{7DBE2CC8-01C4-4ACE-829D-5CAEB7851FCB}"/>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300" b="1"/>
              <a:t>Consumption-Based Charges</a:t>
            </a:r>
          </a:p>
          <a:p>
            <a:pPr marL="0" lvl="1" indent="0">
              <a:spcBef>
                <a:spcPts val="1000"/>
              </a:spcBef>
              <a:spcAft>
                <a:spcPts val="600"/>
              </a:spcAft>
              <a:buNone/>
            </a:pPr>
            <a:r>
              <a:rPr lang="en-GB" sz="1300"/>
              <a:t>Pricing is determined by actual customer usage, promoting fairness and aligning cost with value received.</a:t>
            </a:r>
          </a:p>
          <a:p>
            <a:pPr marL="0" indent="0">
              <a:spcBef>
                <a:spcPts val="2500"/>
              </a:spcBef>
              <a:spcAft>
                <a:spcPts val="600"/>
              </a:spcAft>
              <a:buNone/>
            </a:pPr>
            <a:r>
              <a:rPr lang="en-GB" sz="1300" b="1"/>
              <a:t>Scalability and Flexibility</a:t>
            </a:r>
          </a:p>
          <a:p>
            <a:pPr marL="0" lvl="1" indent="0">
              <a:spcBef>
                <a:spcPts val="1000"/>
              </a:spcBef>
              <a:spcAft>
                <a:spcPts val="600"/>
              </a:spcAft>
              <a:buNone/>
            </a:pPr>
            <a:r>
              <a:rPr lang="en-GB" sz="1300"/>
              <a:t>This model supports scalable pricing adapting to changing customer consumption patterns effectively.</a:t>
            </a:r>
          </a:p>
          <a:p>
            <a:pPr marL="0" indent="0">
              <a:spcBef>
                <a:spcPts val="2500"/>
              </a:spcBef>
              <a:spcAft>
                <a:spcPts val="600"/>
              </a:spcAft>
              <a:buNone/>
            </a:pPr>
            <a:r>
              <a:rPr lang="en-GB" sz="1300" b="1"/>
              <a:t>Monitoring and Billing Infrastructure</a:t>
            </a:r>
          </a:p>
          <a:p>
            <a:pPr marL="0" lvl="1" indent="0">
              <a:spcBef>
                <a:spcPts val="1000"/>
              </a:spcBef>
              <a:spcAft>
                <a:spcPts val="600"/>
              </a:spcAft>
              <a:buNone/>
            </a:pPr>
            <a:r>
              <a:rPr lang="en-GB" sz="1300"/>
              <a:t>Accurate monitoring and robust billing systems are essential to implement usage-driven pricing successfully.</a:t>
            </a:r>
          </a:p>
        </p:txBody>
      </p:sp>
      <p:pic>
        <p:nvPicPr>
          <p:cNvPr id="4" name="Content Placeholder 3" descr="Digital meter and billing interface illustrating usage-based pricing and consumption tracking">
            <a:extLst>
              <a:ext uri="{FF2B5EF4-FFF2-40B4-BE49-F238E27FC236}">
                <a16:creationId xmlns:a16="http://schemas.microsoft.com/office/drawing/2014/main" id="{DEAFCD47-AB4C-49C9-9FE0-7FB99AAE8376}"/>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37218693-66DB-6BCC-8306-9C935C64905A}"/>
              </a:ext>
            </a:extLst>
          </p:cNvPr>
          <p:cNvSpPr>
            <a:spLocks noGrp="1"/>
          </p:cNvSpPr>
          <p:nvPr>
            <p:ph type="sldNum" sz="quarter" idx="12"/>
          </p:nvPr>
        </p:nvSpPr>
        <p:spPr/>
        <p:txBody>
          <a:bodyPr/>
          <a:lstStyle/>
          <a:p>
            <a:fld id="{CC057153-B650-4DEB-B370-79DDCFDCE934}" type="slidenum">
              <a:rPr lang="en-US" smtClean="0"/>
              <a:t>25</a:t>
            </a:fld>
            <a:endParaRPr lang="en-GB"/>
          </a:p>
        </p:txBody>
      </p:sp>
      <p:sp>
        <p:nvSpPr>
          <p:cNvPr id="3" name="Footer Placeholder 2">
            <a:extLst>
              <a:ext uri="{FF2B5EF4-FFF2-40B4-BE49-F238E27FC236}">
                <a16:creationId xmlns:a16="http://schemas.microsoft.com/office/drawing/2014/main" id="{4D132106-1E83-F683-70DF-E31BD97CAC13}"/>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4206190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D6BD-7816-6171-F2BD-5FA47A5770AD}"/>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Hybrid Models and Flexibility</a:t>
            </a:r>
          </a:p>
        </p:txBody>
      </p:sp>
      <p:sp>
        <p:nvSpPr>
          <p:cNvPr id="5" name="TextBox 4">
            <a:extLst>
              <a:ext uri="{FF2B5EF4-FFF2-40B4-BE49-F238E27FC236}">
                <a16:creationId xmlns:a16="http://schemas.microsoft.com/office/drawing/2014/main" id="{98CF6FFF-2BA4-4F54-88C3-5DFF2891C91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300" b="1"/>
              <a:t>Subscription-Based Model</a:t>
            </a:r>
          </a:p>
          <a:p>
            <a:pPr marL="0" lvl="1" indent="0">
              <a:lnSpc>
                <a:spcPct val="90000"/>
              </a:lnSpc>
              <a:spcBef>
                <a:spcPts val="1000"/>
              </a:spcBef>
              <a:spcAft>
                <a:spcPts val="600"/>
              </a:spcAft>
              <a:buNone/>
            </a:pPr>
            <a:r>
              <a:rPr lang="en-GB" sz="1300"/>
              <a:t>Subscription models provide predictable recurring revenue and simplify customer billing with fixed periodic charges.</a:t>
            </a:r>
          </a:p>
          <a:p>
            <a:pPr marL="0" indent="0">
              <a:lnSpc>
                <a:spcPct val="90000"/>
              </a:lnSpc>
              <a:spcBef>
                <a:spcPts val="2500"/>
              </a:spcBef>
              <a:spcAft>
                <a:spcPts val="600"/>
              </a:spcAft>
              <a:buNone/>
            </a:pPr>
            <a:r>
              <a:rPr lang="en-GB" sz="1300" b="1"/>
              <a:t>Usage-Based Model</a:t>
            </a:r>
          </a:p>
          <a:p>
            <a:pPr marL="0" lvl="1" indent="0">
              <a:lnSpc>
                <a:spcPct val="90000"/>
              </a:lnSpc>
              <a:spcBef>
                <a:spcPts val="1000"/>
              </a:spcBef>
              <a:spcAft>
                <a:spcPts val="600"/>
              </a:spcAft>
              <a:buNone/>
            </a:pPr>
            <a:r>
              <a:rPr lang="en-GB" sz="1300"/>
              <a:t>Usage-based pricing allows charges to reflect actual consumption, promoting fairness and encouraging efficient use.</a:t>
            </a:r>
          </a:p>
          <a:p>
            <a:pPr marL="0" indent="0">
              <a:lnSpc>
                <a:spcPct val="90000"/>
              </a:lnSpc>
              <a:spcBef>
                <a:spcPts val="2500"/>
              </a:spcBef>
              <a:spcAft>
                <a:spcPts val="600"/>
              </a:spcAft>
              <a:buNone/>
            </a:pPr>
            <a:r>
              <a:rPr lang="en-GB" sz="1300" b="1"/>
              <a:t>Hybrid Pricing Flexibility</a:t>
            </a:r>
          </a:p>
          <a:p>
            <a:pPr marL="0" lvl="1" indent="0">
              <a:lnSpc>
                <a:spcPct val="90000"/>
              </a:lnSpc>
              <a:spcBef>
                <a:spcPts val="1000"/>
              </a:spcBef>
              <a:spcAft>
                <a:spcPts val="600"/>
              </a:spcAft>
              <a:buNone/>
            </a:pPr>
            <a:r>
              <a:rPr lang="en-GB" sz="1300"/>
              <a:t>Combining subscription and usage-based pricing creates flexible plans that adapt to customer behaviour and business goals.</a:t>
            </a:r>
          </a:p>
        </p:txBody>
      </p:sp>
      <p:pic>
        <p:nvPicPr>
          <p:cNvPr id="4" name="Content Placeholder 3" descr="Flexible pricing model concept combining subscription and usage-based elements">
            <a:extLst>
              <a:ext uri="{FF2B5EF4-FFF2-40B4-BE49-F238E27FC236}">
                <a16:creationId xmlns:a16="http://schemas.microsoft.com/office/drawing/2014/main" id="{8D456541-724F-4ED5-8FF2-478E5B98DF05}"/>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1B36A63B-2D08-F96F-9E11-A1CEF5425575}"/>
              </a:ext>
            </a:extLst>
          </p:cNvPr>
          <p:cNvSpPr>
            <a:spLocks noGrp="1"/>
          </p:cNvSpPr>
          <p:nvPr>
            <p:ph type="sldNum" sz="quarter" idx="12"/>
          </p:nvPr>
        </p:nvSpPr>
        <p:spPr/>
        <p:txBody>
          <a:bodyPr/>
          <a:lstStyle/>
          <a:p>
            <a:fld id="{CC057153-B650-4DEB-B370-79DDCFDCE934}" type="slidenum">
              <a:rPr lang="en-US" smtClean="0"/>
              <a:t>26</a:t>
            </a:fld>
            <a:endParaRPr lang="en-GB"/>
          </a:p>
        </p:txBody>
      </p:sp>
      <p:sp>
        <p:nvSpPr>
          <p:cNvPr id="3" name="Footer Placeholder 2">
            <a:extLst>
              <a:ext uri="{FF2B5EF4-FFF2-40B4-BE49-F238E27FC236}">
                <a16:creationId xmlns:a16="http://schemas.microsoft.com/office/drawing/2014/main" id="{103A7AB6-D410-00D8-AD5F-BCFAE484280E}"/>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326393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909CB-9E19-3D34-C23E-00BACC5C46B1}"/>
              </a:ext>
            </a:extLst>
          </p:cNvPr>
          <p:cNvSpPr>
            <a:spLocks noGrp="1"/>
          </p:cNvSpPr>
          <p:nvPr>
            <p:ph type="title"/>
          </p:nvPr>
        </p:nvSpPr>
        <p:spPr>
          <a:xfrm>
            <a:off x="429768" y="1810512"/>
            <a:ext cx="7772400" cy="4562856"/>
          </a:xfrm>
        </p:spPr>
        <p:txBody>
          <a:bodyPr anchor="b">
            <a:normAutofit/>
          </a:bodyPr>
          <a:lstStyle/>
          <a:p>
            <a:r>
              <a:rPr lang="en-GB" sz="6800"/>
              <a:t>Comparing One-Time and Recurring Revenue Streams</a:t>
            </a:r>
          </a:p>
        </p:txBody>
      </p:sp>
      <p:sp>
        <p:nvSpPr>
          <p:cNvPr id="7" name="Text Placeholder 2">
            <a:extLst>
              <a:ext uri="{FF2B5EF4-FFF2-40B4-BE49-F238E27FC236}">
                <a16:creationId xmlns:a16="http://schemas.microsoft.com/office/drawing/2014/main" id="{F25ECE2E-E4A0-E650-DDE9-DF2E42F64D4D}"/>
              </a:ext>
            </a:extLst>
          </p:cNvPr>
          <p:cNvSpPr>
            <a:spLocks noGrp="1"/>
          </p:cNvSpPr>
          <p:nvPr>
            <p:ph type="body" idx="1"/>
          </p:nvPr>
        </p:nvSpPr>
        <p:spPr>
          <a:xfrm>
            <a:off x="429768" y="429768"/>
            <a:ext cx="7772400" cy="786384"/>
          </a:xfrm>
        </p:spPr>
        <p:txBody>
          <a:bodyPr/>
          <a:lstStyle/>
          <a:p>
            <a:endParaRPr lang="en-US"/>
          </a:p>
        </p:txBody>
      </p:sp>
      <p:sp>
        <p:nvSpPr>
          <p:cNvPr id="4" name="Slide Number Placeholder 3">
            <a:extLst>
              <a:ext uri="{FF2B5EF4-FFF2-40B4-BE49-F238E27FC236}">
                <a16:creationId xmlns:a16="http://schemas.microsoft.com/office/drawing/2014/main" id="{1207074E-CE0F-D679-D3CF-8080B306CD7C}"/>
              </a:ext>
            </a:extLst>
          </p:cNvPr>
          <p:cNvSpPr>
            <a:spLocks noGrp="1"/>
          </p:cNvSpPr>
          <p:nvPr>
            <p:ph type="sldNum" sz="quarter" idx="12"/>
          </p:nvPr>
        </p:nvSpPr>
        <p:spPr/>
        <p:txBody>
          <a:bodyPr/>
          <a:lstStyle/>
          <a:p>
            <a:fld id="{84145AC3-CC88-4C8A-A6CE-8D44921B6A23}" type="slidenum">
              <a:rPr lang="en-US" smtClean="0"/>
              <a:pPr/>
              <a:t>27</a:t>
            </a:fld>
            <a:endParaRPr lang="en-GB"/>
          </a:p>
        </p:txBody>
      </p:sp>
      <p:sp>
        <p:nvSpPr>
          <p:cNvPr id="3" name="Footer Placeholder 2">
            <a:extLst>
              <a:ext uri="{FF2B5EF4-FFF2-40B4-BE49-F238E27FC236}">
                <a16:creationId xmlns:a16="http://schemas.microsoft.com/office/drawing/2014/main" id="{4735427F-7A4E-D2B3-9F82-34FAE731427D}"/>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4012012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1C7B2-4BBB-F9D2-400D-994C743AC20A}"/>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Advantages and Drawbacks of Each</a:t>
            </a:r>
          </a:p>
        </p:txBody>
      </p:sp>
      <p:sp>
        <p:nvSpPr>
          <p:cNvPr id="5" name="TextBox 4">
            <a:extLst>
              <a:ext uri="{FF2B5EF4-FFF2-40B4-BE49-F238E27FC236}">
                <a16:creationId xmlns:a16="http://schemas.microsoft.com/office/drawing/2014/main" id="{67FB06F9-4A12-4D58-B37E-3B8E927AA43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900" b="1"/>
              <a:t>One-time Sales Benefits</a:t>
            </a:r>
          </a:p>
          <a:p>
            <a:pPr marL="0" lvl="1" indent="0">
              <a:lnSpc>
                <a:spcPct val="90000"/>
              </a:lnSpc>
              <a:spcBef>
                <a:spcPts val="1000"/>
              </a:spcBef>
              <a:spcAft>
                <a:spcPts val="600"/>
              </a:spcAft>
              <a:buNone/>
            </a:pPr>
            <a:r>
              <a:rPr lang="en-GB" sz="900"/>
              <a:t>One-time sales deliver immediate cash influx, supporting short-term business needs and quick revenue generation.</a:t>
            </a:r>
          </a:p>
          <a:p>
            <a:pPr marL="0" indent="0">
              <a:lnSpc>
                <a:spcPct val="90000"/>
              </a:lnSpc>
              <a:spcBef>
                <a:spcPts val="2500"/>
              </a:spcBef>
              <a:spcAft>
                <a:spcPts val="600"/>
              </a:spcAft>
              <a:buNone/>
            </a:pPr>
            <a:r>
              <a:rPr lang="en-GB" sz="900" b="1"/>
              <a:t>One-time Sales Limitations</a:t>
            </a:r>
          </a:p>
          <a:p>
            <a:pPr marL="0" lvl="1" indent="0">
              <a:lnSpc>
                <a:spcPct val="90000"/>
              </a:lnSpc>
              <a:spcBef>
                <a:spcPts val="1000"/>
              </a:spcBef>
              <a:spcAft>
                <a:spcPts val="600"/>
              </a:spcAft>
              <a:buNone/>
            </a:pPr>
            <a:r>
              <a:rPr lang="en-GB" sz="900"/>
              <a:t>These sales offer less revenue predictability and require constant acquisition of new customers for sustained income.</a:t>
            </a:r>
          </a:p>
          <a:p>
            <a:pPr marL="0" indent="0">
              <a:lnSpc>
                <a:spcPct val="90000"/>
              </a:lnSpc>
              <a:spcBef>
                <a:spcPts val="2500"/>
              </a:spcBef>
              <a:spcAft>
                <a:spcPts val="600"/>
              </a:spcAft>
              <a:buNone/>
            </a:pPr>
            <a:r>
              <a:rPr lang="en-GB" sz="900" b="1"/>
              <a:t>Recurring Revenue Advantages</a:t>
            </a:r>
          </a:p>
          <a:p>
            <a:pPr marL="0" lvl="1" indent="0">
              <a:lnSpc>
                <a:spcPct val="90000"/>
              </a:lnSpc>
              <a:spcBef>
                <a:spcPts val="1000"/>
              </a:spcBef>
              <a:spcAft>
                <a:spcPts val="600"/>
              </a:spcAft>
              <a:buNone/>
            </a:pPr>
            <a:r>
              <a:rPr lang="en-GB" sz="900"/>
              <a:t>Recurring revenue ensures long-term financial stability through ongoing customer subscriptions and retention.</a:t>
            </a:r>
          </a:p>
          <a:p>
            <a:pPr marL="0" indent="0">
              <a:lnSpc>
                <a:spcPct val="90000"/>
              </a:lnSpc>
              <a:spcBef>
                <a:spcPts val="2500"/>
              </a:spcBef>
              <a:spcAft>
                <a:spcPts val="600"/>
              </a:spcAft>
              <a:buNone/>
            </a:pPr>
            <a:r>
              <a:rPr lang="en-GB" sz="900" b="1"/>
              <a:t>Recurring Revenue Challenges</a:t>
            </a:r>
          </a:p>
          <a:p>
            <a:pPr marL="0" lvl="1" indent="0">
              <a:lnSpc>
                <a:spcPct val="90000"/>
              </a:lnSpc>
              <a:spcBef>
                <a:spcPts val="1000"/>
              </a:spcBef>
              <a:spcAft>
                <a:spcPts val="600"/>
              </a:spcAft>
              <a:buNone/>
            </a:pPr>
            <a:r>
              <a:rPr lang="en-GB" sz="900"/>
              <a:t>Maintaining recurring revenue demands continuous customer retention efforts and quality service delivery.</a:t>
            </a:r>
          </a:p>
        </p:txBody>
      </p:sp>
      <p:pic>
        <p:nvPicPr>
          <p:cNvPr id="4" name="Content Placeholder 3" descr="Comparison of immediate cash flow versus long-term revenue with business financial elements">
            <a:extLst>
              <a:ext uri="{FF2B5EF4-FFF2-40B4-BE49-F238E27FC236}">
                <a16:creationId xmlns:a16="http://schemas.microsoft.com/office/drawing/2014/main" id="{9D6A15CA-FC8F-482B-9149-12A210158B0D}"/>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CE08AB95-1D53-D316-DC21-E5AA91C17A6D}"/>
              </a:ext>
            </a:extLst>
          </p:cNvPr>
          <p:cNvSpPr>
            <a:spLocks noGrp="1"/>
          </p:cNvSpPr>
          <p:nvPr>
            <p:ph type="sldNum" sz="quarter" idx="12"/>
          </p:nvPr>
        </p:nvSpPr>
        <p:spPr/>
        <p:txBody>
          <a:bodyPr/>
          <a:lstStyle/>
          <a:p>
            <a:fld id="{CC057153-B650-4DEB-B370-79DDCFDCE934}" type="slidenum">
              <a:rPr lang="en-US" smtClean="0"/>
              <a:t>28</a:t>
            </a:fld>
            <a:endParaRPr lang="en-GB"/>
          </a:p>
        </p:txBody>
      </p:sp>
      <p:sp>
        <p:nvSpPr>
          <p:cNvPr id="3" name="Footer Placeholder 2">
            <a:extLst>
              <a:ext uri="{FF2B5EF4-FFF2-40B4-BE49-F238E27FC236}">
                <a16:creationId xmlns:a16="http://schemas.microsoft.com/office/drawing/2014/main" id="{78857511-E57C-C0EA-7FA5-C56EC0242290}"/>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167333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93B24-73E3-6371-EDAE-C9D783550DD2}"/>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Impact on Cash Flow and Forecasting</a:t>
            </a:r>
          </a:p>
        </p:txBody>
      </p:sp>
      <p:sp>
        <p:nvSpPr>
          <p:cNvPr id="5" name="TextBox 4">
            <a:extLst>
              <a:ext uri="{FF2B5EF4-FFF2-40B4-BE49-F238E27FC236}">
                <a16:creationId xmlns:a16="http://schemas.microsoft.com/office/drawing/2014/main" id="{3C46D3CE-B590-40EF-82C7-D0978CE023C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Recurring Revenue Benefits</a:t>
            </a:r>
          </a:p>
          <a:p>
            <a:pPr marL="0" lvl="1" indent="0">
              <a:spcBef>
                <a:spcPts val="1000"/>
              </a:spcBef>
              <a:spcAft>
                <a:spcPts val="600"/>
              </a:spcAft>
              <a:buNone/>
            </a:pPr>
            <a:r>
              <a:rPr lang="en-GB" sz="1400"/>
              <a:t>Recurring revenue models enhance forecasting accuracy and support stronger business valuations over time.</a:t>
            </a:r>
          </a:p>
          <a:p>
            <a:pPr marL="0" indent="0">
              <a:spcBef>
                <a:spcPts val="2500"/>
              </a:spcBef>
              <a:spcAft>
                <a:spcPts val="600"/>
              </a:spcAft>
              <a:buNone/>
            </a:pPr>
            <a:r>
              <a:rPr lang="en-GB" sz="1400" b="1"/>
              <a:t>One-Time Sales Challenges</a:t>
            </a:r>
          </a:p>
          <a:p>
            <a:pPr marL="0" lvl="1" indent="0">
              <a:spcBef>
                <a:spcPts val="1000"/>
              </a:spcBef>
              <a:spcAft>
                <a:spcPts val="600"/>
              </a:spcAft>
              <a:buNone/>
            </a:pPr>
            <a:r>
              <a:rPr lang="en-GB" sz="1400"/>
              <a:t>Sales that occur once can create revenue volatility, necessitating more conservative and cautious financial planning.</a:t>
            </a:r>
          </a:p>
        </p:txBody>
      </p:sp>
      <p:pic>
        <p:nvPicPr>
          <p:cNvPr id="4" name="Content Placeholder 3" descr="Financial charts comparing recurring revenue stability and one-time sales volatility">
            <a:extLst>
              <a:ext uri="{FF2B5EF4-FFF2-40B4-BE49-F238E27FC236}">
                <a16:creationId xmlns:a16="http://schemas.microsoft.com/office/drawing/2014/main" id="{F93978C4-61C8-4A17-BAF5-53A45759A6FD}"/>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6744A0AC-1206-AF4B-FE8B-F79CB9EAC8BC}"/>
              </a:ext>
            </a:extLst>
          </p:cNvPr>
          <p:cNvSpPr>
            <a:spLocks noGrp="1"/>
          </p:cNvSpPr>
          <p:nvPr>
            <p:ph type="sldNum" sz="quarter" idx="12"/>
          </p:nvPr>
        </p:nvSpPr>
        <p:spPr/>
        <p:txBody>
          <a:bodyPr/>
          <a:lstStyle/>
          <a:p>
            <a:fld id="{CC057153-B650-4DEB-B370-79DDCFDCE934}" type="slidenum">
              <a:rPr lang="en-US" smtClean="0"/>
              <a:t>29</a:t>
            </a:fld>
            <a:endParaRPr lang="en-GB"/>
          </a:p>
        </p:txBody>
      </p:sp>
      <p:sp>
        <p:nvSpPr>
          <p:cNvPr id="3" name="Footer Placeholder 2">
            <a:extLst>
              <a:ext uri="{FF2B5EF4-FFF2-40B4-BE49-F238E27FC236}">
                <a16:creationId xmlns:a16="http://schemas.microsoft.com/office/drawing/2014/main" id="{CD0A0746-0592-F687-5801-8F69DF116348}"/>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313611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3BC1-767A-BD02-4222-48A2F5A41210}"/>
              </a:ext>
            </a:extLst>
          </p:cNvPr>
          <p:cNvSpPr>
            <a:spLocks noGrp="1"/>
          </p:cNvSpPr>
          <p:nvPr>
            <p:ph type="title"/>
          </p:nvPr>
        </p:nvSpPr>
        <p:spPr>
          <a:xfrm>
            <a:off x="429768" y="1810512"/>
            <a:ext cx="7772400" cy="4562856"/>
          </a:xfrm>
        </p:spPr>
        <p:txBody>
          <a:bodyPr anchor="b">
            <a:normAutofit/>
          </a:bodyPr>
          <a:lstStyle/>
          <a:p>
            <a:r>
              <a:rPr lang="en-GB"/>
              <a:t>The Strategic Importance of Pricing in Startups</a:t>
            </a:r>
          </a:p>
        </p:txBody>
      </p:sp>
      <p:sp>
        <p:nvSpPr>
          <p:cNvPr id="7" name="Text Placeholder 2">
            <a:extLst>
              <a:ext uri="{FF2B5EF4-FFF2-40B4-BE49-F238E27FC236}">
                <a16:creationId xmlns:a16="http://schemas.microsoft.com/office/drawing/2014/main" id="{7BD76510-1D27-1650-48BE-49D55A97F17C}"/>
              </a:ext>
            </a:extLst>
          </p:cNvPr>
          <p:cNvSpPr>
            <a:spLocks noGrp="1"/>
          </p:cNvSpPr>
          <p:nvPr>
            <p:ph type="body" idx="1"/>
          </p:nvPr>
        </p:nvSpPr>
        <p:spPr>
          <a:xfrm>
            <a:off x="429768" y="429768"/>
            <a:ext cx="7772400" cy="786384"/>
          </a:xfrm>
        </p:spPr>
        <p:txBody>
          <a:bodyPr/>
          <a:lstStyle/>
          <a:p>
            <a:endParaRPr lang="en-US"/>
          </a:p>
        </p:txBody>
      </p:sp>
      <p:sp>
        <p:nvSpPr>
          <p:cNvPr id="4" name="Slide Number Placeholder 3">
            <a:extLst>
              <a:ext uri="{FF2B5EF4-FFF2-40B4-BE49-F238E27FC236}">
                <a16:creationId xmlns:a16="http://schemas.microsoft.com/office/drawing/2014/main" id="{7A952563-DB86-CB2F-4B1A-21079CA3AD49}"/>
              </a:ext>
            </a:extLst>
          </p:cNvPr>
          <p:cNvSpPr>
            <a:spLocks noGrp="1"/>
          </p:cNvSpPr>
          <p:nvPr>
            <p:ph type="sldNum" sz="quarter" idx="12"/>
          </p:nvPr>
        </p:nvSpPr>
        <p:spPr/>
        <p:txBody>
          <a:bodyPr/>
          <a:lstStyle/>
          <a:p>
            <a:fld id="{84145AC3-CC88-4C8A-A6CE-8D44921B6A23}" type="slidenum">
              <a:rPr lang="en-US" smtClean="0"/>
              <a:pPr/>
              <a:t>3</a:t>
            </a:fld>
            <a:endParaRPr lang="en-GB"/>
          </a:p>
        </p:txBody>
      </p:sp>
      <p:sp>
        <p:nvSpPr>
          <p:cNvPr id="3" name="Footer Placeholder 2">
            <a:extLst>
              <a:ext uri="{FF2B5EF4-FFF2-40B4-BE49-F238E27FC236}">
                <a16:creationId xmlns:a16="http://schemas.microsoft.com/office/drawing/2014/main" id="{6C73EAAE-DD74-4904-CA85-E3F84675072D}"/>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288206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9382E-DDE8-F2D4-BF41-56E1AF7D143E}"/>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Matching Revenue Streams to Product Type</a:t>
            </a:r>
          </a:p>
        </p:txBody>
      </p:sp>
      <p:sp>
        <p:nvSpPr>
          <p:cNvPr id="5" name="TextBox 4">
            <a:extLst>
              <a:ext uri="{FF2B5EF4-FFF2-40B4-BE49-F238E27FC236}">
                <a16:creationId xmlns:a16="http://schemas.microsoft.com/office/drawing/2014/main" id="{58E83D6B-30FE-4039-895B-6B806D6BB15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300" b="1"/>
              <a:t>Product Nature Impact</a:t>
            </a:r>
          </a:p>
          <a:p>
            <a:pPr marL="0" lvl="1" indent="0">
              <a:lnSpc>
                <a:spcPct val="90000"/>
              </a:lnSpc>
              <a:spcBef>
                <a:spcPts val="1000"/>
              </a:spcBef>
              <a:spcAft>
                <a:spcPts val="600"/>
              </a:spcAft>
              <a:buNone/>
            </a:pPr>
            <a:r>
              <a:rPr lang="en-GB" sz="1300"/>
              <a:t>The inherent characteristics of a product determine the most effective revenue stream to pursue for maximum growth.</a:t>
            </a:r>
          </a:p>
          <a:p>
            <a:pPr marL="0" indent="0">
              <a:lnSpc>
                <a:spcPct val="90000"/>
              </a:lnSpc>
              <a:spcBef>
                <a:spcPts val="2500"/>
              </a:spcBef>
              <a:spcAft>
                <a:spcPts val="600"/>
              </a:spcAft>
              <a:buNone/>
            </a:pPr>
            <a:r>
              <a:rPr lang="en-GB" sz="1300" b="1"/>
              <a:t>Customer Usage Patterns</a:t>
            </a:r>
          </a:p>
          <a:p>
            <a:pPr marL="0" lvl="1" indent="0">
              <a:lnSpc>
                <a:spcPct val="90000"/>
              </a:lnSpc>
              <a:spcBef>
                <a:spcPts val="1000"/>
              </a:spcBef>
              <a:spcAft>
                <a:spcPts val="600"/>
              </a:spcAft>
              <a:buNone/>
            </a:pPr>
            <a:r>
              <a:rPr lang="en-GB" sz="1300"/>
              <a:t>Understanding how customers use a product helps tailor revenue models to increase satisfaction and long-term loyalty.</a:t>
            </a:r>
          </a:p>
          <a:p>
            <a:pPr marL="0" indent="0">
              <a:lnSpc>
                <a:spcPct val="90000"/>
              </a:lnSpc>
              <a:spcBef>
                <a:spcPts val="2500"/>
              </a:spcBef>
              <a:spcAft>
                <a:spcPts val="600"/>
              </a:spcAft>
              <a:buNone/>
            </a:pPr>
            <a:r>
              <a:rPr lang="en-GB" sz="1300" b="1"/>
              <a:t>Revenue Model Suitability</a:t>
            </a:r>
          </a:p>
          <a:p>
            <a:pPr marL="0" lvl="1" indent="0">
              <a:lnSpc>
                <a:spcPct val="90000"/>
              </a:lnSpc>
              <a:spcBef>
                <a:spcPts val="1000"/>
              </a:spcBef>
              <a:spcAft>
                <a:spcPts val="600"/>
              </a:spcAft>
              <a:buNone/>
            </a:pPr>
            <a:r>
              <a:rPr lang="en-GB" sz="1300"/>
              <a:t>Selecting revenue models aligned with product and usage patterns optimises profitability and customer experience.</a:t>
            </a:r>
          </a:p>
        </p:txBody>
      </p:sp>
      <p:pic>
        <p:nvPicPr>
          <p:cNvPr id="4" name="Content Placeholder 3" descr="Various product types with corresponding revenue models illustrating business growth and customer satisfaction">
            <a:extLst>
              <a:ext uri="{FF2B5EF4-FFF2-40B4-BE49-F238E27FC236}">
                <a16:creationId xmlns:a16="http://schemas.microsoft.com/office/drawing/2014/main" id="{1F77BFBA-9BAE-4EA6-BFBC-09BDF846244D}"/>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0E4B84FC-430D-8DBD-8852-AB56817444B2}"/>
              </a:ext>
            </a:extLst>
          </p:cNvPr>
          <p:cNvSpPr>
            <a:spLocks noGrp="1"/>
          </p:cNvSpPr>
          <p:nvPr>
            <p:ph type="sldNum" sz="quarter" idx="12"/>
          </p:nvPr>
        </p:nvSpPr>
        <p:spPr/>
        <p:txBody>
          <a:bodyPr/>
          <a:lstStyle/>
          <a:p>
            <a:fld id="{CC057153-B650-4DEB-B370-79DDCFDCE934}" type="slidenum">
              <a:rPr lang="en-US" smtClean="0"/>
              <a:t>30</a:t>
            </a:fld>
            <a:endParaRPr lang="en-GB"/>
          </a:p>
        </p:txBody>
      </p:sp>
      <p:sp>
        <p:nvSpPr>
          <p:cNvPr id="3" name="Footer Placeholder 2">
            <a:extLst>
              <a:ext uri="{FF2B5EF4-FFF2-40B4-BE49-F238E27FC236}">
                <a16:creationId xmlns:a16="http://schemas.microsoft.com/office/drawing/2014/main" id="{54E13B83-20F6-7D3F-1F00-291D76380AD5}"/>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032381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ED045-1E10-076E-A3B9-DF48EE942893}"/>
              </a:ext>
            </a:extLst>
          </p:cNvPr>
          <p:cNvSpPr>
            <a:spLocks noGrp="1"/>
          </p:cNvSpPr>
          <p:nvPr>
            <p:ph type="title"/>
          </p:nvPr>
        </p:nvSpPr>
        <p:spPr>
          <a:xfrm>
            <a:off x="429768" y="1810512"/>
            <a:ext cx="7772400" cy="4562856"/>
          </a:xfrm>
        </p:spPr>
        <p:txBody>
          <a:bodyPr anchor="b">
            <a:normAutofit/>
          </a:bodyPr>
          <a:lstStyle/>
          <a:p>
            <a:r>
              <a:rPr lang="en-GB"/>
              <a:t>Understanding Unit Economics for Startups</a:t>
            </a:r>
          </a:p>
        </p:txBody>
      </p:sp>
      <p:sp>
        <p:nvSpPr>
          <p:cNvPr id="7" name="Text Placeholder 2">
            <a:extLst>
              <a:ext uri="{FF2B5EF4-FFF2-40B4-BE49-F238E27FC236}">
                <a16:creationId xmlns:a16="http://schemas.microsoft.com/office/drawing/2014/main" id="{3C013DB6-DFD8-33E9-5156-BEDB247A27AE}"/>
              </a:ext>
            </a:extLst>
          </p:cNvPr>
          <p:cNvSpPr>
            <a:spLocks noGrp="1"/>
          </p:cNvSpPr>
          <p:nvPr>
            <p:ph type="body" idx="1"/>
          </p:nvPr>
        </p:nvSpPr>
        <p:spPr>
          <a:xfrm>
            <a:off x="429768" y="429768"/>
            <a:ext cx="7772400" cy="786384"/>
          </a:xfrm>
        </p:spPr>
        <p:txBody>
          <a:bodyPr/>
          <a:lstStyle/>
          <a:p>
            <a:endParaRPr lang="en-US"/>
          </a:p>
        </p:txBody>
      </p:sp>
      <p:sp>
        <p:nvSpPr>
          <p:cNvPr id="4" name="Slide Number Placeholder 3">
            <a:extLst>
              <a:ext uri="{FF2B5EF4-FFF2-40B4-BE49-F238E27FC236}">
                <a16:creationId xmlns:a16="http://schemas.microsoft.com/office/drawing/2014/main" id="{C2C3DDA5-861B-7017-6547-E347BD9BA58B}"/>
              </a:ext>
            </a:extLst>
          </p:cNvPr>
          <p:cNvSpPr>
            <a:spLocks noGrp="1"/>
          </p:cNvSpPr>
          <p:nvPr>
            <p:ph type="sldNum" sz="quarter" idx="12"/>
          </p:nvPr>
        </p:nvSpPr>
        <p:spPr/>
        <p:txBody>
          <a:bodyPr/>
          <a:lstStyle/>
          <a:p>
            <a:fld id="{84145AC3-CC88-4C8A-A6CE-8D44921B6A23}" type="slidenum">
              <a:rPr lang="en-US" smtClean="0"/>
              <a:pPr/>
              <a:t>31</a:t>
            </a:fld>
            <a:endParaRPr lang="en-GB"/>
          </a:p>
        </p:txBody>
      </p:sp>
      <p:sp>
        <p:nvSpPr>
          <p:cNvPr id="3" name="Footer Placeholder 2">
            <a:extLst>
              <a:ext uri="{FF2B5EF4-FFF2-40B4-BE49-F238E27FC236}">
                <a16:creationId xmlns:a16="http://schemas.microsoft.com/office/drawing/2014/main" id="{E76E8A14-DD62-EC03-492D-40E1FB624435}"/>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82784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24DC7-2198-AF3D-5321-117D4E6D4E06}"/>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Defining Unit Economics</a:t>
            </a:r>
          </a:p>
        </p:txBody>
      </p:sp>
      <p:sp>
        <p:nvSpPr>
          <p:cNvPr id="5" name="TextBox 4">
            <a:extLst>
              <a:ext uri="{FF2B5EF4-FFF2-40B4-BE49-F238E27FC236}">
                <a16:creationId xmlns:a16="http://schemas.microsoft.com/office/drawing/2014/main" id="{BEAA8646-D8C8-44C8-A20C-0E9E1671F86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Understanding Unit Economics</a:t>
            </a:r>
          </a:p>
          <a:p>
            <a:pPr marL="0" lvl="1" indent="0">
              <a:spcBef>
                <a:spcPts val="1000"/>
              </a:spcBef>
              <a:spcAft>
                <a:spcPts val="600"/>
              </a:spcAft>
              <a:buNone/>
            </a:pPr>
            <a:r>
              <a:rPr lang="en-GB" sz="1400"/>
              <a:t>Unit economics focuses on the revenues and costs tied to acquiring and servicing one customer or unit.</a:t>
            </a:r>
          </a:p>
          <a:p>
            <a:pPr marL="0" indent="0">
              <a:spcBef>
                <a:spcPts val="2500"/>
              </a:spcBef>
              <a:spcAft>
                <a:spcPts val="600"/>
              </a:spcAft>
              <a:buNone/>
            </a:pPr>
            <a:r>
              <a:rPr lang="en-GB" sz="1400" b="1"/>
              <a:t>Insight into Business Viability</a:t>
            </a:r>
          </a:p>
          <a:p>
            <a:pPr marL="0" lvl="1" indent="0">
              <a:spcBef>
                <a:spcPts val="1000"/>
              </a:spcBef>
              <a:spcAft>
                <a:spcPts val="600"/>
              </a:spcAft>
              <a:buNone/>
            </a:pPr>
            <a:r>
              <a:rPr lang="en-GB" sz="1400"/>
              <a:t>Examining unit economics provides crucial insights into the overall viability and profitability of a business.</a:t>
            </a:r>
          </a:p>
        </p:txBody>
      </p:sp>
      <p:pic>
        <p:nvPicPr>
          <p:cNvPr id="4" name="Content Placeholder 3" descr="Business concept showing revenues and costs analysis per customer unit">
            <a:extLst>
              <a:ext uri="{FF2B5EF4-FFF2-40B4-BE49-F238E27FC236}">
                <a16:creationId xmlns:a16="http://schemas.microsoft.com/office/drawing/2014/main" id="{65B32F8A-02E8-4B2F-A3FE-BFF303F4CCB7}"/>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179FABFA-1D0A-563B-424B-3DC04D618341}"/>
              </a:ext>
            </a:extLst>
          </p:cNvPr>
          <p:cNvSpPr>
            <a:spLocks noGrp="1"/>
          </p:cNvSpPr>
          <p:nvPr>
            <p:ph type="sldNum" sz="quarter" idx="12"/>
          </p:nvPr>
        </p:nvSpPr>
        <p:spPr/>
        <p:txBody>
          <a:bodyPr/>
          <a:lstStyle/>
          <a:p>
            <a:fld id="{CC057153-B650-4DEB-B370-79DDCFDCE934}" type="slidenum">
              <a:rPr lang="en-US" smtClean="0"/>
              <a:t>32</a:t>
            </a:fld>
            <a:endParaRPr lang="en-GB"/>
          </a:p>
        </p:txBody>
      </p:sp>
      <p:sp>
        <p:nvSpPr>
          <p:cNvPr id="3" name="Footer Placeholder 2">
            <a:extLst>
              <a:ext uri="{FF2B5EF4-FFF2-40B4-BE49-F238E27FC236}">
                <a16:creationId xmlns:a16="http://schemas.microsoft.com/office/drawing/2014/main" id="{36D3118B-08DE-FA68-839F-76D50BF01D58}"/>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527705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A7C7E-AC58-DEF8-09A1-147ACCE5295E}"/>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How Unit Economics Inform Strategy</a:t>
            </a:r>
          </a:p>
        </p:txBody>
      </p:sp>
      <p:sp>
        <p:nvSpPr>
          <p:cNvPr id="5" name="TextBox 4">
            <a:extLst>
              <a:ext uri="{FF2B5EF4-FFF2-40B4-BE49-F238E27FC236}">
                <a16:creationId xmlns:a16="http://schemas.microsoft.com/office/drawing/2014/main" id="{9FBFAE7C-930B-4812-8DC7-B332C105257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Guiding Pricing Decisions</a:t>
            </a:r>
          </a:p>
          <a:p>
            <a:pPr marL="0" lvl="1" indent="0">
              <a:lnSpc>
                <a:spcPct val="90000"/>
              </a:lnSpc>
              <a:spcBef>
                <a:spcPts val="1000"/>
              </a:spcBef>
              <a:spcAft>
                <a:spcPts val="600"/>
              </a:spcAft>
              <a:buNone/>
            </a:pPr>
            <a:r>
              <a:rPr lang="en-GB" sz="1400"/>
              <a:t>Unit economics helps determine optimal pricing to maximise profitability per customer.</a:t>
            </a:r>
          </a:p>
          <a:p>
            <a:pPr marL="0" indent="0">
              <a:lnSpc>
                <a:spcPct val="90000"/>
              </a:lnSpc>
              <a:spcBef>
                <a:spcPts val="2500"/>
              </a:spcBef>
              <a:spcAft>
                <a:spcPts val="600"/>
              </a:spcAft>
              <a:buNone/>
            </a:pPr>
            <a:r>
              <a:rPr lang="en-GB" sz="1400" b="1"/>
              <a:t>Optimising Marketing Spend</a:t>
            </a:r>
          </a:p>
          <a:p>
            <a:pPr marL="0" lvl="1" indent="0">
              <a:lnSpc>
                <a:spcPct val="90000"/>
              </a:lnSpc>
              <a:spcBef>
                <a:spcPts val="1000"/>
              </a:spcBef>
              <a:spcAft>
                <a:spcPts val="600"/>
              </a:spcAft>
              <a:buNone/>
            </a:pPr>
            <a:r>
              <a:rPr lang="en-GB" sz="1400"/>
              <a:t>Understanding unit economics ensures marketing budgets focus on profitable customer acquisition.</a:t>
            </a:r>
          </a:p>
          <a:p>
            <a:pPr marL="0" indent="0">
              <a:lnSpc>
                <a:spcPct val="90000"/>
              </a:lnSpc>
              <a:spcBef>
                <a:spcPts val="2500"/>
              </a:spcBef>
              <a:spcAft>
                <a:spcPts val="600"/>
              </a:spcAft>
              <a:buNone/>
            </a:pPr>
            <a:r>
              <a:rPr lang="en-GB" sz="1400" b="1"/>
              <a:t>Informing Product Decisions</a:t>
            </a:r>
          </a:p>
          <a:p>
            <a:pPr marL="0" lvl="1" indent="0">
              <a:lnSpc>
                <a:spcPct val="90000"/>
              </a:lnSpc>
              <a:spcBef>
                <a:spcPts val="1000"/>
              </a:spcBef>
              <a:spcAft>
                <a:spcPts val="600"/>
              </a:spcAft>
              <a:buNone/>
            </a:pPr>
            <a:r>
              <a:rPr lang="en-GB" sz="1400"/>
              <a:t>Unit economics guides product features and improvements to enhance customer value and growth.</a:t>
            </a:r>
          </a:p>
        </p:txBody>
      </p:sp>
      <p:pic>
        <p:nvPicPr>
          <p:cNvPr id="4" name="Content Placeholder 3" descr="Business strategy with pricing, marketing, and product decisions optimising profitability">
            <a:extLst>
              <a:ext uri="{FF2B5EF4-FFF2-40B4-BE49-F238E27FC236}">
                <a16:creationId xmlns:a16="http://schemas.microsoft.com/office/drawing/2014/main" id="{5DDD56E6-A896-41E3-952A-D640C3EF9562}"/>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726C375A-5B15-555F-88FB-E0696C5CBF0B}"/>
              </a:ext>
            </a:extLst>
          </p:cNvPr>
          <p:cNvSpPr>
            <a:spLocks noGrp="1"/>
          </p:cNvSpPr>
          <p:nvPr>
            <p:ph type="sldNum" sz="quarter" idx="12"/>
          </p:nvPr>
        </p:nvSpPr>
        <p:spPr/>
        <p:txBody>
          <a:bodyPr/>
          <a:lstStyle/>
          <a:p>
            <a:fld id="{CC057153-B650-4DEB-B370-79DDCFDCE934}" type="slidenum">
              <a:rPr lang="en-US" smtClean="0"/>
              <a:t>33</a:t>
            </a:fld>
            <a:endParaRPr lang="en-GB"/>
          </a:p>
        </p:txBody>
      </p:sp>
      <p:sp>
        <p:nvSpPr>
          <p:cNvPr id="3" name="Footer Placeholder 2">
            <a:extLst>
              <a:ext uri="{FF2B5EF4-FFF2-40B4-BE49-F238E27FC236}">
                <a16:creationId xmlns:a16="http://schemas.microsoft.com/office/drawing/2014/main" id="{29E1D860-AE78-F90A-D038-8866383D7E17}"/>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06026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EC8A9-7965-26E9-B2A6-96E0BAA7AA9F}"/>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Analysing Unit Profitability</a:t>
            </a:r>
          </a:p>
        </p:txBody>
      </p:sp>
      <p:sp>
        <p:nvSpPr>
          <p:cNvPr id="5" name="TextBox 4">
            <a:extLst>
              <a:ext uri="{FF2B5EF4-FFF2-40B4-BE49-F238E27FC236}">
                <a16:creationId xmlns:a16="http://schemas.microsoft.com/office/drawing/2014/main" id="{EF900269-CC60-410C-B824-7D8E0A57480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300" b="1"/>
              <a:t>Contribution Margin Evaluation</a:t>
            </a:r>
          </a:p>
          <a:p>
            <a:pPr marL="0" lvl="1" indent="0">
              <a:lnSpc>
                <a:spcPct val="90000"/>
              </a:lnSpc>
              <a:spcBef>
                <a:spcPts val="1000"/>
              </a:spcBef>
              <a:spcAft>
                <a:spcPts val="600"/>
              </a:spcAft>
              <a:buNone/>
            </a:pPr>
            <a:r>
              <a:rPr lang="en-GB" sz="1300"/>
              <a:t>Assessing contribution margin per unit highlights profitability and supports strategic decision-making.</a:t>
            </a:r>
          </a:p>
          <a:p>
            <a:pPr marL="0" indent="0">
              <a:lnSpc>
                <a:spcPct val="90000"/>
              </a:lnSpc>
              <a:spcBef>
                <a:spcPts val="2500"/>
              </a:spcBef>
              <a:spcAft>
                <a:spcPts val="600"/>
              </a:spcAft>
              <a:buNone/>
            </a:pPr>
            <a:r>
              <a:rPr lang="en-GB" sz="1300" b="1"/>
              <a:t>Breakeven Point Analysis</a:t>
            </a:r>
          </a:p>
          <a:p>
            <a:pPr marL="0" lvl="1" indent="0">
              <a:lnSpc>
                <a:spcPct val="90000"/>
              </a:lnSpc>
              <a:spcBef>
                <a:spcPts val="1000"/>
              </a:spcBef>
              <a:spcAft>
                <a:spcPts val="600"/>
              </a:spcAft>
              <a:buNone/>
            </a:pPr>
            <a:r>
              <a:rPr lang="en-GB" sz="1300"/>
              <a:t>Calculating breakeven points at the unit level helps determine minimum sales for cost recovery.</a:t>
            </a:r>
          </a:p>
          <a:p>
            <a:pPr marL="0" indent="0">
              <a:lnSpc>
                <a:spcPct val="90000"/>
              </a:lnSpc>
              <a:spcBef>
                <a:spcPts val="2500"/>
              </a:spcBef>
              <a:spcAft>
                <a:spcPts val="600"/>
              </a:spcAft>
              <a:buNone/>
            </a:pPr>
            <a:r>
              <a:rPr lang="en-GB" sz="1300" b="1"/>
              <a:t>Customer Segments and Cost Optimisation</a:t>
            </a:r>
          </a:p>
          <a:p>
            <a:pPr marL="0" lvl="1" indent="0">
              <a:lnSpc>
                <a:spcPct val="90000"/>
              </a:lnSpc>
              <a:spcBef>
                <a:spcPts val="1000"/>
              </a:spcBef>
              <a:spcAft>
                <a:spcPts val="600"/>
              </a:spcAft>
              <a:buNone/>
            </a:pPr>
            <a:r>
              <a:rPr lang="en-GB" sz="1300"/>
              <a:t>Identifying profitable customer segments and areas for cost optimisation enhances business efficiency.</a:t>
            </a:r>
          </a:p>
        </p:txBody>
      </p:sp>
      <p:pic>
        <p:nvPicPr>
          <p:cNvPr id="4" name="Content Placeholder 3" descr="Financial charts showing unit profitability, contribution margin, and breakeven analysis">
            <a:extLst>
              <a:ext uri="{FF2B5EF4-FFF2-40B4-BE49-F238E27FC236}">
                <a16:creationId xmlns:a16="http://schemas.microsoft.com/office/drawing/2014/main" id="{53EA8731-382C-412A-B1DA-F0DE1D64D071}"/>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46306DE5-C7FD-5A53-567C-E5D727458DE1}"/>
              </a:ext>
            </a:extLst>
          </p:cNvPr>
          <p:cNvSpPr>
            <a:spLocks noGrp="1"/>
          </p:cNvSpPr>
          <p:nvPr>
            <p:ph type="sldNum" sz="quarter" idx="12"/>
          </p:nvPr>
        </p:nvSpPr>
        <p:spPr/>
        <p:txBody>
          <a:bodyPr/>
          <a:lstStyle/>
          <a:p>
            <a:fld id="{CC057153-B650-4DEB-B370-79DDCFDCE934}" type="slidenum">
              <a:rPr lang="en-US" smtClean="0"/>
              <a:t>34</a:t>
            </a:fld>
            <a:endParaRPr lang="en-GB"/>
          </a:p>
        </p:txBody>
      </p:sp>
      <p:sp>
        <p:nvSpPr>
          <p:cNvPr id="3" name="Footer Placeholder 2">
            <a:extLst>
              <a:ext uri="{FF2B5EF4-FFF2-40B4-BE49-F238E27FC236}">
                <a16:creationId xmlns:a16="http://schemas.microsoft.com/office/drawing/2014/main" id="{B1A4E84C-D4E7-09A6-B75B-E3E2CC6DEC02}"/>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42370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2F17B-3696-D540-86B0-71ADB8EA8E53}"/>
              </a:ext>
            </a:extLst>
          </p:cNvPr>
          <p:cNvSpPr>
            <a:spLocks noGrp="1"/>
          </p:cNvSpPr>
          <p:nvPr>
            <p:ph type="title"/>
          </p:nvPr>
        </p:nvSpPr>
        <p:spPr>
          <a:xfrm>
            <a:off x="429768" y="1810512"/>
            <a:ext cx="7772400" cy="4562856"/>
          </a:xfrm>
        </p:spPr>
        <p:txBody>
          <a:bodyPr anchor="b">
            <a:normAutofit/>
          </a:bodyPr>
          <a:lstStyle/>
          <a:p>
            <a:r>
              <a:rPr lang="en-GB" sz="6200"/>
              <a:t>Key Metrics: Customer Acquisition Cost, Lifetime Value, Gross Margin</a:t>
            </a:r>
          </a:p>
        </p:txBody>
      </p:sp>
      <p:sp>
        <p:nvSpPr>
          <p:cNvPr id="7" name="Text Placeholder 2">
            <a:extLst>
              <a:ext uri="{FF2B5EF4-FFF2-40B4-BE49-F238E27FC236}">
                <a16:creationId xmlns:a16="http://schemas.microsoft.com/office/drawing/2014/main" id="{2E42BEB8-122A-DAD6-5710-B9224CC912D0}"/>
              </a:ext>
            </a:extLst>
          </p:cNvPr>
          <p:cNvSpPr>
            <a:spLocks noGrp="1"/>
          </p:cNvSpPr>
          <p:nvPr>
            <p:ph type="body" idx="1"/>
          </p:nvPr>
        </p:nvSpPr>
        <p:spPr>
          <a:xfrm>
            <a:off x="429768" y="429768"/>
            <a:ext cx="7772400" cy="786384"/>
          </a:xfrm>
        </p:spPr>
        <p:txBody>
          <a:bodyPr/>
          <a:lstStyle/>
          <a:p>
            <a:endParaRPr lang="en-US"/>
          </a:p>
        </p:txBody>
      </p:sp>
      <p:sp>
        <p:nvSpPr>
          <p:cNvPr id="4" name="Slide Number Placeholder 3">
            <a:extLst>
              <a:ext uri="{FF2B5EF4-FFF2-40B4-BE49-F238E27FC236}">
                <a16:creationId xmlns:a16="http://schemas.microsoft.com/office/drawing/2014/main" id="{5A16917C-3EC1-CFED-7620-74A5DCD4D430}"/>
              </a:ext>
            </a:extLst>
          </p:cNvPr>
          <p:cNvSpPr>
            <a:spLocks noGrp="1"/>
          </p:cNvSpPr>
          <p:nvPr>
            <p:ph type="sldNum" sz="quarter" idx="12"/>
          </p:nvPr>
        </p:nvSpPr>
        <p:spPr/>
        <p:txBody>
          <a:bodyPr/>
          <a:lstStyle/>
          <a:p>
            <a:fld id="{84145AC3-CC88-4C8A-A6CE-8D44921B6A23}" type="slidenum">
              <a:rPr lang="en-US" smtClean="0"/>
              <a:pPr/>
              <a:t>35</a:t>
            </a:fld>
            <a:endParaRPr lang="en-GB"/>
          </a:p>
        </p:txBody>
      </p:sp>
      <p:sp>
        <p:nvSpPr>
          <p:cNvPr id="3" name="Footer Placeholder 2">
            <a:extLst>
              <a:ext uri="{FF2B5EF4-FFF2-40B4-BE49-F238E27FC236}">
                <a16:creationId xmlns:a16="http://schemas.microsoft.com/office/drawing/2014/main" id="{D898DDA8-862E-29FD-945C-B1939F1B63D2}"/>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431640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E846A-07D5-5CE1-4E14-5E3BD0A4472B}"/>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b="0" kern="1200">
                <a:latin typeface="+mj-lt"/>
                <a:ea typeface="+mj-ea"/>
                <a:cs typeface="+mj-cs"/>
              </a:rPr>
              <a:t>Calculating CAC and Its Importance</a:t>
            </a:r>
          </a:p>
        </p:txBody>
      </p:sp>
      <p:pic>
        <p:nvPicPr>
          <p:cNvPr id="4" name="Content Placeholder 3" descr="business team analysing customer acquisition cost metrics with charts and graphs">
            <a:extLst>
              <a:ext uri="{FF2B5EF4-FFF2-40B4-BE49-F238E27FC236}">
                <a16:creationId xmlns:a16="http://schemas.microsoft.com/office/drawing/2014/main" id="{7BE3BD51-938F-476B-9D9C-AC6129C466DB}"/>
              </a:ext>
            </a:extLst>
          </p:cNvPr>
          <p:cNvPicPr>
            <a:picLocks noGrp="1" noChangeAspect="1"/>
          </p:cNvPicPr>
          <p:nvPr>
            <p:ph type="pic" sz="quarter" idx="13"/>
          </p:nvPr>
        </p:nvPicPr>
        <p:blipFill>
          <a:blip r:embed="rId3"/>
          <a:srcRect l="13270" r="6795" b="1"/>
          <a:stretch>
            <a:fillRect/>
          </a:stretch>
        </p:blipFill>
        <p:spPr>
          <a:xfrm>
            <a:off x="342900" y="342901"/>
            <a:ext cx="7391400" cy="6172200"/>
          </a:xfrm>
        </p:spPr>
      </p:pic>
      <p:sp>
        <p:nvSpPr>
          <p:cNvPr id="5" name="TextBox 4">
            <a:extLst>
              <a:ext uri="{FF2B5EF4-FFF2-40B4-BE49-F238E27FC236}">
                <a16:creationId xmlns:a16="http://schemas.microsoft.com/office/drawing/2014/main" id="{F78137EE-C5D3-47DD-8DF9-EC32E77B454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spcBef>
                <a:spcPts val="2500"/>
              </a:spcBef>
              <a:spcAft>
                <a:spcPts val="600"/>
              </a:spcAft>
              <a:buNone/>
            </a:pPr>
            <a:r>
              <a:rPr lang="en-GB" sz="1400" b="1"/>
              <a:t>Definition of CAC</a:t>
            </a:r>
          </a:p>
          <a:p>
            <a:pPr marL="0" lvl="1" indent="0">
              <a:spcBef>
                <a:spcPts val="1000"/>
              </a:spcBef>
              <a:spcAft>
                <a:spcPts val="600"/>
              </a:spcAft>
              <a:buNone/>
            </a:pPr>
            <a:r>
              <a:rPr lang="en-GB" sz="1400"/>
              <a:t>Customer Acquisition Cost is the average expense incurred to acquire a new customer for a business.</a:t>
            </a:r>
          </a:p>
          <a:p>
            <a:pPr marL="0" indent="0">
              <a:spcBef>
                <a:spcPts val="2500"/>
              </a:spcBef>
              <a:spcAft>
                <a:spcPts val="600"/>
              </a:spcAft>
              <a:buNone/>
            </a:pPr>
            <a:r>
              <a:rPr lang="en-GB" sz="1400" b="1"/>
              <a:t>Importance of Minimising CAC</a:t>
            </a:r>
          </a:p>
          <a:p>
            <a:pPr marL="0" lvl="1" indent="0">
              <a:spcBef>
                <a:spcPts val="1000"/>
              </a:spcBef>
              <a:spcAft>
                <a:spcPts val="600"/>
              </a:spcAft>
              <a:buNone/>
            </a:pPr>
            <a:r>
              <a:rPr lang="en-GB" sz="1400"/>
              <a:t>Reducing CAC while maintaining service quality is crucial for achieving sustainable business growth.</a:t>
            </a:r>
          </a:p>
        </p:txBody>
      </p:sp>
      <p:sp>
        <p:nvSpPr>
          <p:cNvPr id="6" name="Slide Number Placeholder 5">
            <a:extLst>
              <a:ext uri="{FF2B5EF4-FFF2-40B4-BE49-F238E27FC236}">
                <a16:creationId xmlns:a16="http://schemas.microsoft.com/office/drawing/2014/main" id="{CFC8E82C-E628-F7DE-C975-5209BC8294B6}"/>
              </a:ext>
            </a:extLst>
          </p:cNvPr>
          <p:cNvSpPr>
            <a:spLocks noGrp="1"/>
          </p:cNvSpPr>
          <p:nvPr>
            <p:ph type="sldNum" sz="quarter" idx="12"/>
          </p:nvPr>
        </p:nvSpPr>
        <p:spPr/>
        <p:txBody>
          <a:bodyPr/>
          <a:lstStyle/>
          <a:p>
            <a:fld id="{CC057153-B650-4DEB-B370-79DDCFDCE934}" type="slidenum">
              <a:rPr lang="en-US" smtClean="0"/>
              <a:t>36</a:t>
            </a:fld>
            <a:endParaRPr lang="en-GB"/>
          </a:p>
        </p:txBody>
      </p:sp>
      <p:sp>
        <p:nvSpPr>
          <p:cNvPr id="3" name="Footer Placeholder 2">
            <a:extLst>
              <a:ext uri="{FF2B5EF4-FFF2-40B4-BE49-F238E27FC236}">
                <a16:creationId xmlns:a16="http://schemas.microsoft.com/office/drawing/2014/main" id="{03C5CA49-866F-C44A-1097-80AA910C8896}"/>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35116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09553-E355-40B5-58FB-A4C3F3D91069}"/>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Determining LTV for Customer Segments</a:t>
            </a:r>
          </a:p>
        </p:txBody>
      </p:sp>
      <p:sp>
        <p:nvSpPr>
          <p:cNvPr id="5" name="TextBox 4">
            <a:extLst>
              <a:ext uri="{FF2B5EF4-FFF2-40B4-BE49-F238E27FC236}">
                <a16:creationId xmlns:a16="http://schemas.microsoft.com/office/drawing/2014/main" id="{E0A42F16-DB31-4B3A-B0F3-A997AF8C8B0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Definition of Lifetime Value</a:t>
            </a:r>
          </a:p>
          <a:p>
            <a:pPr marL="0" lvl="1" indent="0">
              <a:spcBef>
                <a:spcPts val="1000"/>
              </a:spcBef>
              <a:spcAft>
                <a:spcPts val="600"/>
              </a:spcAft>
              <a:buNone/>
            </a:pPr>
            <a:r>
              <a:rPr lang="en-GB" sz="1400"/>
              <a:t>Lifetime Value estimates the total revenue a customer generates over the course of their relationship with a business.</a:t>
            </a:r>
          </a:p>
          <a:p>
            <a:pPr marL="0" indent="0">
              <a:spcBef>
                <a:spcPts val="2500"/>
              </a:spcBef>
              <a:spcAft>
                <a:spcPts val="600"/>
              </a:spcAft>
              <a:buNone/>
            </a:pPr>
            <a:r>
              <a:rPr lang="en-GB" sz="1400" b="1"/>
              <a:t>Importance of LTV</a:t>
            </a:r>
          </a:p>
          <a:p>
            <a:pPr marL="0" lvl="1" indent="0">
              <a:spcBef>
                <a:spcPts val="1000"/>
              </a:spcBef>
              <a:spcAft>
                <a:spcPts val="600"/>
              </a:spcAft>
              <a:buNone/>
            </a:pPr>
            <a:r>
              <a:rPr lang="en-GB" sz="1400"/>
              <a:t>Understanding LTV allows businesses to prioritise marketing and retention efforts effectively toward high-value customer segments.</a:t>
            </a:r>
          </a:p>
        </p:txBody>
      </p:sp>
      <p:pic>
        <p:nvPicPr>
          <p:cNvPr id="4" name="Content Placeholder 3" descr="Customer segments analysis showing lifetime value and marketing prioritisation">
            <a:extLst>
              <a:ext uri="{FF2B5EF4-FFF2-40B4-BE49-F238E27FC236}">
                <a16:creationId xmlns:a16="http://schemas.microsoft.com/office/drawing/2014/main" id="{E9938A22-E22E-495B-B4D4-F860D613CD9E}"/>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3CCF1A02-9423-DDB1-C852-55C13CD14EC0}"/>
              </a:ext>
            </a:extLst>
          </p:cNvPr>
          <p:cNvSpPr>
            <a:spLocks noGrp="1"/>
          </p:cNvSpPr>
          <p:nvPr>
            <p:ph type="sldNum" sz="quarter" idx="12"/>
          </p:nvPr>
        </p:nvSpPr>
        <p:spPr/>
        <p:txBody>
          <a:bodyPr/>
          <a:lstStyle/>
          <a:p>
            <a:fld id="{CC057153-B650-4DEB-B370-79DDCFDCE934}" type="slidenum">
              <a:rPr lang="en-US" smtClean="0"/>
              <a:t>37</a:t>
            </a:fld>
            <a:endParaRPr lang="en-GB"/>
          </a:p>
        </p:txBody>
      </p:sp>
      <p:sp>
        <p:nvSpPr>
          <p:cNvPr id="3" name="Footer Placeholder 2">
            <a:extLst>
              <a:ext uri="{FF2B5EF4-FFF2-40B4-BE49-F238E27FC236}">
                <a16:creationId xmlns:a16="http://schemas.microsoft.com/office/drawing/2014/main" id="{E703C2E7-4A7F-0C52-6E30-368FA0DE0E12}"/>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873793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7890F-1965-F9CD-06BC-0C21615DAA6D}"/>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Gross Margin Analysis and Implications</a:t>
            </a:r>
          </a:p>
        </p:txBody>
      </p:sp>
      <p:sp>
        <p:nvSpPr>
          <p:cNvPr id="5" name="TextBox 4">
            <a:extLst>
              <a:ext uri="{FF2B5EF4-FFF2-40B4-BE49-F238E27FC236}">
                <a16:creationId xmlns:a16="http://schemas.microsoft.com/office/drawing/2014/main" id="{EA5F3404-F3C5-4692-BF59-3349403A6B0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300" b="1"/>
              <a:t>Definition of Gross Margin</a:t>
            </a:r>
          </a:p>
          <a:p>
            <a:pPr marL="0" lvl="1" indent="0">
              <a:lnSpc>
                <a:spcPct val="90000"/>
              </a:lnSpc>
              <a:spcBef>
                <a:spcPts val="1000"/>
              </a:spcBef>
              <a:spcAft>
                <a:spcPts val="600"/>
              </a:spcAft>
              <a:buNone/>
            </a:pPr>
            <a:r>
              <a:rPr lang="en-GB" sz="1300"/>
              <a:t>Gross margin indicates profitability after subtracting direct costs from revenue, essential for financial health assessment.</a:t>
            </a:r>
          </a:p>
          <a:p>
            <a:pPr marL="0" indent="0">
              <a:lnSpc>
                <a:spcPct val="90000"/>
              </a:lnSpc>
              <a:spcBef>
                <a:spcPts val="2500"/>
              </a:spcBef>
              <a:spcAft>
                <a:spcPts val="600"/>
              </a:spcAft>
              <a:buNone/>
            </a:pPr>
            <a:r>
              <a:rPr lang="en-GB" sz="1300" b="1"/>
              <a:t>Pricing Strategy Impact</a:t>
            </a:r>
          </a:p>
          <a:p>
            <a:pPr marL="0" lvl="1" indent="0">
              <a:lnSpc>
                <a:spcPct val="90000"/>
              </a:lnSpc>
              <a:spcBef>
                <a:spcPts val="1000"/>
              </a:spcBef>
              <a:spcAft>
                <a:spcPts val="600"/>
              </a:spcAft>
              <a:buNone/>
            </a:pPr>
            <a:r>
              <a:rPr lang="en-GB" sz="1300"/>
              <a:t>Gross margin informs pricing decisions to ensure products remain profitable and competitive in the market.</a:t>
            </a:r>
          </a:p>
          <a:p>
            <a:pPr marL="0" indent="0">
              <a:lnSpc>
                <a:spcPct val="90000"/>
              </a:lnSpc>
              <a:spcBef>
                <a:spcPts val="2500"/>
              </a:spcBef>
              <a:spcAft>
                <a:spcPts val="600"/>
              </a:spcAft>
              <a:buNone/>
            </a:pPr>
            <a:r>
              <a:rPr lang="en-GB" sz="1300" b="1"/>
              <a:t>Investment Capacity</a:t>
            </a:r>
          </a:p>
          <a:p>
            <a:pPr marL="0" lvl="1" indent="0">
              <a:lnSpc>
                <a:spcPct val="90000"/>
              </a:lnSpc>
              <a:spcBef>
                <a:spcPts val="1000"/>
              </a:spcBef>
              <a:spcAft>
                <a:spcPts val="600"/>
              </a:spcAft>
              <a:buNone/>
            </a:pPr>
            <a:r>
              <a:rPr lang="en-GB" sz="1300"/>
              <a:t>Higher gross margins increase a company's capacity to invest in growth and innovation opportunities.</a:t>
            </a:r>
          </a:p>
        </p:txBody>
      </p:sp>
      <p:pic>
        <p:nvPicPr>
          <p:cNvPr id="4" name="Content Placeholder 3" descr="financial data charts showing profitability analysis and pricing strategy concepts">
            <a:extLst>
              <a:ext uri="{FF2B5EF4-FFF2-40B4-BE49-F238E27FC236}">
                <a16:creationId xmlns:a16="http://schemas.microsoft.com/office/drawing/2014/main" id="{5430B5A9-A23B-4A9E-8210-471A7E482DE5}"/>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48FE94B5-9424-5C30-C026-949BBA85573C}"/>
              </a:ext>
            </a:extLst>
          </p:cNvPr>
          <p:cNvSpPr>
            <a:spLocks noGrp="1"/>
          </p:cNvSpPr>
          <p:nvPr>
            <p:ph type="sldNum" sz="quarter" idx="12"/>
          </p:nvPr>
        </p:nvSpPr>
        <p:spPr/>
        <p:txBody>
          <a:bodyPr/>
          <a:lstStyle/>
          <a:p>
            <a:fld id="{CC057153-B650-4DEB-B370-79DDCFDCE934}" type="slidenum">
              <a:rPr lang="en-US" smtClean="0"/>
              <a:t>38</a:t>
            </a:fld>
            <a:endParaRPr lang="en-GB"/>
          </a:p>
        </p:txBody>
      </p:sp>
      <p:sp>
        <p:nvSpPr>
          <p:cNvPr id="3" name="Footer Placeholder 2">
            <a:extLst>
              <a:ext uri="{FF2B5EF4-FFF2-40B4-BE49-F238E27FC236}">
                <a16:creationId xmlns:a16="http://schemas.microsoft.com/office/drawing/2014/main" id="{62D481E6-93E3-58B0-FA54-711CBA9CFFEE}"/>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699944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BF91-8734-E18F-FF04-9D023FD95C77}"/>
              </a:ext>
            </a:extLst>
          </p:cNvPr>
          <p:cNvSpPr>
            <a:spLocks noGrp="1"/>
          </p:cNvSpPr>
          <p:nvPr>
            <p:ph type="title"/>
          </p:nvPr>
        </p:nvSpPr>
        <p:spPr>
          <a:xfrm>
            <a:off x="429768" y="1810512"/>
            <a:ext cx="7772400" cy="4562856"/>
          </a:xfrm>
        </p:spPr>
        <p:txBody>
          <a:bodyPr anchor="b">
            <a:normAutofit/>
          </a:bodyPr>
          <a:lstStyle/>
          <a:p>
            <a:r>
              <a:rPr lang="en-GB" sz="6200"/>
              <a:t>Early-Stage Pricing Assumptions and Financial Estimates</a:t>
            </a:r>
          </a:p>
        </p:txBody>
      </p:sp>
      <p:sp>
        <p:nvSpPr>
          <p:cNvPr id="7" name="Text Placeholder 2">
            <a:extLst>
              <a:ext uri="{FF2B5EF4-FFF2-40B4-BE49-F238E27FC236}">
                <a16:creationId xmlns:a16="http://schemas.microsoft.com/office/drawing/2014/main" id="{7349DB86-4112-C245-BA97-F8ED069126BB}"/>
              </a:ext>
            </a:extLst>
          </p:cNvPr>
          <p:cNvSpPr>
            <a:spLocks noGrp="1"/>
          </p:cNvSpPr>
          <p:nvPr>
            <p:ph type="body" idx="1"/>
          </p:nvPr>
        </p:nvSpPr>
        <p:spPr>
          <a:xfrm>
            <a:off x="429768" y="429768"/>
            <a:ext cx="7772400" cy="786384"/>
          </a:xfrm>
        </p:spPr>
        <p:txBody>
          <a:bodyPr/>
          <a:lstStyle/>
          <a:p>
            <a:endParaRPr lang="en-US"/>
          </a:p>
        </p:txBody>
      </p:sp>
      <p:sp>
        <p:nvSpPr>
          <p:cNvPr id="4" name="Slide Number Placeholder 3">
            <a:extLst>
              <a:ext uri="{FF2B5EF4-FFF2-40B4-BE49-F238E27FC236}">
                <a16:creationId xmlns:a16="http://schemas.microsoft.com/office/drawing/2014/main" id="{AF0AEDC4-7629-5E78-EC70-638D742CAFF4}"/>
              </a:ext>
            </a:extLst>
          </p:cNvPr>
          <p:cNvSpPr>
            <a:spLocks noGrp="1"/>
          </p:cNvSpPr>
          <p:nvPr>
            <p:ph type="sldNum" sz="quarter" idx="12"/>
          </p:nvPr>
        </p:nvSpPr>
        <p:spPr/>
        <p:txBody>
          <a:bodyPr/>
          <a:lstStyle/>
          <a:p>
            <a:fld id="{84145AC3-CC88-4C8A-A6CE-8D44921B6A23}" type="slidenum">
              <a:rPr lang="en-US" smtClean="0"/>
              <a:pPr/>
              <a:t>39</a:t>
            </a:fld>
            <a:endParaRPr lang="en-GB"/>
          </a:p>
        </p:txBody>
      </p:sp>
      <p:sp>
        <p:nvSpPr>
          <p:cNvPr id="3" name="Footer Placeholder 2">
            <a:extLst>
              <a:ext uri="{FF2B5EF4-FFF2-40B4-BE49-F238E27FC236}">
                <a16:creationId xmlns:a16="http://schemas.microsoft.com/office/drawing/2014/main" id="{29EF4825-4F2C-410D-12D0-84287936EFEB}"/>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536377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2EA54-D9B1-4B61-831D-272B6E3EB6F3}"/>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b="0" kern="1200">
                <a:latin typeface="+mj-lt"/>
                <a:ea typeface="+mj-ea"/>
                <a:cs typeface="+mj-cs"/>
              </a:rPr>
              <a:t>Why Pricing Decisions Define Business Success</a:t>
            </a:r>
          </a:p>
        </p:txBody>
      </p:sp>
      <p:pic>
        <p:nvPicPr>
          <p:cNvPr id="4" name="Content Placeholder 3" descr="Business meeting with pricing charts and competitive analysis in a modern office">
            <a:extLst>
              <a:ext uri="{FF2B5EF4-FFF2-40B4-BE49-F238E27FC236}">
                <a16:creationId xmlns:a16="http://schemas.microsoft.com/office/drawing/2014/main" id="{526B0966-B33C-4C34-B6D8-253D859B8A00}"/>
              </a:ext>
            </a:extLst>
          </p:cNvPr>
          <p:cNvPicPr>
            <a:picLocks noGrp="1" noChangeAspect="1"/>
          </p:cNvPicPr>
          <p:nvPr>
            <p:ph type="pic" sz="quarter" idx="13"/>
          </p:nvPr>
        </p:nvPicPr>
        <p:blipFill>
          <a:blip r:embed="rId3"/>
          <a:srcRect r="20065" b="1"/>
          <a:stretch>
            <a:fillRect/>
          </a:stretch>
        </p:blipFill>
        <p:spPr>
          <a:xfrm>
            <a:off x="342900" y="342901"/>
            <a:ext cx="7391400" cy="6172200"/>
          </a:xfrm>
        </p:spPr>
      </p:pic>
      <p:sp>
        <p:nvSpPr>
          <p:cNvPr id="5" name="TextBox 4">
            <a:extLst>
              <a:ext uri="{FF2B5EF4-FFF2-40B4-BE49-F238E27FC236}">
                <a16:creationId xmlns:a16="http://schemas.microsoft.com/office/drawing/2014/main" id="{6DAEA2FF-7B25-444D-9DB6-A267AD8BC17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lnSpc>
                <a:spcPct val="90000"/>
              </a:lnSpc>
              <a:spcBef>
                <a:spcPts val="2500"/>
              </a:spcBef>
              <a:spcAft>
                <a:spcPts val="600"/>
              </a:spcAft>
              <a:buNone/>
            </a:pPr>
            <a:r>
              <a:rPr lang="en-GB" sz="1000" b="1"/>
              <a:t>Impact on Growth Trajectory</a:t>
            </a:r>
          </a:p>
          <a:p>
            <a:pPr marL="0" lvl="1" indent="0">
              <a:lnSpc>
                <a:spcPct val="90000"/>
              </a:lnSpc>
              <a:spcBef>
                <a:spcPts val="1000"/>
              </a:spcBef>
              <a:spcAft>
                <a:spcPts val="600"/>
              </a:spcAft>
              <a:buNone/>
            </a:pPr>
            <a:r>
              <a:rPr lang="en-GB" sz="1000"/>
              <a:t>Correct pricing influences a startup's potential for growth and scalability in the market.</a:t>
            </a:r>
          </a:p>
          <a:p>
            <a:pPr marL="0" indent="0">
              <a:lnSpc>
                <a:spcPct val="90000"/>
              </a:lnSpc>
              <a:spcBef>
                <a:spcPts val="2500"/>
              </a:spcBef>
              <a:spcAft>
                <a:spcPts val="600"/>
              </a:spcAft>
              <a:buNone/>
            </a:pPr>
            <a:r>
              <a:rPr lang="en-GB" sz="1000" b="1"/>
              <a:t>Profitability and Viability</a:t>
            </a:r>
          </a:p>
          <a:p>
            <a:pPr marL="0" lvl="1" indent="0">
              <a:lnSpc>
                <a:spcPct val="90000"/>
              </a:lnSpc>
              <a:spcBef>
                <a:spcPts val="1000"/>
              </a:spcBef>
              <a:spcAft>
                <a:spcPts val="600"/>
              </a:spcAft>
              <a:buNone/>
            </a:pPr>
            <a:r>
              <a:rPr lang="en-GB" sz="1000"/>
              <a:t>Pricing decisions directly affect the profitability and sustainability of a company’s operations.</a:t>
            </a:r>
          </a:p>
          <a:p>
            <a:pPr marL="0" indent="0">
              <a:lnSpc>
                <a:spcPct val="90000"/>
              </a:lnSpc>
              <a:spcBef>
                <a:spcPts val="2500"/>
              </a:spcBef>
              <a:spcAft>
                <a:spcPts val="600"/>
              </a:spcAft>
              <a:buNone/>
            </a:pPr>
            <a:r>
              <a:rPr lang="en-GB" sz="1000" b="1"/>
              <a:t>Customer Acquisition and Competition</a:t>
            </a:r>
          </a:p>
          <a:p>
            <a:pPr marL="0" lvl="1" indent="0">
              <a:lnSpc>
                <a:spcPct val="90000"/>
              </a:lnSpc>
              <a:spcBef>
                <a:spcPts val="1000"/>
              </a:spcBef>
              <a:spcAft>
                <a:spcPts val="600"/>
              </a:spcAft>
              <a:buNone/>
            </a:pPr>
            <a:r>
              <a:rPr lang="en-GB" sz="1000"/>
              <a:t>Pricing strategies help attract customers and create a competitive advantage in the marketplace.</a:t>
            </a:r>
          </a:p>
        </p:txBody>
      </p:sp>
      <p:sp>
        <p:nvSpPr>
          <p:cNvPr id="6" name="Slide Number Placeholder 5">
            <a:extLst>
              <a:ext uri="{FF2B5EF4-FFF2-40B4-BE49-F238E27FC236}">
                <a16:creationId xmlns:a16="http://schemas.microsoft.com/office/drawing/2014/main" id="{765D6297-8B78-F548-010C-28DF7AA5FAB6}"/>
              </a:ext>
            </a:extLst>
          </p:cNvPr>
          <p:cNvSpPr>
            <a:spLocks noGrp="1"/>
          </p:cNvSpPr>
          <p:nvPr>
            <p:ph type="sldNum" sz="quarter" idx="12"/>
          </p:nvPr>
        </p:nvSpPr>
        <p:spPr/>
        <p:txBody>
          <a:bodyPr/>
          <a:lstStyle/>
          <a:p>
            <a:fld id="{CC057153-B650-4DEB-B370-79DDCFDCE934}" type="slidenum">
              <a:rPr lang="en-US" smtClean="0"/>
              <a:t>4</a:t>
            </a:fld>
            <a:endParaRPr lang="en-GB"/>
          </a:p>
        </p:txBody>
      </p:sp>
      <p:sp>
        <p:nvSpPr>
          <p:cNvPr id="3" name="Footer Placeholder 2">
            <a:extLst>
              <a:ext uri="{FF2B5EF4-FFF2-40B4-BE49-F238E27FC236}">
                <a16:creationId xmlns:a16="http://schemas.microsoft.com/office/drawing/2014/main" id="{AEB6CE79-7E75-EF44-148F-54ACEBF8B398}"/>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613273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BD6A8-3781-1A71-F0B9-B33C0394F7AD}"/>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Building Initial Pricing Hypotheses</a:t>
            </a:r>
          </a:p>
        </p:txBody>
      </p:sp>
      <p:sp>
        <p:nvSpPr>
          <p:cNvPr id="5" name="TextBox 4">
            <a:extLst>
              <a:ext uri="{FF2B5EF4-FFF2-40B4-BE49-F238E27FC236}">
                <a16:creationId xmlns:a16="http://schemas.microsoft.com/office/drawing/2014/main" id="{D0B947D7-D2C2-408B-8BEC-0E3E35527FF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Market Research Importance</a:t>
            </a:r>
          </a:p>
          <a:p>
            <a:pPr marL="0" lvl="1" indent="0">
              <a:spcBef>
                <a:spcPts val="1000"/>
              </a:spcBef>
              <a:spcAft>
                <a:spcPts val="600"/>
              </a:spcAft>
              <a:buFont typeface="Arial" panose="020B0604020202020204" pitchFamily="34" charset="0"/>
              <a:buNone/>
            </a:pPr>
            <a:r>
              <a:rPr lang="en-GB" sz="1400"/>
              <a:t>Market research helps startups understand pricing trends and customer willingness to pay.</a:t>
            </a:r>
          </a:p>
          <a:p>
            <a:pPr marL="0" indent="0">
              <a:spcBef>
                <a:spcPts val="2500"/>
              </a:spcBef>
              <a:spcAft>
                <a:spcPts val="600"/>
              </a:spcAft>
              <a:buFont typeface="Arial" panose="020B0604020202020204" pitchFamily="34" charset="0"/>
              <a:buNone/>
            </a:pPr>
            <a:r>
              <a:rPr lang="en-GB" sz="1400" b="1"/>
              <a:t>Customer Feedback Role</a:t>
            </a:r>
          </a:p>
          <a:p>
            <a:pPr marL="0" lvl="1" indent="0">
              <a:spcBef>
                <a:spcPts val="1000"/>
              </a:spcBef>
              <a:spcAft>
                <a:spcPts val="600"/>
              </a:spcAft>
              <a:buFont typeface="Arial" panose="020B0604020202020204" pitchFamily="34" charset="0"/>
              <a:buNone/>
            </a:pPr>
            <a:r>
              <a:rPr lang="en-GB" sz="1400"/>
              <a:t>Customer feedback provides insights into perceived value and pricing acceptability.</a:t>
            </a:r>
          </a:p>
          <a:p>
            <a:pPr marL="0" indent="0">
              <a:spcBef>
                <a:spcPts val="2500"/>
              </a:spcBef>
              <a:spcAft>
                <a:spcPts val="600"/>
              </a:spcAft>
              <a:buFont typeface="Arial" panose="020B0604020202020204" pitchFamily="34" charset="0"/>
              <a:buNone/>
            </a:pPr>
            <a:r>
              <a:rPr lang="en-GB" sz="1400" b="1"/>
              <a:t>Competitive Analysis Impact</a:t>
            </a:r>
          </a:p>
          <a:p>
            <a:pPr marL="0" lvl="1" indent="0">
              <a:spcBef>
                <a:spcPts val="1000"/>
              </a:spcBef>
              <a:spcAft>
                <a:spcPts val="600"/>
              </a:spcAft>
              <a:buFont typeface="Arial" panose="020B0604020202020204" pitchFamily="34" charset="0"/>
              <a:buNone/>
            </a:pPr>
            <a:r>
              <a:rPr lang="en-GB" sz="1400"/>
              <a:t>Competitive analysis helps position pricing relative to market alternatives.</a:t>
            </a:r>
          </a:p>
        </p:txBody>
      </p:sp>
      <p:pic>
        <p:nvPicPr>
          <p:cNvPr id="4" name="Content Placeholder 3" descr="Business meeting discussing pricing strategies with charts and graphs">
            <a:extLst>
              <a:ext uri="{FF2B5EF4-FFF2-40B4-BE49-F238E27FC236}">
                <a16:creationId xmlns:a16="http://schemas.microsoft.com/office/drawing/2014/main" id="{3569C02F-51C4-4556-B7AD-B891A50EF377}"/>
              </a:ext>
            </a:extLst>
          </p:cNvPr>
          <p:cNvPicPr>
            <a:picLocks noGrp="1" noChangeAspect="1"/>
          </p:cNvPicPr>
          <p:nvPr>
            <p:ph type="pic" sz="quarter" idx="13"/>
          </p:nvPr>
        </p:nvPicPr>
        <p:blipFill>
          <a:blip r:embed="rId3"/>
          <a:srcRect l="23434" r="10473" b="-2"/>
          <a:stretch>
            <a:fillRect/>
          </a:stretch>
        </p:blipFill>
        <p:spPr>
          <a:xfrm>
            <a:off x="5737594" y="342900"/>
            <a:ext cx="6111507" cy="6172338"/>
          </a:xfrm>
        </p:spPr>
      </p:pic>
      <p:sp>
        <p:nvSpPr>
          <p:cNvPr id="6" name="Slide Number Placeholder 5">
            <a:extLst>
              <a:ext uri="{FF2B5EF4-FFF2-40B4-BE49-F238E27FC236}">
                <a16:creationId xmlns:a16="http://schemas.microsoft.com/office/drawing/2014/main" id="{EBE8AF21-F193-36CD-60B7-8BDFDB1D3714}"/>
              </a:ext>
            </a:extLst>
          </p:cNvPr>
          <p:cNvSpPr>
            <a:spLocks noGrp="1"/>
          </p:cNvSpPr>
          <p:nvPr>
            <p:ph type="sldNum" sz="quarter" idx="12"/>
          </p:nvPr>
        </p:nvSpPr>
        <p:spPr/>
        <p:txBody>
          <a:bodyPr/>
          <a:lstStyle/>
          <a:p>
            <a:fld id="{CC057153-B650-4DEB-B370-79DDCFDCE934}" type="slidenum">
              <a:rPr lang="en-US" smtClean="0"/>
              <a:pPr/>
              <a:t>40</a:t>
            </a:fld>
            <a:endParaRPr lang="en-GB"/>
          </a:p>
        </p:txBody>
      </p:sp>
      <p:sp>
        <p:nvSpPr>
          <p:cNvPr id="3" name="Footer Placeholder 2">
            <a:extLst>
              <a:ext uri="{FF2B5EF4-FFF2-40B4-BE49-F238E27FC236}">
                <a16:creationId xmlns:a16="http://schemas.microsoft.com/office/drawing/2014/main" id="{6E74AEA6-68CA-AE43-9774-C5003E3C1FE2}"/>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174661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9B2F9-B224-CBD1-8DDF-C40B340AEAEA}"/>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Estimating Costs and Margins</a:t>
            </a:r>
          </a:p>
        </p:txBody>
      </p:sp>
      <p:sp>
        <p:nvSpPr>
          <p:cNvPr id="5" name="TextBox 4">
            <a:extLst>
              <a:ext uri="{FF2B5EF4-FFF2-40B4-BE49-F238E27FC236}">
                <a16:creationId xmlns:a16="http://schemas.microsoft.com/office/drawing/2014/main" id="{F10BA66D-8CDB-455C-A949-77B8B0D2652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Forecasting Costs</a:t>
            </a:r>
          </a:p>
          <a:p>
            <a:pPr marL="0" lvl="1" indent="0">
              <a:spcBef>
                <a:spcPts val="1000"/>
              </a:spcBef>
              <a:spcAft>
                <a:spcPts val="600"/>
              </a:spcAft>
              <a:buNone/>
            </a:pPr>
            <a:r>
              <a:rPr lang="en-GB" sz="1400"/>
              <a:t>Accurate cost forecasting is essential for setting prices that cover expenses and enable growth.</a:t>
            </a:r>
          </a:p>
          <a:p>
            <a:pPr marL="0" indent="0">
              <a:spcBef>
                <a:spcPts val="2500"/>
              </a:spcBef>
              <a:spcAft>
                <a:spcPts val="600"/>
              </a:spcAft>
              <a:buNone/>
            </a:pPr>
            <a:r>
              <a:rPr lang="en-GB" sz="1400" b="1"/>
              <a:t>Calculating Margins</a:t>
            </a:r>
          </a:p>
          <a:p>
            <a:pPr marL="0" lvl="1" indent="0">
              <a:spcBef>
                <a:spcPts val="1000"/>
              </a:spcBef>
              <a:spcAft>
                <a:spcPts val="600"/>
              </a:spcAft>
              <a:buNone/>
            </a:pPr>
            <a:r>
              <a:rPr lang="en-GB" sz="1400"/>
              <a:t>Estimating expected margins ensures profitability and supports strategic pricing decisions.</a:t>
            </a:r>
          </a:p>
        </p:txBody>
      </p:sp>
      <p:pic>
        <p:nvPicPr>
          <p:cNvPr id="4" name="Content Placeholder 3" descr="business finance charts with cost estimation and profit margin analysis">
            <a:extLst>
              <a:ext uri="{FF2B5EF4-FFF2-40B4-BE49-F238E27FC236}">
                <a16:creationId xmlns:a16="http://schemas.microsoft.com/office/drawing/2014/main" id="{101B7FBE-AC9F-460D-B38D-AF77788FF50A}"/>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AECE97E5-3169-A51C-9858-45DD14690EAD}"/>
              </a:ext>
            </a:extLst>
          </p:cNvPr>
          <p:cNvSpPr>
            <a:spLocks noGrp="1"/>
          </p:cNvSpPr>
          <p:nvPr>
            <p:ph type="sldNum" sz="quarter" idx="12"/>
          </p:nvPr>
        </p:nvSpPr>
        <p:spPr/>
        <p:txBody>
          <a:bodyPr/>
          <a:lstStyle/>
          <a:p>
            <a:fld id="{CC057153-B650-4DEB-B370-79DDCFDCE934}" type="slidenum">
              <a:rPr lang="en-US" smtClean="0"/>
              <a:t>41</a:t>
            </a:fld>
            <a:endParaRPr lang="en-GB"/>
          </a:p>
        </p:txBody>
      </p:sp>
      <p:sp>
        <p:nvSpPr>
          <p:cNvPr id="3" name="Footer Placeholder 2">
            <a:extLst>
              <a:ext uri="{FF2B5EF4-FFF2-40B4-BE49-F238E27FC236}">
                <a16:creationId xmlns:a16="http://schemas.microsoft.com/office/drawing/2014/main" id="{C0AF996A-BD3E-931B-8F31-3EB849B18715}"/>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138402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0E14F-94F4-690E-E605-7F64860D7251}"/>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Scenario Planning for Pricing</a:t>
            </a:r>
          </a:p>
        </p:txBody>
      </p:sp>
      <p:sp>
        <p:nvSpPr>
          <p:cNvPr id="5" name="TextBox 4">
            <a:extLst>
              <a:ext uri="{FF2B5EF4-FFF2-40B4-BE49-F238E27FC236}">
                <a16:creationId xmlns:a16="http://schemas.microsoft.com/office/drawing/2014/main" id="{56B960DE-904D-41B0-B2DF-FFCBC78D896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300" b="1"/>
              <a:t>Multiple Pricing Scenarios</a:t>
            </a:r>
          </a:p>
          <a:p>
            <a:pPr marL="0" lvl="1" indent="0">
              <a:spcBef>
                <a:spcPts val="1000"/>
              </a:spcBef>
              <a:spcAft>
                <a:spcPts val="600"/>
              </a:spcAft>
              <a:buNone/>
            </a:pPr>
            <a:r>
              <a:rPr lang="en-GB" sz="1300"/>
              <a:t>Exploring different pricing models helps startups anticipate market reactions and optimize revenue strategies.</a:t>
            </a:r>
          </a:p>
          <a:p>
            <a:pPr marL="0" indent="0">
              <a:spcBef>
                <a:spcPts val="2500"/>
              </a:spcBef>
              <a:spcAft>
                <a:spcPts val="600"/>
              </a:spcAft>
              <a:buNone/>
            </a:pPr>
            <a:r>
              <a:rPr lang="en-GB" sz="1300" b="1"/>
              <a:t>Volume Projections</a:t>
            </a:r>
          </a:p>
          <a:p>
            <a:pPr marL="0" lvl="1" indent="0">
              <a:spcBef>
                <a:spcPts val="1000"/>
              </a:spcBef>
              <a:spcAft>
                <a:spcPts val="600"/>
              </a:spcAft>
              <a:buNone/>
            </a:pPr>
            <a:r>
              <a:rPr lang="en-GB" sz="1300"/>
              <a:t>Forecasting sales volumes under different conditions supports informed decision-making and risk management.</a:t>
            </a:r>
          </a:p>
          <a:p>
            <a:pPr marL="0" indent="0">
              <a:spcBef>
                <a:spcPts val="2500"/>
              </a:spcBef>
              <a:spcAft>
                <a:spcPts val="600"/>
              </a:spcAft>
              <a:buNone/>
            </a:pPr>
            <a:r>
              <a:rPr lang="en-GB" sz="1300" b="1"/>
              <a:t>Strategic Decision-Making</a:t>
            </a:r>
          </a:p>
          <a:p>
            <a:pPr marL="0" lvl="1" indent="0">
              <a:spcBef>
                <a:spcPts val="1000"/>
              </a:spcBef>
              <a:spcAft>
                <a:spcPts val="600"/>
              </a:spcAft>
              <a:buNone/>
            </a:pPr>
            <a:r>
              <a:rPr lang="en-GB" sz="1300"/>
              <a:t>Scenario planning enables startups to navigate uncertainties and make data-driven strategic choices.</a:t>
            </a:r>
          </a:p>
        </p:txBody>
      </p:sp>
      <p:pic>
        <p:nvPicPr>
          <p:cNvPr id="4" name="Content Placeholder 3" descr="Business charts and graphs showing pricing and volume scenarios for strategic planning">
            <a:extLst>
              <a:ext uri="{FF2B5EF4-FFF2-40B4-BE49-F238E27FC236}">
                <a16:creationId xmlns:a16="http://schemas.microsoft.com/office/drawing/2014/main" id="{B0F94FC7-A9D0-44CE-B535-E0EEBD81CC29}"/>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21A9DABF-7B3B-6F79-8630-D1A8571BBA76}"/>
              </a:ext>
            </a:extLst>
          </p:cNvPr>
          <p:cNvSpPr>
            <a:spLocks noGrp="1"/>
          </p:cNvSpPr>
          <p:nvPr>
            <p:ph type="sldNum" sz="quarter" idx="12"/>
          </p:nvPr>
        </p:nvSpPr>
        <p:spPr/>
        <p:txBody>
          <a:bodyPr/>
          <a:lstStyle/>
          <a:p>
            <a:fld id="{CC057153-B650-4DEB-B370-79DDCFDCE934}" type="slidenum">
              <a:rPr lang="en-US" smtClean="0"/>
              <a:t>42</a:t>
            </a:fld>
            <a:endParaRPr lang="en-GB"/>
          </a:p>
        </p:txBody>
      </p:sp>
      <p:sp>
        <p:nvSpPr>
          <p:cNvPr id="3" name="Footer Placeholder 2">
            <a:extLst>
              <a:ext uri="{FF2B5EF4-FFF2-40B4-BE49-F238E27FC236}">
                <a16:creationId xmlns:a16="http://schemas.microsoft.com/office/drawing/2014/main" id="{F1472F0D-81D6-0AA9-22B3-1643BB725D12}"/>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525056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6163B-F328-8DC9-3642-F1467E968180}"/>
              </a:ext>
            </a:extLst>
          </p:cNvPr>
          <p:cNvSpPr>
            <a:spLocks noGrp="1"/>
          </p:cNvSpPr>
          <p:nvPr>
            <p:ph type="title"/>
          </p:nvPr>
        </p:nvSpPr>
        <p:spPr>
          <a:xfrm>
            <a:off x="429768" y="1627318"/>
            <a:ext cx="7370064" cy="1842020"/>
          </a:xfrm>
        </p:spPr>
        <p:txBody>
          <a:bodyPr anchor="b">
            <a:normAutofit/>
          </a:bodyPr>
          <a:lstStyle/>
          <a:p>
            <a:r>
              <a:rPr lang="en-GB"/>
              <a:t>Conclusion</a:t>
            </a:r>
          </a:p>
        </p:txBody>
      </p:sp>
      <p:graphicFrame>
        <p:nvGraphicFramePr>
          <p:cNvPr id="7" name="Content Placeholder 2">
            <a:extLst>
              <a:ext uri="{FF2B5EF4-FFF2-40B4-BE49-F238E27FC236}">
                <a16:creationId xmlns:a16="http://schemas.microsoft.com/office/drawing/2014/main" id="{F5234BF1-8AE9-7CE7-1DB6-88432597D44B}"/>
              </a:ext>
            </a:extLst>
          </p:cNvPr>
          <p:cNvGraphicFramePr>
            <a:graphicFrameLocks noGrp="1"/>
          </p:cNvGraphicFrame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429768" y="3622673"/>
          <a:ext cx="7370064" cy="2231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Slide Number Placeholder 19">
            <a:extLst>
              <a:ext uri="{FF2B5EF4-FFF2-40B4-BE49-F238E27FC236}">
                <a16:creationId xmlns:a16="http://schemas.microsoft.com/office/drawing/2014/main" id="{A0FE58BF-CC4C-35E5-6D9A-B1B51A2CE543}"/>
              </a:ext>
            </a:extLst>
          </p:cNvPr>
          <p:cNvSpPr>
            <a:spLocks noGrp="1"/>
          </p:cNvSpPr>
          <p:nvPr>
            <p:ph type="sldNum" sz="quarter" idx="12"/>
          </p:nvPr>
        </p:nvSpPr>
        <p:spPr/>
        <p:txBody>
          <a:bodyPr/>
          <a:lstStyle/>
          <a:p>
            <a:fld id="{CC057153-B650-4DEB-B370-79DDCFDCE934}" type="slidenum">
              <a:rPr lang="en-US" smtClean="0"/>
              <a:t>43</a:t>
            </a:fld>
            <a:endParaRPr lang="en-GB"/>
          </a:p>
        </p:txBody>
      </p:sp>
      <p:sp>
        <p:nvSpPr>
          <p:cNvPr id="19" name="Footer Placeholder 18">
            <a:extLst>
              <a:ext uri="{FF2B5EF4-FFF2-40B4-BE49-F238E27FC236}">
                <a16:creationId xmlns:a16="http://schemas.microsoft.com/office/drawing/2014/main" id="{9D55670F-1DA6-0D8B-8520-518AEC64991B}"/>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74801383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41F8-1334-DCED-34CC-1BC2CD03E986}"/>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Linking Pricing to Market Positioning</a:t>
            </a:r>
          </a:p>
        </p:txBody>
      </p:sp>
      <p:sp>
        <p:nvSpPr>
          <p:cNvPr id="5" name="TextBox 4">
            <a:extLst>
              <a:ext uri="{FF2B5EF4-FFF2-40B4-BE49-F238E27FC236}">
                <a16:creationId xmlns:a16="http://schemas.microsoft.com/office/drawing/2014/main" id="{D8C78AD1-67B0-4317-B283-927C475F3B2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Pricing Alignment</a:t>
            </a:r>
          </a:p>
          <a:p>
            <a:pPr marL="0" lvl="1" indent="0">
              <a:lnSpc>
                <a:spcPct val="90000"/>
              </a:lnSpc>
              <a:spcBef>
                <a:spcPts val="1000"/>
              </a:spcBef>
              <a:spcAft>
                <a:spcPts val="600"/>
              </a:spcAft>
              <a:buNone/>
            </a:pPr>
            <a:r>
              <a:rPr lang="en-GB" sz="1400"/>
              <a:t>Pricing strategies must match the startup's target market to ensure relevance and appeal.</a:t>
            </a:r>
          </a:p>
          <a:p>
            <a:pPr marL="0" indent="0">
              <a:lnSpc>
                <a:spcPct val="90000"/>
              </a:lnSpc>
              <a:spcBef>
                <a:spcPts val="2500"/>
              </a:spcBef>
              <a:spcAft>
                <a:spcPts val="600"/>
              </a:spcAft>
              <a:buNone/>
            </a:pPr>
            <a:r>
              <a:rPr lang="en-GB" sz="1400" b="1"/>
              <a:t>Value Proposition Reflection</a:t>
            </a:r>
          </a:p>
          <a:p>
            <a:pPr marL="0" lvl="1" indent="0">
              <a:lnSpc>
                <a:spcPct val="90000"/>
              </a:lnSpc>
              <a:spcBef>
                <a:spcPts val="1000"/>
              </a:spcBef>
              <a:spcAft>
                <a:spcPts val="600"/>
              </a:spcAft>
              <a:buNone/>
            </a:pPr>
            <a:r>
              <a:rPr lang="en-GB" sz="1400"/>
              <a:t>Pricing should reflect the perceived value to customers and support the startup's unique offering.</a:t>
            </a:r>
          </a:p>
          <a:p>
            <a:pPr marL="0" indent="0">
              <a:lnSpc>
                <a:spcPct val="90000"/>
              </a:lnSpc>
              <a:spcBef>
                <a:spcPts val="2500"/>
              </a:spcBef>
              <a:spcAft>
                <a:spcPts val="600"/>
              </a:spcAft>
              <a:buNone/>
            </a:pPr>
            <a:r>
              <a:rPr lang="en-GB" sz="1400" b="1"/>
              <a:t>Market Differentiation</a:t>
            </a:r>
          </a:p>
          <a:p>
            <a:pPr marL="0" lvl="1" indent="0">
              <a:lnSpc>
                <a:spcPct val="90000"/>
              </a:lnSpc>
              <a:spcBef>
                <a:spcPts val="1000"/>
              </a:spcBef>
              <a:spcAft>
                <a:spcPts val="600"/>
              </a:spcAft>
              <a:buNone/>
            </a:pPr>
            <a:r>
              <a:rPr lang="en-GB" sz="1400"/>
              <a:t>Effective pricing differentiates the product or service within the competitive landscape.</a:t>
            </a:r>
          </a:p>
        </p:txBody>
      </p:sp>
      <p:pic>
        <p:nvPicPr>
          <p:cNvPr id="4" name="Content Placeholder 3" descr="Business strategy concept showing pricing alignment with market positioning and value proposition">
            <a:extLst>
              <a:ext uri="{FF2B5EF4-FFF2-40B4-BE49-F238E27FC236}">
                <a16:creationId xmlns:a16="http://schemas.microsoft.com/office/drawing/2014/main" id="{8294104A-DB67-4C9C-A37B-FBD038390BAD}"/>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B796D5FD-B821-D6E9-9521-B3E4302A9E9F}"/>
              </a:ext>
            </a:extLst>
          </p:cNvPr>
          <p:cNvSpPr>
            <a:spLocks noGrp="1"/>
          </p:cNvSpPr>
          <p:nvPr>
            <p:ph type="sldNum" sz="quarter" idx="12"/>
          </p:nvPr>
        </p:nvSpPr>
        <p:spPr/>
        <p:txBody>
          <a:bodyPr/>
          <a:lstStyle/>
          <a:p>
            <a:fld id="{CC057153-B650-4DEB-B370-79DDCFDCE934}" type="slidenum">
              <a:rPr lang="en-US" smtClean="0"/>
              <a:t>5</a:t>
            </a:fld>
            <a:endParaRPr lang="en-GB"/>
          </a:p>
        </p:txBody>
      </p:sp>
      <p:sp>
        <p:nvSpPr>
          <p:cNvPr id="3" name="Footer Placeholder 2">
            <a:extLst>
              <a:ext uri="{FF2B5EF4-FFF2-40B4-BE49-F238E27FC236}">
                <a16:creationId xmlns:a16="http://schemas.microsoft.com/office/drawing/2014/main" id="{7754AADF-2168-BDB5-F619-E4A1A283DC01}"/>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790274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9AE13-D6F6-3B22-9856-CEAD9BB0A428}"/>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Pricing’s Effect on Brand Perception</a:t>
            </a:r>
          </a:p>
        </p:txBody>
      </p:sp>
      <p:sp>
        <p:nvSpPr>
          <p:cNvPr id="5" name="TextBox 4">
            <a:extLst>
              <a:ext uri="{FF2B5EF4-FFF2-40B4-BE49-F238E27FC236}">
                <a16:creationId xmlns:a16="http://schemas.microsoft.com/office/drawing/2014/main" id="{8F05BC62-A866-402C-8A94-BEED6AB416C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Price as Quality Signal</a:t>
            </a:r>
          </a:p>
          <a:p>
            <a:pPr marL="0" lvl="1" indent="0">
              <a:lnSpc>
                <a:spcPct val="90000"/>
              </a:lnSpc>
              <a:spcBef>
                <a:spcPts val="1000"/>
              </a:spcBef>
              <a:spcAft>
                <a:spcPts val="600"/>
              </a:spcAft>
              <a:buNone/>
            </a:pPr>
            <a:r>
              <a:rPr lang="en-GB" sz="1400"/>
              <a:t>Pricing communicates perceived quality and helps shape customers' views of the brand's value.</a:t>
            </a:r>
          </a:p>
          <a:p>
            <a:pPr marL="0" indent="0">
              <a:lnSpc>
                <a:spcPct val="90000"/>
              </a:lnSpc>
              <a:spcBef>
                <a:spcPts val="2500"/>
              </a:spcBef>
              <a:spcAft>
                <a:spcPts val="600"/>
              </a:spcAft>
              <a:buNone/>
            </a:pPr>
            <a:r>
              <a:rPr lang="en-GB" sz="1400" b="1"/>
              <a:t>Impact on Brand Equity</a:t>
            </a:r>
          </a:p>
          <a:p>
            <a:pPr marL="0" lvl="1" indent="0">
              <a:lnSpc>
                <a:spcPct val="90000"/>
              </a:lnSpc>
              <a:spcBef>
                <a:spcPts val="1000"/>
              </a:spcBef>
              <a:spcAft>
                <a:spcPts val="600"/>
              </a:spcAft>
              <a:buNone/>
            </a:pPr>
            <a:r>
              <a:rPr lang="en-GB" sz="1400"/>
              <a:t>Strategic pricing enhances brand equity by aligning price with brand identity and market positioning.</a:t>
            </a:r>
          </a:p>
          <a:p>
            <a:pPr marL="0" indent="0">
              <a:lnSpc>
                <a:spcPct val="90000"/>
              </a:lnSpc>
              <a:spcBef>
                <a:spcPts val="2500"/>
              </a:spcBef>
              <a:spcAft>
                <a:spcPts val="600"/>
              </a:spcAft>
              <a:buNone/>
            </a:pPr>
            <a:r>
              <a:rPr lang="en-GB" sz="1400" b="1"/>
              <a:t>Customer Loyalty and Trust</a:t>
            </a:r>
          </a:p>
          <a:p>
            <a:pPr marL="0" lvl="1" indent="0">
              <a:lnSpc>
                <a:spcPct val="90000"/>
              </a:lnSpc>
              <a:spcBef>
                <a:spcPts val="1000"/>
              </a:spcBef>
              <a:spcAft>
                <a:spcPts val="600"/>
              </a:spcAft>
              <a:buNone/>
            </a:pPr>
            <a:r>
              <a:rPr lang="en-GB" sz="1400"/>
              <a:t>Consistent pricing strategies foster customer loyalty and build long-term trust with the brand.</a:t>
            </a:r>
          </a:p>
        </p:txBody>
      </p:sp>
      <p:pic>
        <p:nvPicPr>
          <p:cNvPr id="4" name="Content Placeholder 3" descr="Conceptual illustration of price tags influencing customer perception and brand loyalty">
            <a:extLst>
              <a:ext uri="{FF2B5EF4-FFF2-40B4-BE49-F238E27FC236}">
                <a16:creationId xmlns:a16="http://schemas.microsoft.com/office/drawing/2014/main" id="{A00841C6-0ECB-4199-B221-6425E4B0AFD1}"/>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2692A957-0CE2-BA82-7D90-1828F9771BD5}"/>
              </a:ext>
            </a:extLst>
          </p:cNvPr>
          <p:cNvSpPr>
            <a:spLocks noGrp="1"/>
          </p:cNvSpPr>
          <p:nvPr>
            <p:ph type="sldNum" sz="quarter" idx="12"/>
          </p:nvPr>
        </p:nvSpPr>
        <p:spPr/>
        <p:txBody>
          <a:bodyPr/>
          <a:lstStyle/>
          <a:p>
            <a:fld id="{CC057153-B650-4DEB-B370-79DDCFDCE934}" type="slidenum">
              <a:rPr lang="en-US" smtClean="0"/>
              <a:t>6</a:t>
            </a:fld>
            <a:endParaRPr lang="en-GB"/>
          </a:p>
        </p:txBody>
      </p:sp>
      <p:sp>
        <p:nvSpPr>
          <p:cNvPr id="3" name="Footer Placeholder 2">
            <a:extLst>
              <a:ext uri="{FF2B5EF4-FFF2-40B4-BE49-F238E27FC236}">
                <a16:creationId xmlns:a16="http://schemas.microsoft.com/office/drawing/2014/main" id="{B037C361-13FC-D23E-32C1-F0F2D0F8C445}"/>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554460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3CABE-DD73-AFD9-1F1F-1047727C5F4F}"/>
              </a:ext>
            </a:extLst>
          </p:cNvPr>
          <p:cNvSpPr>
            <a:spLocks noGrp="1"/>
          </p:cNvSpPr>
          <p:nvPr>
            <p:ph type="title"/>
          </p:nvPr>
        </p:nvSpPr>
        <p:spPr>
          <a:xfrm>
            <a:off x="429768" y="1810512"/>
            <a:ext cx="7772400" cy="4562856"/>
          </a:xfrm>
        </p:spPr>
        <p:txBody>
          <a:bodyPr anchor="b">
            <a:normAutofit/>
          </a:bodyPr>
          <a:lstStyle/>
          <a:p>
            <a:r>
              <a:rPr lang="en-GB"/>
              <a:t>Common Startup Pricing Mistakes to Avoid</a:t>
            </a:r>
          </a:p>
        </p:txBody>
      </p:sp>
      <p:sp>
        <p:nvSpPr>
          <p:cNvPr id="7" name="Text Placeholder 2">
            <a:extLst>
              <a:ext uri="{FF2B5EF4-FFF2-40B4-BE49-F238E27FC236}">
                <a16:creationId xmlns:a16="http://schemas.microsoft.com/office/drawing/2014/main" id="{B438C794-3D35-DF7E-65E5-E36E3F1B79D2}"/>
              </a:ext>
            </a:extLst>
          </p:cNvPr>
          <p:cNvSpPr>
            <a:spLocks noGrp="1"/>
          </p:cNvSpPr>
          <p:nvPr>
            <p:ph type="body" idx="1"/>
          </p:nvPr>
        </p:nvSpPr>
        <p:spPr>
          <a:xfrm>
            <a:off x="429768" y="429768"/>
            <a:ext cx="7772400" cy="786384"/>
          </a:xfrm>
        </p:spPr>
        <p:txBody>
          <a:bodyPr/>
          <a:lstStyle/>
          <a:p>
            <a:endParaRPr lang="en-US"/>
          </a:p>
        </p:txBody>
      </p:sp>
      <p:sp>
        <p:nvSpPr>
          <p:cNvPr id="4" name="Slide Number Placeholder 3">
            <a:extLst>
              <a:ext uri="{FF2B5EF4-FFF2-40B4-BE49-F238E27FC236}">
                <a16:creationId xmlns:a16="http://schemas.microsoft.com/office/drawing/2014/main" id="{1D27D604-21A3-A3AD-3D8A-25059BFECC27}"/>
              </a:ext>
            </a:extLst>
          </p:cNvPr>
          <p:cNvSpPr>
            <a:spLocks noGrp="1"/>
          </p:cNvSpPr>
          <p:nvPr>
            <p:ph type="sldNum" sz="quarter" idx="12"/>
          </p:nvPr>
        </p:nvSpPr>
        <p:spPr/>
        <p:txBody>
          <a:bodyPr/>
          <a:lstStyle/>
          <a:p>
            <a:fld id="{84145AC3-CC88-4C8A-A6CE-8D44921B6A23}" type="slidenum">
              <a:rPr lang="en-US" smtClean="0"/>
              <a:pPr/>
              <a:t>7</a:t>
            </a:fld>
            <a:endParaRPr lang="en-GB"/>
          </a:p>
        </p:txBody>
      </p:sp>
      <p:sp>
        <p:nvSpPr>
          <p:cNvPr id="3" name="Footer Placeholder 2">
            <a:extLst>
              <a:ext uri="{FF2B5EF4-FFF2-40B4-BE49-F238E27FC236}">
                <a16:creationId xmlns:a16="http://schemas.microsoft.com/office/drawing/2014/main" id="{F08010D5-8BEC-5366-4A36-27E5B785B147}"/>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545246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3627-50F1-604E-B819-0B649133B515}"/>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Underpricing and Overpricing Risks</a:t>
            </a:r>
          </a:p>
        </p:txBody>
      </p:sp>
      <p:sp>
        <p:nvSpPr>
          <p:cNvPr id="5" name="TextBox 4">
            <a:extLst>
              <a:ext uri="{FF2B5EF4-FFF2-40B4-BE49-F238E27FC236}">
                <a16:creationId xmlns:a16="http://schemas.microsoft.com/office/drawing/2014/main" id="{4F91FE38-CE9F-428C-A139-FD44F8BAA46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Risks of Underpricing</a:t>
            </a:r>
          </a:p>
          <a:p>
            <a:pPr marL="0" lvl="1" indent="0">
              <a:lnSpc>
                <a:spcPct val="90000"/>
              </a:lnSpc>
              <a:spcBef>
                <a:spcPts val="1000"/>
              </a:spcBef>
              <a:spcAft>
                <a:spcPts val="600"/>
              </a:spcAft>
              <a:buNone/>
            </a:pPr>
            <a:r>
              <a:rPr lang="en-GB" sz="1400"/>
              <a:t>Underpricing reduces profit margins and can damage brand perception among consumers.</a:t>
            </a:r>
          </a:p>
          <a:p>
            <a:pPr marL="0" indent="0">
              <a:lnSpc>
                <a:spcPct val="90000"/>
              </a:lnSpc>
              <a:spcBef>
                <a:spcPts val="2500"/>
              </a:spcBef>
              <a:spcAft>
                <a:spcPts val="600"/>
              </a:spcAft>
              <a:buNone/>
            </a:pPr>
            <a:r>
              <a:rPr lang="en-GB" sz="1400" b="1"/>
              <a:t>Risks of Overpricing</a:t>
            </a:r>
          </a:p>
          <a:p>
            <a:pPr marL="0" lvl="1" indent="0">
              <a:lnSpc>
                <a:spcPct val="90000"/>
              </a:lnSpc>
              <a:spcBef>
                <a:spcPts val="1000"/>
              </a:spcBef>
              <a:spcAft>
                <a:spcPts val="600"/>
              </a:spcAft>
              <a:buNone/>
            </a:pPr>
            <a:r>
              <a:rPr lang="en-GB" sz="1400"/>
              <a:t>Overpricing restricts market acceptance and lowers potential customer base.</a:t>
            </a:r>
          </a:p>
          <a:p>
            <a:pPr marL="0" indent="0">
              <a:lnSpc>
                <a:spcPct val="90000"/>
              </a:lnSpc>
              <a:spcBef>
                <a:spcPts val="2500"/>
              </a:spcBef>
              <a:spcAft>
                <a:spcPts val="600"/>
              </a:spcAft>
              <a:buNone/>
            </a:pPr>
            <a:r>
              <a:rPr lang="en-GB" sz="1400" b="1"/>
              <a:t>Need for Balance</a:t>
            </a:r>
          </a:p>
          <a:p>
            <a:pPr marL="0" lvl="1" indent="0">
              <a:lnSpc>
                <a:spcPct val="90000"/>
              </a:lnSpc>
              <a:spcBef>
                <a:spcPts val="1000"/>
              </a:spcBef>
              <a:spcAft>
                <a:spcPts val="600"/>
              </a:spcAft>
              <a:buNone/>
            </a:pPr>
            <a:r>
              <a:rPr lang="en-GB" sz="1400"/>
              <a:t>Striking the right price balance ensures sustainable growth and brand value preservation.</a:t>
            </a:r>
          </a:p>
        </p:txBody>
      </p:sp>
      <p:pic>
        <p:nvPicPr>
          <p:cNvPr id="4" name="Content Placeholder 3" descr="Business scale balancing price tags showing underpricing and overpricing risks">
            <a:extLst>
              <a:ext uri="{FF2B5EF4-FFF2-40B4-BE49-F238E27FC236}">
                <a16:creationId xmlns:a16="http://schemas.microsoft.com/office/drawing/2014/main" id="{9645E8A0-1CF3-42D9-812C-3D24795A60E8}"/>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6454974F-D2DC-E697-3F3E-825DFEE260F7}"/>
              </a:ext>
            </a:extLst>
          </p:cNvPr>
          <p:cNvSpPr>
            <a:spLocks noGrp="1"/>
          </p:cNvSpPr>
          <p:nvPr>
            <p:ph type="sldNum" sz="quarter" idx="12"/>
          </p:nvPr>
        </p:nvSpPr>
        <p:spPr/>
        <p:txBody>
          <a:bodyPr/>
          <a:lstStyle/>
          <a:p>
            <a:fld id="{CC057153-B650-4DEB-B370-79DDCFDCE934}" type="slidenum">
              <a:rPr lang="en-US" smtClean="0"/>
              <a:t>8</a:t>
            </a:fld>
            <a:endParaRPr lang="en-GB"/>
          </a:p>
        </p:txBody>
      </p:sp>
      <p:sp>
        <p:nvSpPr>
          <p:cNvPr id="3" name="Footer Placeholder 2">
            <a:extLst>
              <a:ext uri="{FF2B5EF4-FFF2-40B4-BE49-F238E27FC236}">
                <a16:creationId xmlns:a16="http://schemas.microsoft.com/office/drawing/2014/main" id="{6577173A-7B19-3FBE-B866-AE02CCC736D2}"/>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361333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F98FA-A233-85A4-A163-DEAE957A1207}"/>
              </a:ext>
            </a:extLst>
          </p:cNvPr>
          <p:cNvSpPr>
            <a:spLocks noGrp="1"/>
          </p:cNvSpPr>
          <p:nvPr>
            <p:ph type="title"/>
          </p:nvPr>
        </p:nvSpPr>
        <p:spPr>
          <a:xfrm>
            <a:off x="429768" y="640080"/>
            <a:ext cx="11155680" cy="970463"/>
          </a:xfrm>
        </p:spPr>
        <p:txBody>
          <a:bodyPr vert="horz" lIns="91440" tIns="45720" rIns="91440" bIns="45720" rtlCol="0" anchor="ctr">
            <a:normAutofit/>
          </a:bodyPr>
          <a:lstStyle/>
          <a:p>
            <a:r>
              <a:rPr lang="en-US" b="0" kern="1200">
                <a:latin typeface="+mj-lt"/>
                <a:ea typeface="+mj-ea"/>
                <a:cs typeface="+mj-cs"/>
              </a:rPr>
              <a:t>Neglecting Customer Value Perception</a:t>
            </a:r>
          </a:p>
        </p:txBody>
      </p:sp>
      <p:pic>
        <p:nvPicPr>
          <p:cNvPr id="4" name="Content Placeholder 3" descr="Business person confused by pricing and customer value charts and graphs">
            <a:extLst>
              <a:ext uri="{FF2B5EF4-FFF2-40B4-BE49-F238E27FC236}">
                <a16:creationId xmlns:a16="http://schemas.microsoft.com/office/drawing/2014/main" id="{99D9EAC9-8DDF-467F-98C4-DF4290A53A82}"/>
              </a:ext>
            </a:extLst>
          </p:cNvPr>
          <p:cNvPicPr>
            <a:picLocks noGrp="1" noChangeAspect="1"/>
          </p:cNvPicPr>
          <p:nvPr>
            <p:ph type="pic" sz="quarter" idx="13"/>
          </p:nvPr>
        </p:nvPicPr>
        <p:blipFill>
          <a:blip r:embed="rId3"/>
          <a:srcRect r="6847" b="2"/>
          <a:stretch>
            <a:fillRect/>
          </a:stretch>
        </p:blipFill>
        <p:spPr>
          <a:xfrm>
            <a:off x="429768" y="1828800"/>
            <a:ext cx="6176399" cy="4425696"/>
          </a:xfrm>
        </p:spPr>
      </p:pic>
      <p:sp>
        <p:nvSpPr>
          <p:cNvPr id="5" name="TextBox 4">
            <a:extLst>
              <a:ext uri="{FF2B5EF4-FFF2-40B4-BE49-F238E27FC236}">
                <a16:creationId xmlns:a16="http://schemas.microsoft.com/office/drawing/2014/main" id="{C0931BAA-A263-4345-9AAF-A836B61AA82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87768" y="1828800"/>
            <a:ext cx="4297680" cy="4428871"/>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Customer Value Misunderstanding</a:t>
            </a:r>
          </a:p>
          <a:p>
            <a:pPr marL="0" lvl="1" indent="0">
              <a:spcBef>
                <a:spcPts val="1000"/>
              </a:spcBef>
              <a:spcAft>
                <a:spcPts val="600"/>
              </a:spcAft>
              <a:buFont typeface="Arial" panose="020B0604020202020204" pitchFamily="34" charset="0"/>
              <a:buNone/>
            </a:pPr>
            <a:r>
              <a:rPr lang="en-GB" sz="1400"/>
              <a:t>Ignoring customer value perception leads to misaligned pricing and product benefits.</a:t>
            </a:r>
          </a:p>
          <a:p>
            <a:pPr marL="0" indent="0">
              <a:spcBef>
                <a:spcPts val="2500"/>
              </a:spcBef>
              <a:spcAft>
                <a:spcPts val="600"/>
              </a:spcAft>
              <a:buFont typeface="Arial" panose="020B0604020202020204" pitchFamily="34" charset="0"/>
              <a:buNone/>
            </a:pPr>
            <a:r>
              <a:rPr lang="en-GB" sz="1400" b="1"/>
              <a:t>Impact on Sales</a:t>
            </a:r>
          </a:p>
          <a:p>
            <a:pPr marL="0" lvl="1" indent="0">
              <a:spcBef>
                <a:spcPts val="1000"/>
              </a:spcBef>
              <a:spcAft>
                <a:spcPts val="600"/>
              </a:spcAft>
              <a:buFont typeface="Arial" panose="020B0604020202020204" pitchFamily="34" charset="0"/>
              <a:buNone/>
            </a:pPr>
            <a:r>
              <a:rPr lang="en-GB" sz="1400"/>
              <a:t>Incorrect pricing due to neglected value perception reduces sales and profitability.</a:t>
            </a:r>
          </a:p>
        </p:txBody>
      </p:sp>
      <p:sp>
        <p:nvSpPr>
          <p:cNvPr id="6" name="Slide Number Placeholder 5">
            <a:extLst>
              <a:ext uri="{FF2B5EF4-FFF2-40B4-BE49-F238E27FC236}">
                <a16:creationId xmlns:a16="http://schemas.microsoft.com/office/drawing/2014/main" id="{B6C7E326-CB82-8FAC-1DFB-BA70049FF371}"/>
              </a:ext>
            </a:extLst>
          </p:cNvPr>
          <p:cNvSpPr>
            <a:spLocks noGrp="1"/>
          </p:cNvSpPr>
          <p:nvPr>
            <p:ph type="sldNum" sz="quarter" idx="12"/>
          </p:nvPr>
        </p:nvSpPr>
        <p:spPr/>
        <p:txBody>
          <a:bodyPr/>
          <a:lstStyle/>
          <a:p>
            <a:fld id="{CC057153-B650-4DEB-B370-79DDCFDCE934}" type="slidenum">
              <a:rPr lang="en-US" smtClean="0"/>
              <a:t>9</a:t>
            </a:fld>
            <a:endParaRPr lang="en-GB"/>
          </a:p>
        </p:txBody>
      </p:sp>
      <p:sp>
        <p:nvSpPr>
          <p:cNvPr id="3" name="Footer Placeholder 2">
            <a:extLst>
              <a:ext uri="{FF2B5EF4-FFF2-40B4-BE49-F238E27FC236}">
                <a16:creationId xmlns:a16="http://schemas.microsoft.com/office/drawing/2014/main" id="{79289B89-2544-7294-E2F7-7AFF5E297BB1}"/>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620344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43</Slides>
  <Notes>43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DuneVTI</vt:lpstr>
      <vt:lpstr>Pricing and Unit Economics for Startup Businesses: Strategic Foundations for Revenue Models</vt:lpstr>
      <vt:lpstr>Today's Discussion Overview</vt:lpstr>
      <vt:lpstr>The Strategic Importance of Pricing in Startups</vt:lpstr>
      <vt:lpstr>Why Pricing Decisions Define Business Success</vt:lpstr>
      <vt:lpstr>Linking Pricing to Market Positioning</vt:lpstr>
      <vt:lpstr>Pricing’s Effect on Brand Perception</vt:lpstr>
      <vt:lpstr>Common Startup Pricing Mistakes to Avoid</vt:lpstr>
      <vt:lpstr>Underpricing and Overpricing Risks</vt:lpstr>
      <vt:lpstr>Neglecting Customer Value Perception</vt:lpstr>
      <vt:lpstr>Ignoring Competitive Landscape</vt:lpstr>
      <vt:lpstr>Overview of Popular Startup Pricing Models</vt:lpstr>
      <vt:lpstr>Menu of Standard Pricing Approaches</vt:lpstr>
      <vt:lpstr>Strengths and Limitations of Each Model</vt:lpstr>
      <vt:lpstr>Selecting the Right Model for Your Business Type</vt:lpstr>
      <vt:lpstr>Value-Based Versus Cost-Based Pricing Strategies</vt:lpstr>
      <vt:lpstr>Defining Value-Based Pricing</vt:lpstr>
      <vt:lpstr>Implementing Cost-Based Pricing</vt:lpstr>
      <vt:lpstr>Situational Use Cases and Trade-Offs</vt:lpstr>
      <vt:lpstr>Freemium and Free Trial Strategies for Startups</vt:lpstr>
      <vt:lpstr>How Freemium Drives Adoption</vt:lpstr>
      <vt:lpstr>Designing Effective Free Trials</vt:lpstr>
      <vt:lpstr>Conversion Metrics and Pitfalls</vt:lpstr>
      <vt:lpstr>Subscription and Usage-Based Pricing Models</vt:lpstr>
      <vt:lpstr>Recurring Revenue Fundamentals</vt:lpstr>
      <vt:lpstr>Usage-Driven Pricing Mechanics</vt:lpstr>
      <vt:lpstr>Hybrid Models and Flexibility</vt:lpstr>
      <vt:lpstr>Comparing One-Time and Recurring Revenue Streams</vt:lpstr>
      <vt:lpstr>Advantages and Drawbacks of Each</vt:lpstr>
      <vt:lpstr>Impact on Cash Flow and Forecasting</vt:lpstr>
      <vt:lpstr>Matching Revenue Streams to Product Type</vt:lpstr>
      <vt:lpstr>Understanding Unit Economics for Startups</vt:lpstr>
      <vt:lpstr>Defining Unit Economics</vt:lpstr>
      <vt:lpstr>How Unit Economics Inform Strategy</vt:lpstr>
      <vt:lpstr>Analysing Unit Profitability</vt:lpstr>
      <vt:lpstr>Key Metrics: Customer Acquisition Cost, Lifetime Value, Gross Margin</vt:lpstr>
      <vt:lpstr>Calculating CAC and Its Importance</vt:lpstr>
      <vt:lpstr>Determining LTV for Customer Segments</vt:lpstr>
      <vt:lpstr>Gross Margin Analysis and Implications</vt:lpstr>
      <vt:lpstr>Early-Stage Pricing Assumptions and Financial Estimates</vt:lpstr>
      <vt:lpstr>Building Initial Pricing Hypotheses</vt:lpstr>
      <vt:lpstr>Estimating Costs and Margins</vt:lpstr>
      <vt:lpstr>Scenario Planning for Pricing</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13</cp:revision>
  <dcterms:created xsi:type="dcterms:W3CDTF">2026-02-01T12:48:47Z</dcterms:created>
  <dcterms:modified xsi:type="dcterms:W3CDTF">2026-02-01T13:03:50Z</dcterms:modified>
</cp:coreProperties>
</file>