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 id="2600" r:id="rId41"/>
    <p:sldId id="2601" r:id="rId42"/>
    <p:sldId id="2602" r:id="rId43"/>
    <p:sldId id="2603"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totyping and MVP Strategies for Startups: A Comprehensive Guide for Startup Students" id="{EF466AEF-9D49-4BAA-8493-96CEC3E67492}">
          <p14:sldIdLst>
            <p14:sldId id="2561"/>
            <p14:sldId id="2562"/>
          </p14:sldIdLst>
        </p14:section>
        <p14:section name="The Importance of Prototyping in the Startup Journey" id="{0CBC85FE-6141-4403-9812-EC6A457B8A0B}">
          <p14:sldIdLst>
            <p14:sldId id="2563"/>
            <p14:sldId id="2564"/>
            <p14:sldId id="2565"/>
            <p14:sldId id="2566"/>
          </p14:sldIdLst>
        </p14:section>
        <p14:section name="Understanding MVPs: Definitions and Common Misconceptions" id="{515C5A32-650C-4B6F-870C-6C7A03F384B2}">
          <p14:sldIdLst>
            <p14:sldId id="2567"/>
            <p14:sldId id="2568"/>
            <p14:sldId id="2569"/>
            <p14:sldId id="2570"/>
          </p14:sldIdLst>
        </p14:section>
        <p14:section name="MVPs, Prototypes, and Products: Key Differences" id="{69CBD0BB-6C97-4610-905B-EA160C37A2F8}">
          <p14:sldIdLst>
            <p14:sldId id="2571"/>
            <p14:sldId id="2572"/>
            <p14:sldId id="2573"/>
            <p14:sldId id="2574"/>
          </p14:sldIdLst>
        </p14:section>
        <p14:section name="Embracing Risk-Based MVP Thinking" id="{BACE80BA-BCDA-4D24-B456-5D6D22D7BE34}">
          <p14:sldIdLst>
            <p14:sldId id="2575"/>
            <p14:sldId id="2576"/>
            <p14:sldId id="2577"/>
            <p14:sldId id="2578"/>
          </p14:sldIdLst>
        </p14:section>
        <p14:section name="Exploring Types of MVPs" id="{914B7FFE-6693-4C96-BFAE-25ED0777031B}">
          <p14:sldIdLst>
            <p14:sldId id="2579"/>
            <p14:sldId id="2580"/>
            <p14:sldId id="2581"/>
            <p14:sldId id="2582"/>
          </p14:sldIdLst>
        </p14:section>
        <p14:section name="Choosing the Right MVP Type for Your Startup" id="{225BDB28-A9F8-438B-9DA6-4A10852ED262}">
          <p14:sldIdLst>
            <p14:sldId id="2583"/>
            <p14:sldId id="2584"/>
            <p14:sldId id="2585"/>
            <p14:sldId id="2586"/>
          </p14:sldIdLst>
        </p14:section>
        <p14:section name="Prototyping Tools and Platforms Overview" id="{02A2969F-D92D-4F88-8AF8-AFC993A4689F}">
          <p14:sldIdLst>
            <p14:sldId id="2587"/>
            <p14:sldId id="2588"/>
            <p14:sldId id="2589"/>
            <p14:sldId id="2590"/>
          </p14:sldIdLst>
        </p14:section>
        <p14:section name="Balancing Speed and Quality in Prototyping" id="{551492E9-090B-447D-851E-E0DDB07BB989}">
          <p14:sldIdLst>
            <p14:sldId id="2591"/>
            <p14:sldId id="2592"/>
            <p14:sldId id="2593"/>
            <p14:sldId id="2594"/>
          </p14:sldIdLst>
        </p14:section>
        <p14:section name="Defining Success Criteria for MVPs" id="{D87956F7-8D45-494A-BB7D-13B2EB09039E}">
          <p14:sldIdLst>
            <p14:sldId id="2595"/>
            <p14:sldId id="2596"/>
            <p14:sldId id="2597"/>
            <p14:sldId id="2598"/>
          </p14:sldIdLst>
        </p14:section>
        <p14:section name="Learning Metrics Versus Vanity Metrics" id="{C5F0FE50-9AB8-4C12-A7B2-DD7AB7454E3B}">
          <p14:sldIdLst>
            <p14:sldId id="2599"/>
            <p14:sldId id="2600"/>
            <p14:sldId id="2601"/>
            <p14:sldId id="2602"/>
          </p14:sldIdLst>
        </p14:section>
        <p14:section name="Conclusion: Mastering Prototyping and MVP Strategies" id="{8D606412-CBA6-4EC1-9220-22E68A2B5F71}">
          <p14:sldIdLst>
            <p14:sldId id="2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936A2-9C92-F658-0768-2FC4D3431F4C}" v="76" dt="2026-02-01T12:47:34.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6A22A-E3D6-4228-8DB0-4281B5F30A0D}"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B85BED93-19E1-46D7-91FA-9E4D384C3FF0}">
      <dgm:prSet/>
      <dgm:spPr/>
      <dgm:t>
        <a:bodyPr/>
        <a:lstStyle/>
        <a:p>
          <a:pPr>
            <a:lnSpc>
              <a:spcPct val="100000"/>
            </a:lnSpc>
            <a:defRPr b="1"/>
          </a:pPr>
          <a:r>
            <a:rPr lang="en-US"/>
            <a:t>Prototyping for Risk Reduction</a:t>
          </a:r>
        </a:p>
      </dgm:t>
    </dgm:pt>
    <dgm:pt modelId="{0FE1D6BC-0F82-4401-9BAC-C03FCC834863}" type="parTrans" cxnId="{B9CC1169-25C0-4581-BAD5-2C237E327B58}">
      <dgm:prSet/>
      <dgm:spPr/>
      <dgm:t>
        <a:bodyPr/>
        <a:lstStyle/>
        <a:p>
          <a:endParaRPr lang="en-US"/>
        </a:p>
      </dgm:t>
    </dgm:pt>
    <dgm:pt modelId="{ED17EE40-22C3-4539-9F1C-5235922B25F0}" type="sibTrans" cxnId="{B9CC1169-25C0-4581-BAD5-2C237E327B58}">
      <dgm:prSet/>
      <dgm:spPr/>
      <dgm:t>
        <a:bodyPr/>
        <a:lstStyle/>
        <a:p>
          <a:pPr>
            <a:lnSpc>
              <a:spcPct val="100000"/>
            </a:lnSpc>
            <a:defRPr b="1"/>
          </a:pPr>
          <a:endParaRPr lang="en-US"/>
        </a:p>
      </dgm:t>
    </dgm:pt>
    <dgm:pt modelId="{7F7CD194-1FA7-42B1-B2CF-19C4A157BAE9}">
      <dgm:prSet/>
      <dgm:spPr/>
      <dgm:t>
        <a:bodyPr/>
        <a:lstStyle/>
        <a:p>
          <a:pPr>
            <a:lnSpc>
              <a:spcPct val="100000"/>
            </a:lnSpc>
          </a:pPr>
          <a:r>
            <a:rPr lang="en-US"/>
            <a:t>Startups use prototyping to identify and mitigate risks early in the product development process.</a:t>
          </a:r>
        </a:p>
      </dgm:t>
    </dgm:pt>
    <dgm:pt modelId="{07FB501D-0395-46BE-A0A7-A98D4F5E69F9}" type="parTrans" cxnId="{8D79630A-918B-4BD4-85A0-245BA7C7F7D9}">
      <dgm:prSet/>
      <dgm:spPr/>
      <dgm:t>
        <a:bodyPr/>
        <a:lstStyle/>
        <a:p>
          <a:endParaRPr lang="en-US"/>
        </a:p>
      </dgm:t>
    </dgm:pt>
    <dgm:pt modelId="{077FB299-CA05-49E1-A0FC-5E9EB50BA0BD}" type="sibTrans" cxnId="{8D79630A-918B-4BD4-85A0-245BA7C7F7D9}">
      <dgm:prSet/>
      <dgm:spPr/>
      <dgm:t>
        <a:bodyPr/>
        <a:lstStyle/>
        <a:p>
          <a:endParaRPr lang="en-US"/>
        </a:p>
      </dgm:t>
    </dgm:pt>
    <dgm:pt modelId="{D367D92B-A53D-4EFC-B020-B0B72CFEB3A4}">
      <dgm:prSet/>
      <dgm:spPr/>
      <dgm:t>
        <a:bodyPr/>
        <a:lstStyle/>
        <a:p>
          <a:pPr>
            <a:lnSpc>
              <a:spcPct val="100000"/>
            </a:lnSpc>
            <a:defRPr b="1"/>
          </a:pPr>
          <a:r>
            <a:rPr lang="en-US"/>
            <a:t>Understanding MVP Types</a:t>
          </a:r>
        </a:p>
      </dgm:t>
    </dgm:pt>
    <dgm:pt modelId="{8ED59D70-2967-413A-8497-91D82EA5B27B}" type="parTrans" cxnId="{8B32EC4F-ABF7-40D7-BD1C-A55246432C66}">
      <dgm:prSet/>
      <dgm:spPr/>
      <dgm:t>
        <a:bodyPr/>
        <a:lstStyle/>
        <a:p>
          <a:endParaRPr lang="en-US"/>
        </a:p>
      </dgm:t>
    </dgm:pt>
    <dgm:pt modelId="{16BBBBBB-93E8-43F7-8AB9-13C6AA4B6EF2}" type="sibTrans" cxnId="{8B32EC4F-ABF7-40D7-BD1C-A55246432C66}">
      <dgm:prSet/>
      <dgm:spPr/>
      <dgm:t>
        <a:bodyPr/>
        <a:lstStyle/>
        <a:p>
          <a:pPr>
            <a:lnSpc>
              <a:spcPct val="100000"/>
            </a:lnSpc>
            <a:defRPr b="1"/>
          </a:pPr>
          <a:endParaRPr lang="en-US"/>
        </a:p>
      </dgm:t>
    </dgm:pt>
    <dgm:pt modelId="{A91D7230-2112-4F6E-8334-8FC4C399EB9E}">
      <dgm:prSet/>
      <dgm:spPr/>
      <dgm:t>
        <a:bodyPr/>
        <a:lstStyle/>
        <a:p>
          <a:pPr>
            <a:lnSpc>
              <a:spcPct val="100000"/>
            </a:lnSpc>
          </a:pPr>
          <a:r>
            <a:rPr lang="en-US"/>
            <a:t>Knowing different MVP types helps teams choose the best approach to validate assumptions and gather user feedback.</a:t>
          </a:r>
        </a:p>
      </dgm:t>
    </dgm:pt>
    <dgm:pt modelId="{B011FA26-ACCE-4175-B314-D3D84C4DC83F}" type="parTrans" cxnId="{2D3DFD7A-F676-490A-873C-F23C5906D4FA}">
      <dgm:prSet/>
      <dgm:spPr/>
      <dgm:t>
        <a:bodyPr/>
        <a:lstStyle/>
        <a:p>
          <a:endParaRPr lang="en-US"/>
        </a:p>
      </dgm:t>
    </dgm:pt>
    <dgm:pt modelId="{5AA72B95-E2CF-420B-BF43-D92E2DD6EAEE}" type="sibTrans" cxnId="{2D3DFD7A-F676-490A-873C-F23C5906D4FA}">
      <dgm:prSet/>
      <dgm:spPr/>
      <dgm:t>
        <a:bodyPr/>
        <a:lstStyle/>
        <a:p>
          <a:endParaRPr lang="en-US"/>
        </a:p>
      </dgm:t>
    </dgm:pt>
    <dgm:pt modelId="{A9C7A8A7-B5AB-498B-B495-36B88AE27A77}">
      <dgm:prSet/>
      <dgm:spPr/>
      <dgm:t>
        <a:bodyPr/>
        <a:lstStyle/>
        <a:p>
          <a:pPr>
            <a:lnSpc>
              <a:spcPct val="100000"/>
            </a:lnSpc>
            <a:defRPr b="1"/>
          </a:pPr>
          <a:r>
            <a:rPr lang="en-US"/>
            <a:t>Risk-Based Thinking</a:t>
          </a:r>
        </a:p>
      </dgm:t>
    </dgm:pt>
    <dgm:pt modelId="{1BF59481-06A9-4B10-9DBE-A9B9F8423F06}" type="parTrans" cxnId="{938269D1-03E4-429F-B03F-902EB6F6796B}">
      <dgm:prSet/>
      <dgm:spPr/>
      <dgm:t>
        <a:bodyPr/>
        <a:lstStyle/>
        <a:p>
          <a:endParaRPr lang="en-US"/>
        </a:p>
      </dgm:t>
    </dgm:pt>
    <dgm:pt modelId="{13655E8C-B03D-4AEC-A6B1-61F8683B1323}" type="sibTrans" cxnId="{938269D1-03E4-429F-B03F-902EB6F6796B}">
      <dgm:prSet/>
      <dgm:spPr/>
      <dgm:t>
        <a:bodyPr/>
        <a:lstStyle/>
        <a:p>
          <a:pPr>
            <a:lnSpc>
              <a:spcPct val="100000"/>
            </a:lnSpc>
            <a:defRPr b="1"/>
          </a:pPr>
          <a:endParaRPr lang="en-US"/>
        </a:p>
      </dgm:t>
    </dgm:pt>
    <dgm:pt modelId="{1EB2F15C-647A-468B-938D-F75CB9186313}">
      <dgm:prSet/>
      <dgm:spPr/>
      <dgm:t>
        <a:bodyPr/>
        <a:lstStyle/>
        <a:p>
          <a:pPr>
            <a:lnSpc>
              <a:spcPct val="100000"/>
            </a:lnSpc>
          </a:pPr>
          <a:r>
            <a:rPr lang="en-US"/>
            <a:t>Adopting risk-based thinking allows startups to prioritise efforts and resources on the highest-impact areas.</a:t>
          </a:r>
        </a:p>
      </dgm:t>
    </dgm:pt>
    <dgm:pt modelId="{4308D25E-0423-4284-9C68-8A212A5F0A12}" type="parTrans" cxnId="{87A2DD53-89AF-4FEF-8432-2A64C6423512}">
      <dgm:prSet/>
      <dgm:spPr/>
      <dgm:t>
        <a:bodyPr/>
        <a:lstStyle/>
        <a:p>
          <a:endParaRPr lang="en-US"/>
        </a:p>
      </dgm:t>
    </dgm:pt>
    <dgm:pt modelId="{86D32981-8C39-4CD8-AB2A-73224C68E0F6}" type="sibTrans" cxnId="{87A2DD53-89AF-4FEF-8432-2A64C6423512}">
      <dgm:prSet/>
      <dgm:spPr/>
      <dgm:t>
        <a:bodyPr/>
        <a:lstStyle/>
        <a:p>
          <a:endParaRPr lang="en-US"/>
        </a:p>
      </dgm:t>
    </dgm:pt>
    <dgm:pt modelId="{4331A713-8D70-4C6B-B6F4-CA6A39B2B9EA}">
      <dgm:prSet/>
      <dgm:spPr/>
      <dgm:t>
        <a:bodyPr/>
        <a:lstStyle/>
        <a:p>
          <a:pPr>
            <a:lnSpc>
              <a:spcPct val="100000"/>
            </a:lnSpc>
            <a:defRPr b="1"/>
          </a:pPr>
          <a:r>
            <a:rPr lang="en-US"/>
            <a:t>Focusing on Actionable Metrics</a:t>
          </a:r>
        </a:p>
      </dgm:t>
    </dgm:pt>
    <dgm:pt modelId="{1DCF7C30-9949-4BF6-BE2C-10FFB6311D70}" type="parTrans" cxnId="{EB23390D-A16C-42A1-B646-0A48445572FA}">
      <dgm:prSet/>
      <dgm:spPr/>
      <dgm:t>
        <a:bodyPr/>
        <a:lstStyle/>
        <a:p>
          <a:endParaRPr lang="en-US"/>
        </a:p>
      </dgm:t>
    </dgm:pt>
    <dgm:pt modelId="{30E77C43-E436-4906-9F4E-DAB7A92F38B2}" type="sibTrans" cxnId="{EB23390D-A16C-42A1-B646-0A48445572FA}">
      <dgm:prSet/>
      <dgm:spPr/>
      <dgm:t>
        <a:bodyPr/>
        <a:lstStyle/>
        <a:p>
          <a:endParaRPr lang="en-US"/>
        </a:p>
      </dgm:t>
    </dgm:pt>
    <dgm:pt modelId="{3C7F4D2F-7F37-4CED-A358-9BCE623AF08D}">
      <dgm:prSet/>
      <dgm:spPr/>
      <dgm:t>
        <a:bodyPr/>
        <a:lstStyle/>
        <a:p>
          <a:pPr>
            <a:lnSpc>
              <a:spcPct val="100000"/>
            </a:lnSpc>
          </a:pPr>
          <a:r>
            <a:rPr lang="en-US"/>
            <a:t>Measuring actionable metrics enables startups to make informed decisions and refine their product strategy effectively.</a:t>
          </a:r>
        </a:p>
      </dgm:t>
    </dgm:pt>
    <dgm:pt modelId="{9399EEC4-8204-4441-AB9E-FD7D8C8B7D2C}" type="parTrans" cxnId="{5E773219-9F0A-466B-96BD-452F6159E9DB}">
      <dgm:prSet/>
      <dgm:spPr/>
      <dgm:t>
        <a:bodyPr/>
        <a:lstStyle/>
        <a:p>
          <a:endParaRPr lang="en-US"/>
        </a:p>
      </dgm:t>
    </dgm:pt>
    <dgm:pt modelId="{18EDF1EC-9200-4425-9650-95345FB7E906}" type="sibTrans" cxnId="{5E773219-9F0A-466B-96BD-452F6159E9DB}">
      <dgm:prSet/>
      <dgm:spPr/>
      <dgm:t>
        <a:bodyPr/>
        <a:lstStyle/>
        <a:p>
          <a:endParaRPr lang="en-US"/>
        </a:p>
      </dgm:t>
    </dgm:pt>
    <dgm:pt modelId="{74D08545-13E8-4128-B490-A946B718055F}" type="pres">
      <dgm:prSet presAssocID="{F0E6A22A-E3D6-4228-8DB0-4281B5F30A0D}" presName="Name0" presStyleCnt="0">
        <dgm:presLayoutVars>
          <dgm:dir/>
          <dgm:resizeHandles val="exact"/>
        </dgm:presLayoutVars>
      </dgm:prSet>
      <dgm:spPr/>
    </dgm:pt>
    <dgm:pt modelId="{85C8D8E6-B5CC-4929-82BE-D9D51BC0C216}" type="pres">
      <dgm:prSet presAssocID="{B85BED93-19E1-46D7-91FA-9E4D384C3FF0}" presName="compNode" presStyleCnt="0"/>
      <dgm:spPr/>
    </dgm:pt>
    <dgm:pt modelId="{0F17E1C3-1410-4624-9EC5-DA0801FF4959}" type="pres">
      <dgm:prSet presAssocID="{B85BED93-19E1-46D7-91FA-9E4D384C3FF0}" presName="pictRect" presStyleLbl="revTx" presStyleIdx="0" presStyleCnt="8">
        <dgm:presLayoutVars>
          <dgm:chMax val="0"/>
          <dgm:bulletEnabled/>
        </dgm:presLayoutVars>
      </dgm:prSet>
      <dgm:spPr/>
    </dgm:pt>
    <dgm:pt modelId="{384E7420-58C2-4961-A322-67B91E61F381}" type="pres">
      <dgm:prSet presAssocID="{B85BED93-19E1-46D7-91FA-9E4D384C3FF0}" presName="textRect" presStyleLbl="revTx" presStyleIdx="1" presStyleCnt="8">
        <dgm:presLayoutVars>
          <dgm:bulletEnabled/>
        </dgm:presLayoutVars>
      </dgm:prSet>
      <dgm:spPr/>
    </dgm:pt>
    <dgm:pt modelId="{75DF26F3-86EB-4ACA-9500-EFE9B348CF88}" type="pres">
      <dgm:prSet presAssocID="{ED17EE40-22C3-4539-9F1C-5235922B25F0}" presName="sibTrans" presStyleLbl="sibTrans2D1" presStyleIdx="0" presStyleCnt="0"/>
      <dgm:spPr/>
    </dgm:pt>
    <dgm:pt modelId="{2A5EBDA3-3EF5-4773-A266-CA36DCF3D7DD}" type="pres">
      <dgm:prSet presAssocID="{D367D92B-A53D-4EFC-B020-B0B72CFEB3A4}" presName="compNode" presStyleCnt="0"/>
      <dgm:spPr/>
    </dgm:pt>
    <dgm:pt modelId="{34571FC8-A399-4E38-9948-63B317139984}" type="pres">
      <dgm:prSet presAssocID="{D367D92B-A53D-4EFC-B020-B0B72CFEB3A4}" presName="pictRect" presStyleLbl="revTx" presStyleIdx="2" presStyleCnt="8">
        <dgm:presLayoutVars>
          <dgm:chMax val="0"/>
          <dgm:bulletEnabled/>
        </dgm:presLayoutVars>
      </dgm:prSet>
      <dgm:spPr/>
    </dgm:pt>
    <dgm:pt modelId="{487A35BA-2C9A-4DC6-B4BF-1F21C67F748D}" type="pres">
      <dgm:prSet presAssocID="{D367D92B-A53D-4EFC-B020-B0B72CFEB3A4}" presName="textRect" presStyleLbl="revTx" presStyleIdx="3" presStyleCnt="8">
        <dgm:presLayoutVars>
          <dgm:bulletEnabled/>
        </dgm:presLayoutVars>
      </dgm:prSet>
      <dgm:spPr/>
    </dgm:pt>
    <dgm:pt modelId="{F7358761-8426-4219-978A-58E86CA7CD2E}" type="pres">
      <dgm:prSet presAssocID="{16BBBBBB-93E8-43F7-8AB9-13C6AA4B6EF2}" presName="sibTrans" presStyleLbl="sibTrans2D1" presStyleIdx="0" presStyleCnt="0"/>
      <dgm:spPr/>
    </dgm:pt>
    <dgm:pt modelId="{8E3DAE15-1B19-4678-B73D-04EDDB9F0651}" type="pres">
      <dgm:prSet presAssocID="{A9C7A8A7-B5AB-498B-B495-36B88AE27A77}" presName="compNode" presStyleCnt="0"/>
      <dgm:spPr/>
    </dgm:pt>
    <dgm:pt modelId="{4B5866DD-B8BD-46C1-852F-543489BB890E}" type="pres">
      <dgm:prSet presAssocID="{A9C7A8A7-B5AB-498B-B495-36B88AE27A77}" presName="pictRect" presStyleLbl="revTx" presStyleIdx="4" presStyleCnt="8">
        <dgm:presLayoutVars>
          <dgm:chMax val="0"/>
          <dgm:bulletEnabled/>
        </dgm:presLayoutVars>
      </dgm:prSet>
      <dgm:spPr/>
    </dgm:pt>
    <dgm:pt modelId="{E4D5BF5E-61D7-49D5-A05B-FD7FED1531CB}" type="pres">
      <dgm:prSet presAssocID="{A9C7A8A7-B5AB-498B-B495-36B88AE27A77}" presName="textRect" presStyleLbl="revTx" presStyleIdx="5" presStyleCnt="8">
        <dgm:presLayoutVars>
          <dgm:bulletEnabled/>
        </dgm:presLayoutVars>
      </dgm:prSet>
      <dgm:spPr/>
    </dgm:pt>
    <dgm:pt modelId="{E2E33946-F6EB-4685-A8CD-A7B69FFC6985}" type="pres">
      <dgm:prSet presAssocID="{13655E8C-B03D-4AEC-A6B1-61F8683B1323}" presName="sibTrans" presStyleLbl="sibTrans2D1" presStyleIdx="0" presStyleCnt="0"/>
      <dgm:spPr/>
    </dgm:pt>
    <dgm:pt modelId="{97091558-81DA-44B0-AFA1-6F672D6BC330}" type="pres">
      <dgm:prSet presAssocID="{4331A713-8D70-4C6B-B6F4-CA6A39B2B9EA}" presName="compNode" presStyleCnt="0"/>
      <dgm:spPr/>
    </dgm:pt>
    <dgm:pt modelId="{0FEC7FD8-E79A-4B3D-91CE-A38EFFF089B9}" type="pres">
      <dgm:prSet presAssocID="{4331A713-8D70-4C6B-B6F4-CA6A39B2B9EA}" presName="pictRect" presStyleLbl="revTx" presStyleIdx="6" presStyleCnt="8">
        <dgm:presLayoutVars>
          <dgm:chMax val="0"/>
          <dgm:bulletEnabled/>
        </dgm:presLayoutVars>
      </dgm:prSet>
      <dgm:spPr/>
    </dgm:pt>
    <dgm:pt modelId="{669A87FE-A96E-4555-AAAE-8007B3A513F0}" type="pres">
      <dgm:prSet presAssocID="{4331A713-8D70-4C6B-B6F4-CA6A39B2B9EA}" presName="textRect" presStyleLbl="revTx" presStyleIdx="7" presStyleCnt="8">
        <dgm:presLayoutVars>
          <dgm:bulletEnabled/>
        </dgm:presLayoutVars>
      </dgm:prSet>
      <dgm:spPr/>
    </dgm:pt>
  </dgm:ptLst>
  <dgm:cxnLst>
    <dgm:cxn modelId="{51077F07-B5BE-44ED-8ED4-1F304E9BC455}" type="presOf" srcId="{A9C7A8A7-B5AB-498B-B495-36B88AE27A77}" destId="{4B5866DD-B8BD-46C1-852F-543489BB890E}" srcOrd="0" destOrd="0" presId="urn:microsoft.com/office/officeart/2024/3/layout/hArchList1"/>
    <dgm:cxn modelId="{8D79630A-918B-4BD4-85A0-245BA7C7F7D9}" srcId="{B85BED93-19E1-46D7-91FA-9E4D384C3FF0}" destId="{7F7CD194-1FA7-42B1-B2CF-19C4A157BAE9}" srcOrd="0" destOrd="0" parTransId="{07FB501D-0395-46BE-A0A7-A98D4F5E69F9}" sibTransId="{077FB299-CA05-49E1-A0FC-5E9EB50BA0BD}"/>
    <dgm:cxn modelId="{1BE86B0B-DF7B-4DFE-A877-935C1BE285CB}" type="presOf" srcId="{B85BED93-19E1-46D7-91FA-9E4D384C3FF0}" destId="{0F17E1C3-1410-4624-9EC5-DA0801FF4959}" srcOrd="0" destOrd="0" presId="urn:microsoft.com/office/officeart/2024/3/layout/hArchList1"/>
    <dgm:cxn modelId="{EB23390D-A16C-42A1-B646-0A48445572FA}" srcId="{F0E6A22A-E3D6-4228-8DB0-4281B5F30A0D}" destId="{4331A713-8D70-4C6B-B6F4-CA6A39B2B9EA}" srcOrd="3" destOrd="0" parTransId="{1DCF7C30-9949-4BF6-BE2C-10FFB6311D70}" sibTransId="{30E77C43-E436-4906-9F4E-DAB7A92F38B2}"/>
    <dgm:cxn modelId="{5E773219-9F0A-466B-96BD-452F6159E9DB}" srcId="{4331A713-8D70-4C6B-B6F4-CA6A39B2B9EA}" destId="{3C7F4D2F-7F37-4CED-A358-9BCE623AF08D}" srcOrd="0" destOrd="0" parTransId="{9399EEC4-8204-4441-AB9E-FD7D8C8B7D2C}" sibTransId="{18EDF1EC-9200-4425-9650-95345FB7E906}"/>
    <dgm:cxn modelId="{8E217F24-1D5F-4ED4-A21B-61F474D5C14F}" type="presOf" srcId="{13655E8C-B03D-4AEC-A6B1-61F8683B1323}" destId="{E2E33946-F6EB-4685-A8CD-A7B69FFC6985}" srcOrd="0" destOrd="0" presId="urn:microsoft.com/office/officeart/2024/3/layout/hArchList1"/>
    <dgm:cxn modelId="{E899663A-3245-41ED-9233-5FC8480D346F}" type="presOf" srcId="{3C7F4D2F-7F37-4CED-A358-9BCE623AF08D}" destId="{669A87FE-A96E-4555-AAAE-8007B3A513F0}" srcOrd="0" destOrd="0" presId="urn:microsoft.com/office/officeart/2024/3/layout/hArchList1"/>
    <dgm:cxn modelId="{221EDA62-039F-4B8B-827A-9F43FF8A2C77}" type="presOf" srcId="{ED17EE40-22C3-4539-9F1C-5235922B25F0}" destId="{75DF26F3-86EB-4ACA-9500-EFE9B348CF88}" srcOrd="0" destOrd="0" presId="urn:microsoft.com/office/officeart/2024/3/layout/hArchList1"/>
    <dgm:cxn modelId="{B9CC1169-25C0-4581-BAD5-2C237E327B58}" srcId="{F0E6A22A-E3D6-4228-8DB0-4281B5F30A0D}" destId="{B85BED93-19E1-46D7-91FA-9E4D384C3FF0}" srcOrd="0" destOrd="0" parTransId="{0FE1D6BC-0F82-4401-9BAC-C03FCC834863}" sibTransId="{ED17EE40-22C3-4539-9F1C-5235922B25F0}"/>
    <dgm:cxn modelId="{3AD4116A-AB60-4A08-A5C8-D9FFC2151688}" type="presOf" srcId="{D367D92B-A53D-4EFC-B020-B0B72CFEB3A4}" destId="{34571FC8-A399-4E38-9948-63B317139984}" srcOrd="0" destOrd="0" presId="urn:microsoft.com/office/officeart/2024/3/layout/hArchList1"/>
    <dgm:cxn modelId="{6C0F836D-3E26-436F-9CD5-5CCDE491831B}" type="presOf" srcId="{16BBBBBB-93E8-43F7-8AB9-13C6AA4B6EF2}" destId="{F7358761-8426-4219-978A-58E86CA7CD2E}" srcOrd="0" destOrd="0" presId="urn:microsoft.com/office/officeart/2024/3/layout/hArchList1"/>
    <dgm:cxn modelId="{8B32EC4F-ABF7-40D7-BD1C-A55246432C66}" srcId="{F0E6A22A-E3D6-4228-8DB0-4281B5F30A0D}" destId="{D367D92B-A53D-4EFC-B020-B0B72CFEB3A4}" srcOrd="1" destOrd="0" parTransId="{8ED59D70-2967-413A-8497-91D82EA5B27B}" sibTransId="{16BBBBBB-93E8-43F7-8AB9-13C6AA4B6EF2}"/>
    <dgm:cxn modelId="{87A2DD53-89AF-4FEF-8432-2A64C6423512}" srcId="{A9C7A8A7-B5AB-498B-B495-36B88AE27A77}" destId="{1EB2F15C-647A-468B-938D-F75CB9186313}" srcOrd="0" destOrd="0" parTransId="{4308D25E-0423-4284-9C68-8A212A5F0A12}" sibTransId="{86D32981-8C39-4CD8-AB2A-73224C68E0F6}"/>
    <dgm:cxn modelId="{9C722077-3228-4E83-826C-08BE611E382F}" type="presOf" srcId="{A91D7230-2112-4F6E-8334-8FC4C399EB9E}" destId="{487A35BA-2C9A-4DC6-B4BF-1F21C67F748D}" srcOrd="0" destOrd="0" presId="urn:microsoft.com/office/officeart/2024/3/layout/hArchList1"/>
    <dgm:cxn modelId="{2D3DFD7A-F676-490A-873C-F23C5906D4FA}" srcId="{D367D92B-A53D-4EFC-B020-B0B72CFEB3A4}" destId="{A91D7230-2112-4F6E-8334-8FC4C399EB9E}" srcOrd="0" destOrd="0" parTransId="{B011FA26-ACCE-4175-B314-D3D84C4DC83F}" sibTransId="{5AA72B95-E2CF-420B-BF43-D92E2DD6EAEE}"/>
    <dgm:cxn modelId="{D84C92BE-0ADC-48FD-81D1-A8CF56FBE796}" type="presOf" srcId="{7F7CD194-1FA7-42B1-B2CF-19C4A157BAE9}" destId="{384E7420-58C2-4961-A322-67B91E61F381}" srcOrd="0" destOrd="0" presId="urn:microsoft.com/office/officeart/2024/3/layout/hArchList1"/>
    <dgm:cxn modelId="{119EAFCB-327B-46C6-9EA7-B735EAAE5E7F}" type="presOf" srcId="{1EB2F15C-647A-468B-938D-F75CB9186313}" destId="{E4D5BF5E-61D7-49D5-A05B-FD7FED1531CB}" srcOrd="0" destOrd="0" presId="urn:microsoft.com/office/officeart/2024/3/layout/hArchList1"/>
    <dgm:cxn modelId="{C2DDE1CC-1EBE-48EF-B376-70C41F66EE5A}" type="presOf" srcId="{F0E6A22A-E3D6-4228-8DB0-4281B5F30A0D}" destId="{74D08545-13E8-4128-B490-A946B718055F}" srcOrd="0" destOrd="0" presId="urn:microsoft.com/office/officeart/2024/3/layout/hArchList1"/>
    <dgm:cxn modelId="{938269D1-03E4-429F-B03F-902EB6F6796B}" srcId="{F0E6A22A-E3D6-4228-8DB0-4281B5F30A0D}" destId="{A9C7A8A7-B5AB-498B-B495-36B88AE27A77}" srcOrd="2" destOrd="0" parTransId="{1BF59481-06A9-4B10-9DBE-A9B9F8423F06}" sibTransId="{13655E8C-B03D-4AEC-A6B1-61F8683B1323}"/>
    <dgm:cxn modelId="{BF5367F5-E39A-426C-8656-141E7B038049}" type="presOf" srcId="{4331A713-8D70-4C6B-B6F4-CA6A39B2B9EA}" destId="{0FEC7FD8-E79A-4B3D-91CE-A38EFFF089B9}" srcOrd="0" destOrd="0" presId="urn:microsoft.com/office/officeart/2024/3/layout/hArchList1"/>
    <dgm:cxn modelId="{13423F88-B666-48E8-95D1-377E7EB88FE5}" type="presParOf" srcId="{74D08545-13E8-4128-B490-A946B718055F}" destId="{85C8D8E6-B5CC-4929-82BE-D9D51BC0C216}" srcOrd="0" destOrd="0" presId="urn:microsoft.com/office/officeart/2024/3/layout/hArchList1"/>
    <dgm:cxn modelId="{E972CA67-5A98-49C8-8C22-CCC1A9E27230}" type="presParOf" srcId="{85C8D8E6-B5CC-4929-82BE-D9D51BC0C216}" destId="{0F17E1C3-1410-4624-9EC5-DA0801FF4959}" srcOrd="0" destOrd="0" presId="urn:microsoft.com/office/officeart/2024/3/layout/hArchList1"/>
    <dgm:cxn modelId="{1C6A268D-455A-430F-9E4C-F4DE1A8927F2}" type="presParOf" srcId="{85C8D8E6-B5CC-4929-82BE-D9D51BC0C216}" destId="{384E7420-58C2-4961-A322-67B91E61F381}" srcOrd="1" destOrd="0" presId="urn:microsoft.com/office/officeart/2024/3/layout/hArchList1"/>
    <dgm:cxn modelId="{1643C97E-9943-46E9-AB65-22C3E3262FF2}" type="presParOf" srcId="{74D08545-13E8-4128-B490-A946B718055F}" destId="{75DF26F3-86EB-4ACA-9500-EFE9B348CF88}" srcOrd="1" destOrd="0" presId="urn:microsoft.com/office/officeart/2024/3/layout/hArchList1"/>
    <dgm:cxn modelId="{404D9DBA-3C91-429F-9F27-6616BBF3EE27}" type="presParOf" srcId="{74D08545-13E8-4128-B490-A946B718055F}" destId="{2A5EBDA3-3EF5-4773-A266-CA36DCF3D7DD}" srcOrd="2" destOrd="0" presId="urn:microsoft.com/office/officeart/2024/3/layout/hArchList1"/>
    <dgm:cxn modelId="{35A2CA8A-43F7-443A-AF3C-B9CE5CCCA3DB}" type="presParOf" srcId="{2A5EBDA3-3EF5-4773-A266-CA36DCF3D7DD}" destId="{34571FC8-A399-4E38-9948-63B317139984}" srcOrd="0" destOrd="0" presId="urn:microsoft.com/office/officeart/2024/3/layout/hArchList1"/>
    <dgm:cxn modelId="{173AC297-63ED-494F-BCBD-C11114DB84CA}" type="presParOf" srcId="{2A5EBDA3-3EF5-4773-A266-CA36DCF3D7DD}" destId="{487A35BA-2C9A-4DC6-B4BF-1F21C67F748D}" srcOrd="1" destOrd="0" presId="urn:microsoft.com/office/officeart/2024/3/layout/hArchList1"/>
    <dgm:cxn modelId="{976A6BC8-B9D6-4042-8663-2DD71C2933FB}" type="presParOf" srcId="{74D08545-13E8-4128-B490-A946B718055F}" destId="{F7358761-8426-4219-978A-58E86CA7CD2E}" srcOrd="3" destOrd="0" presId="urn:microsoft.com/office/officeart/2024/3/layout/hArchList1"/>
    <dgm:cxn modelId="{A24D59E7-B84E-4B8B-A298-ED898FC59F3D}" type="presParOf" srcId="{74D08545-13E8-4128-B490-A946B718055F}" destId="{8E3DAE15-1B19-4678-B73D-04EDDB9F0651}" srcOrd="4" destOrd="0" presId="urn:microsoft.com/office/officeart/2024/3/layout/hArchList1"/>
    <dgm:cxn modelId="{9607240B-3783-4CC5-9A55-ABDDABB3B44D}" type="presParOf" srcId="{8E3DAE15-1B19-4678-B73D-04EDDB9F0651}" destId="{4B5866DD-B8BD-46C1-852F-543489BB890E}" srcOrd="0" destOrd="0" presId="urn:microsoft.com/office/officeart/2024/3/layout/hArchList1"/>
    <dgm:cxn modelId="{538D30FC-1ADB-452C-A3B1-F43F2E7C2309}" type="presParOf" srcId="{8E3DAE15-1B19-4678-B73D-04EDDB9F0651}" destId="{E4D5BF5E-61D7-49D5-A05B-FD7FED1531CB}" srcOrd="1" destOrd="0" presId="urn:microsoft.com/office/officeart/2024/3/layout/hArchList1"/>
    <dgm:cxn modelId="{7E852632-AD07-4BB0-AE25-CCAEC78BC403}" type="presParOf" srcId="{74D08545-13E8-4128-B490-A946B718055F}" destId="{E2E33946-F6EB-4685-A8CD-A7B69FFC6985}" srcOrd="5" destOrd="0" presId="urn:microsoft.com/office/officeart/2024/3/layout/hArchList1"/>
    <dgm:cxn modelId="{34F41DC8-5BA9-4390-8D0C-61FA477D769C}" type="presParOf" srcId="{74D08545-13E8-4128-B490-A946B718055F}" destId="{97091558-81DA-44B0-AFA1-6F672D6BC330}" srcOrd="6" destOrd="0" presId="urn:microsoft.com/office/officeart/2024/3/layout/hArchList1"/>
    <dgm:cxn modelId="{F2144576-C19F-41E5-8C92-FDCD2F9CF497}" type="presParOf" srcId="{97091558-81DA-44B0-AFA1-6F672D6BC330}" destId="{0FEC7FD8-E79A-4B3D-91CE-A38EFFF089B9}" srcOrd="0" destOrd="0" presId="urn:microsoft.com/office/officeart/2024/3/layout/hArchList1"/>
    <dgm:cxn modelId="{2FFBC4BD-35F0-4563-BF72-38A107630282}" type="presParOf" srcId="{97091558-81DA-44B0-AFA1-6F672D6BC330}" destId="{669A87FE-A96E-4555-AAAE-8007B3A513F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E1C3-1410-4624-9EC5-DA0801FF4959}">
      <dsp:nvSpPr>
        <dsp:cNvPr id="0" name=""/>
        <dsp:cNvSpPr/>
      </dsp:nvSpPr>
      <dsp:spPr>
        <a:xfrm>
          <a:off x="0"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Prototyping for Risk Reduction</a:t>
          </a:r>
        </a:p>
      </dsp:txBody>
      <dsp:txXfrm>
        <a:off x="0" y="0"/>
        <a:ext cx="2531161" cy="625182"/>
      </dsp:txXfrm>
    </dsp:sp>
    <dsp:sp modelId="{384E7420-58C2-4961-A322-67B91E61F381}">
      <dsp:nvSpPr>
        <dsp:cNvPr id="0" name=""/>
        <dsp:cNvSpPr/>
      </dsp:nvSpPr>
      <dsp:spPr>
        <a:xfrm>
          <a:off x="0"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Startups use prototyping to identify and mitigate risks early in the product development process.</a:t>
          </a:r>
        </a:p>
      </dsp:txBody>
      <dsp:txXfrm>
        <a:off x="0" y="625182"/>
        <a:ext cx="2531161" cy="2198256"/>
      </dsp:txXfrm>
    </dsp:sp>
    <dsp:sp modelId="{34571FC8-A399-4E38-9948-63B317139984}">
      <dsp:nvSpPr>
        <dsp:cNvPr id="0" name=""/>
        <dsp:cNvSpPr/>
      </dsp:nvSpPr>
      <dsp:spPr>
        <a:xfrm>
          <a:off x="2784277"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MVP Types</a:t>
          </a:r>
        </a:p>
      </dsp:txBody>
      <dsp:txXfrm>
        <a:off x="2784277" y="0"/>
        <a:ext cx="2531161" cy="625182"/>
      </dsp:txXfrm>
    </dsp:sp>
    <dsp:sp modelId="{487A35BA-2C9A-4DC6-B4BF-1F21C67F748D}">
      <dsp:nvSpPr>
        <dsp:cNvPr id="0" name=""/>
        <dsp:cNvSpPr/>
      </dsp:nvSpPr>
      <dsp:spPr>
        <a:xfrm>
          <a:off x="2784277"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Knowing different MVP types helps teams choose the best approach to validate assumptions and gather user feedback.</a:t>
          </a:r>
        </a:p>
      </dsp:txBody>
      <dsp:txXfrm>
        <a:off x="2784277" y="625182"/>
        <a:ext cx="2531161" cy="2198256"/>
      </dsp:txXfrm>
    </dsp:sp>
    <dsp:sp modelId="{4B5866DD-B8BD-46C1-852F-543489BB890E}">
      <dsp:nvSpPr>
        <dsp:cNvPr id="0" name=""/>
        <dsp:cNvSpPr/>
      </dsp:nvSpPr>
      <dsp:spPr>
        <a:xfrm>
          <a:off x="5568554"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Risk-Based Thinking</a:t>
          </a:r>
        </a:p>
      </dsp:txBody>
      <dsp:txXfrm>
        <a:off x="5568554" y="0"/>
        <a:ext cx="2531161" cy="625182"/>
      </dsp:txXfrm>
    </dsp:sp>
    <dsp:sp modelId="{E4D5BF5E-61D7-49D5-A05B-FD7FED1531CB}">
      <dsp:nvSpPr>
        <dsp:cNvPr id="0" name=""/>
        <dsp:cNvSpPr/>
      </dsp:nvSpPr>
      <dsp:spPr>
        <a:xfrm>
          <a:off x="5568554"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Adopting risk-based thinking allows startups to prioritise efforts and resources on the highest-impact areas.</a:t>
          </a:r>
        </a:p>
      </dsp:txBody>
      <dsp:txXfrm>
        <a:off x="5568554" y="625182"/>
        <a:ext cx="2531161" cy="2198256"/>
      </dsp:txXfrm>
    </dsp:sp>
    <dsp:sp modelId="{0FEC7FD8-E79A-4B3D-91CE-A38EFFF089B9}">
      <dsp:nvSpPr>
        <dsp:cNvPr id="0" name=""/>
        <dsp:cNvSpPr/>
      </dsp:nvSpPr>
      <dsp:spPr>
        <a:xfrm>
          <a:off x="8352831"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Focusing on Actionable Metrics</a:t>
          </a:r>
        </a:p>
      </dsp:txBody>
      <dsp:txXfrm>
        <a:off x="8352831" y="0"/>
        <a:ext cx="2531161" cy="625182"/>
      </dsp:txXfrm>
    </dsp:sp>
    <dsp:sp modelId="{669A87FE-A96E-4555-AAAE-8007B3A513F0}">
      <dsp:nvSpPr>
        <dsp:cNvPr id="0" name=""/>
        <dsp:cNvSpPr/>
      </dsp:nvSpPr>
      <dsp:spPr>
        <a:xfrm>
          <a:off x="8352831"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Measuring actionable metrics enables startups to make informed decisions and refine their product strategy effectively.</a:t>
          </a:r>
        </a:p>
      </dsp:txBody>
      <dsp:txXfrm>
        <a:off x="8352831" y="625182"/>
        <a:ext cx="2531161" cy="2198256"/>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75E66-8E38-4427-9630-E575132B47AC}"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EEAC-3633-493A-A3BE-124EE4617FC1}" type="slidenum">
              <a:t>‹#›</a:t>
            </a:fld>
            <a:endParaRPr lang="en-GB"/>
          </a:p>
        </p:txBody>
      </p:sp>
    </p:spTree>
    <p:extLst>
      <p:ext uri="{BB962C8B-B14F-4D97-AF65-F5344CB8AC3E}">
        <p14:creationId xmlns:p14="http://schemas.microsoft.com/office/powerpoint/2010/main" val="52921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explores the critical role of prototyping and Minimum Viable Products (MVPs) in the startup journey. Designed for startup students, it covers key concepts, common misconceptions, and practical approaches to help accelerate learning and resource efficiency.
</a:t>
            </a:r>
          </a:p>
        </p:txBody>
      </p:sp>
      <p:sp>
        <p:nvSpPr>
          <p:cNvPr id="4" name="Slide Number Placeholder 3"/>
          <p:cNvSpPr>
            <a:spLocks noGrp="1"/>
          </p:cNvSpPr>
          <p:nvPr>
            <p:ph type="sldNum" sz="quarter" idx="5"/>
          </p:nvPr>
        </p:nvSpPr>
        <p:spPr/>
        <p:txBody>
          <a:bodyPr/>
          <a:lstStyle/>
          <a:p>
            <a:fld id="{17AE0147-9D82-4E7A-94A0-91599BD81158}" type="slidenum">
              <a:t>1</a:t>
            </a:fld>
            <a:endParaRPr lang="en-GB"/>
          </a:p>
        </p:txBody>
      </p:sp>
    </p:spTree>
    <p:extLst>
      <p:ext uri="{BB962C8B-B14F-4D97-AF65-F5344CB8AC3E}">
        <p14:creationId xmlns:p14="http://schemas.microsoft.com/office/powerpoint/2010/main" val="134442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Unlike full products, MVPs prioritise learning and feedback over features and polish. They are not final versions but learning tools to guide product development.
Image source: AI-generated
</a:t>
            </a:r>
          </a:p>
        </p:txBody>
      </p:sp>
      <p:sp>
        <p:nvSpPr>
          <p:cNvPr id="4" name="Slide Number Placeholder 3"/>
          <p:cNvSpPr>
            <a:spLocks noGrp="1"/>
          </p:cNvSpPr>
          <p:nvPr>
            <p:ph type="sldNum" sz="quarter" idx="5"/>
          </p:nvPr>
        </p:nvSpPr>
        <p:spPr/>
        <p:txBody>
          <a:bodyPr/>
          <a:lstStyle/>
          <a:p>
            <a:fld id="{17AE0147-9D82-4E7A-94A0-91599BD81158}" type="slidenum">
              <a:t>10</a:t>
            </a:fld>
            <a:endParaRPr lang="en-GB"/>
          </a:p>
        </p:txBody>
      </p:sp>
    </p:spTree>
    <p:extLst>
      <p:ext uri="{BB962C8B-B14F-4D97-AF65-F5344CB8AC3E}">
        <p14:creationId xmlns:p14="http://schemas.microsoft.com/office/powerpoint/2010/main" val="286547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clarifies the functional goals and limitations of prototypes and MVPs and explains the transition towards a full product.</a:t>
            </a:r>
          </a:p>
        </p:txBody>
      </p:sp>
      <p:sp>
        <p:nvSpPr>
          <p:cNvPr id="4" name="Slide Number Placeholder 3"/>
          <p:cNvSpPr>
            <a:spLocks noGrp="1"/>
          </p:cNvSpPr>
          <p:nvPr>
            <p:ph type="sldNum" sz="quarter" idx="5"/>
          </p:nvPr>
        </p:nvSpPr>
        <p:spPr/>
        <p:txBody>
          <a:bodyPr/>
          <a:lstStyle/>
          <a:p>
            <a:fld id="{17AE0147-9D82-4E7A-94A0-91599BD81158}" type="slidenum">
              <a:t>11</a:t>
            </a:fld>
            <a:endParaRPr lang="en-GB"/>
          </a:p>
        </p:txBody>
      </p:sp>
    </p:spTree>
    <p:extLst>
      <p:ext uri="{BB962C8B-B14F-4D97-AF65-F5344CB8AC3E}">
        <p14:creationId xmlns:p14="http://schemas.microsoft.com/office/powerpoint/2010/main" val="13546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Prototypes are early models designed to test specific concepts or interactions, often lacking full functionality but valuable for visualising and iterating ideas.
Image source: AI-generated
</a:t>
            </a:r>
          </a:p>
        </p:txBody>
      </p:sp>
      <p:sp>
        <p:nvSpPr>
          <p:cNvPr id="4" name="Slide Number Placeholder 3"/>
          <p:cNvSpPr>
            <a:spLocks noGrp="1"/>
          </p:cNvSpPr>
          <p:nvPr>
            <p:ph type="sldNum" sz="quarter" idx="5"/>
          </p:nvPr>
        </p:nvSpPr>
        <p:spPr/>
        <p:txBody>
          <a:bodyPr/>
          <a:lstStyle/>
          <a:p>
            <a:fld id="{17AE0147-9D82-4E7A-94A0-91599BD81158}" type="slidenum">
              <a:t>12</a:t>
            </a:fld>
            <a:endParaRPr lang="en-GB"/>
          </a:p>
        </p:txBody>
      </p:sp>
    </p:spTree>
    <p:extLst>
      <p:ext uri="{BB962C8B-B14F-4D97-AF65-F5344CB8AC3E}">
        <p14:creationId xmlns:p14="http://schemas.microsoft.com/office/powerpoint/2010/main" val="94339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MVPs aim to validate core hypotheses with actual users through functional, though minimal, products. They have limited features but must deliver enough value to test assumptions.
Image source: AI-generated
</a:t>
            </a:r>
          </a:p>
        </p:txBody>
      </p:sp>
      <p:sp>
        <p:nvSpPr>
          <p:cNvPr id="4" name="Slide Number Placeholder 3"/>
          <p:cNvSpPr>
            <a:spLocks noGrp="1"/>
          </p:cNvSpPr>
          <p:nvPr>
            <p:ph type="sldNum" sz="quarter" idx="5"/>
          </p:nvPr>
        </p:nvSpPr>
        <p:spPr/>
        <p:txBody>
          <a:bodyPr/>
          <a:lstStyle/>
          <a:p>
            <a:fld id="{17AE0147-9D82-4E7A-94A0-91599BD81158}" type="slidenum">
              <a:t>13</a:t>
            </a:fld>
            <a:endParaRPr lang="en-GB"/>
          </a:p>
        </p:txBody>
      </p:sp>
    </p:spTree>
    <p:extLst>
      <p:ext uri="{BB962C8B-B14F-4D97-AF65-F5344CB8AC3E}">
        <p14:creationId xmlns:p14="http://schemas.microsoft.com/office/powerpoint/2010/main" val="160865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After validating the MVP, startups iterate and expand features, improving quality and market fit to evolve the MVP into a full product ready for scale.
Image source: AI-generated
</a:t>
            </a:r>
          </a:p>
        </p:txBody>
      </p:sp>
      <p:sp>
        <p:nvSpPr>
          <p:cNvPr id="4" name="Slide Number Placeholder 3"/>
          <p:cNvSpPr>
            <a:spLocks noGrp="1"/>
          </p:cNvSpPr>
          <p:nvPr>
            <p:ph type="sldNum" sz="quarter" idx="5"/>
          </p:nvPr>
        </p:nvSpPr>
        <p:spPr/>
        <p:txBody>
          <a:bodyPr/>
          <a:lstStyle/>
          <a:p>
            <a:fld id="{17AE0147-9D82-4E7A-94A0-91599BD81158}" type="slidenum">
              <a:t>14</a:t>
            </a:fld>
            <a:endParaRPr lang="en-GB"/>
          </a:p>
        </p:txBody>
      </p:sp>
    </p:spTree>
    <p:extLst>
      <p:ext uri="{BB962C8B-B14F-4D97-AF65-F5344CB8AC3E}">
        <p14:creationId xmlns:p14="http://schemas.microsoft.com/office/powerpoint/2010/main" val="40597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Focusing MVP development on addressing the riskiest assumptions helps startups efficiently reduce uncertainty and prioritise learning.</a:t>
            </a:r>
          </a:p>
        </p:txBody>
      </p:sp>
      <p:sp>
        <p:nvSpPr>
          <p:cNvPr id="4" name="Slide Number Placeholder 3"/>
          <p:cNvSpPr>
            <a:spLocks noGrp="1"/>
          </p:cNvSpPr>
          <p:nvPr>
            <p:ph type="sldNum" sz="quarter" idx="5"/>
          </p:nvPr>
        </p:nvSpPr>
        <p:spPr/>
        <p:txBody>
          <a:bodyPr/>
          <a:lstStyle/>
          <a:p>
            <a:fld id="{17AE0147-9D82-4E7A-94A0-91599BD81158}" type="slidenum">
              <a:t>15</a:t>
            </a:fld>
            <a:endParaRPr lang="en-GB"/>
          </a:p>
        </p:txBody>
      </p:sp>
    </p:spTree>
    <p:extLst>
      <p:ext uri="{BB962C8B-B14F-4D97-AF65-F5344CB8AC3E}">
        <p14:creationId xmlns:p14="http://schemas.microsoft.com/office/powerpoint/2010/main" val="2132920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must map out their highest risks and design MVPs specifically to test those assumptions early to avoid costly failures.
Image source: AI-generated
</a:t>
            </a:r>
          </a:p>
        </p:txBody>
      </p:sp>
      <p:sp>
        <p:nvSpPr>
          <p:cNvPr id="4" name="Slide Number Placeholder 3"/>
          <p:cNvSpPr>
            <a:spLocks noGrp="1"/>
          </p:cNvSpPr>
          <p:nvPr>
            <p:ph type="sldNum" sz="quarter" idx="5"/>
          </p:nvPr>
        </p:nvSpPr>
        <p:spPr/>
        <p:txBody>
          <a:bodyPr/>
          <a:lstStyle/>
          <a:p>
            <a:fld id="{17AE0147-9D82-4E7A-94A0-91599BD81158}" type="slidenum">
              <a:t>16</a:t>
            </a:fld>
            <a:endParaRPr lang="en-GB"/>
          </a:p>
        </p:txBody>
      </p:sp>
    </p:spTree>
    <p:extLst>
      <p:ext uri="{BB962C8B-B14F-4D97-AF65-F5344CB8AC3E}">
        <p14:creationId xmlns:p14="http://schemas.microsoft.com/office/powerpoint/2010/main" val="378650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Different startups face unique risks; tailoring MVPs based on these profiles ensures relevant and effective validation.
Image source: AI-generated
</a:t>
            </a:r>
          </a:p>
        </p:txBody>
      </p:sp>
      <p:sp>
        <p:nvSpPr>
          <p:cNvPr id="4" name="Slide Number Placeholder 3"/>
          <p:cNvSpPr>
            <a:spLocks noGrp="1"/>
          </p:cNvSpPr>
          <p:nvPr>
            <p:ph type="sldNum" sz="quarter" idx="5"/>
          </p:nvPr>
        </p:nvSpPr>
        <p:spPr/>
        <p:txBody>
          <a:bodyPr/>
          <a:lstStyle/>
          <a:p>
            <a:fld id="{17AE0147-9D82-4E7A-94A0-91599BD81158}" type="slidenum">
              <a:t>17</a:t>
            </a:fld>
            <a:endParaRPr lang="en-GB"/>
          </a:p>
        </p:txBody>
      </p:sp>
    </p:spTree>
    <p:extLst>
      <p:ext uri="{BB962C8B-B14F-4D97-AF65-F5344CB8AC3E}">
        <p14:creationId xmlns:p14="http://schemas.microsoft.com/office/powerpoint/2010/main" val="13751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By focusing on the most critical risks first, startups maximise learning and reduce uncertainty efficiently.
Image source: AI-generated
</a:t>
            </a:r>
          </a:p>
        </p:txBody>
      </p:sp>
      <p:sp>
        <p:nvSpPr>
          <p:cNvPr id="4" name="Slide Number Placeholder 3"/>
          <p:cNvSpPr>
            <a:spLocks noGrp="1"/>
          </p:cNvSpPr>
          <p:nvPr>
            <p:ph type="sldNum" sz="quarter" idx="5"/>
          </p:nvPr>
        </p:nvSpPr>
        <p:spPr/>
        <p:txBody>
          <a:bodyPr/>
          <a:lstStyle/>
          <a:p>
            <a:fld id="{17AE0147-9D82-4E7A-94A0-91599BD81158}" type="slidenum">
              <a:t>18</a:t>
            </a:fld>
            <a:endParaRPr lang="en-GB"/>
          </a:p>
        </p:txBody>
      </p:sp>
    </p:spTree>
    <p:extLst>
      <p:ext uri="{BB962C8B-B14F-4D97-AF65-F5344CB8AC3E}">
        <p14:creationId xmlns:p14="http://schemas.microsoft.com/office/powerpoint/2010/main" val="115123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various approaches to MVPs, including no-code solutions, clickable prototypes, concierge models, wizard-of-oz, and demo MVPs, each suited for different contexts.</a:t>
            </a:r>
          </a:p>
        </p:txBody>
      </p:sp>
      <p:sp>
        <p:nvSpPr>
          <p:cNvPr id="4" name="Slide Number Placeholder 3"/>
          <p:cNvSpPr>
            <a:spLocks noGrp="1"/>
          </p:cNvSpPr>
          <p:nvPr>
            <p:ph type="sldNum" sz="quarter" idx="5"/>
          </p:nvPr>
        </p:nvSpPr>
        <p:spPr/>
        <p:txBody>
          <a:bodyPr/>
          <a:lstStyle/>
          <a:p>
            <a:fld id="{17AE0147-9D82-4E7A-94A0-91599BD81158}" type="slidenum">
              <a:t>19</a:t>
            </a:fld>
            <a:endParaRPr lang="en-GB"/>
          </a:p>
        </p:txBody>
      </p:sp>
    </p:spTree>
    <p:extLst>
      <p:ext uri="{BB962C8B-B14F-4D97-AF65-F5344CB8AC3E}">
        <p14:creationId xmlns:p14="http://schemas.microsoft.com/office/powerpoint/2010/main" val="159614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cover the importance of prototyping, definitions and misconceptions around MVPs, differences between prototypes, MVPs and full products, risk-based MVP thinking, types of MVPs, how to choose the right MVP, tools and platforms, balancing speed and quality, defining success, and learning versus vanity metrics.</a:t>
            </a:r>
          </a:p>
        </p:txBody>
      </p:sp>
      <p:sp>
        <p:nvSpPr>
          <p:cNvPr id="4" name="Slide Number Placeholder 3"/>
          <p:cNvSpPr>
            <a:spLocks noGrp="1"/>
          </p:cNvSpPr>
          <p:nvPr>
            <p:ph type="sldNum" sz="quarter" idx="5"/>
          </p:nvPr>
        </p:nvSpPr>
        <p:spPr/>
        <p:txBody>
          <a:bodyPr/>
          <a:lstStyle/>
          <a:p>
            <a:fld id="{17AE0147-9D82-4E7A-94A0-91599BD81158}" type="slidenum">
              <a:t>2</a:t>
            </a:fld>
            <a:endParaRPr lang="en-GB"/>
          </a:p>
        </p:txBody>
      </p:sp>
    </p:spTree>
    <p:extLst>
      <p:ext uri="{BB962C8B-B14F-4D97-AF65-F5344CB8AC3E}">
        <p14:creationId xmlns:p14="http://schemas.microsoft.com/office/powerpoint/2010/main" val="2891074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No-code platforms enable rapid MVP development without programming, ideal for testing business models or interfaces quickly.
Image source: AI-generated
</a:t>
            </a:r>
          </a:p>
        </p:txBody>
      </p:sp>
      <p:sp>
        <p:nvSpPr>
          <p:cNvPr id="4" name="Slide Number Placeholder 3"/>
          <p:cNvSpPr>
            <a:spLocks noGrp="1"/>
          </p:cNvSpPr>
          <p:nvPr>
            <p:ph type="sldNum" sz="quarter" idx="5"/>
          </p:nvPr>
        </p:nvSpPr>
        <p:spPr/>
        <p:txBody>
          <a:bodyPr/>
          <a:lstStyle/>
          <a:p>
            <a:fld id="{17AE0147-9D82-4E7A-94A0-91599BD81158}" type="slidenum">
              <a:t>20</a:t>
            </a:fld>
            <a:endParaRPr lang="en-GB"/>
          </a:p>
        </p:txBody>
      </p:sp>
    </p:spTree>
    <p:extLst>
      <p:ext uri="{BB962C8B-B14F-4D97-AF65-F5344CB8AC3E}">
        <p14:creationId xmlns:p14="http://schemas.microsoft.com/office/powerpoint/2010/main" val="423427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These interactive models simulate user experience allowing early usability feedback without backend development.
Image source: AI-generated
</a:t>
            </a:r>
          </a:p>
        </p:txBody>
      </p:sp>
      <p:sp>
        <p:nvSpPr>
          <p:cNvPr id="4" name="Slide Number Placeholder 3"/>
          <p:cNvSpPr>
            <a:spLocks noGrp="1"/>
          </p:cNvSpPr>
          <p:nvPr>
            <p:ph type="sldNum" sz="quarter" idx="5"/>
          </p:nvPr>
        </p:nvSpPr>
        <p:spPr/>
        <p:txBody>
          <a:bodyPr/>
          <a:lstStyle/>
          <a:p>
            <a:fld id="{17AE0147-9D82-4E7A-94A0-91599BD81158}" type="slidenum">
              <a:t>21</a:t>
            </a:fld>
            <a:endParaRPr lang="en-GB"/>
          </a:p>
        </p:txBody>
      </p:sp>
    </p:spTree>
    <p:extLst>
      <p:ext uri="{BB962C8B-B14F-4D97-AF65-F5344CB8AC3E}">
        <p14:creationId xmlns:p14="http://schemas.microsoft.com/office/powerpoint/2010/main" val="33459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Manual or semi-manual MVPs like concierge or wizard-of-oz simulate functionalities behind the scenes to test concepts before automation, while demo MVPs showcase potential features to gauge interest.
Image source: AI-generated
</a:t>
            </a:r>
          </a:p>
        </p:txBody>
      </p:sp>
      <p:sp>
        <p:nvSpPr>
          <p:cNvPr id="4" name="Slide Number Placeholder 3"/>
          <p:cNvSpPr>
            <a:spLocks noGrp="1"/>
          </p:cNvSpPr>
          <p:nvPr>
            <p:ph type="sldNum" sz="quarter" idx="5"/>
          </p:nvPr>
        </p:nvSpPr>
        <p:spPr/>
        <p:txBody>
          <a:bodyPr/>
          <a:lstStyle/>
          <a:p>
            <a:fld id="{17AE0147-9D82-4E7A-94A0-91599BD81158}" type="slidenum">
              <a:t>22</a:t>
            </a:fld>
            <a:endParaRPr lang="en-GB"/>
          </a:p>
        </p:txBody>
      </p:sp>
    </p:spTree>
    <p:extLst>
      <p:ext uri="{BB962C8B-B14F-4D97-AF65-F5344CB8AC3E}">
        <p14:creationId xmlns:p14="http://schemas.microsoft.com/office/powerpoint/2010/main" val="412988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Selecting the appropriate MVP depends on criteria including objectives, resources, speed, cost, and desired learning outcomes.</a:t>
            </a:r>
          </a:p>
        </p:txBody>
      </p:sp>
      <p:sp>
        <p:nvSpPr>
          <p:cNvPr id="4" name="Slide Number Placeholder 3"/>
          <p:cNvSpPr>
            <a:spLocks noGrp="1"/>
          </p:cNvSpPr>
          <p:nvPr>
            <p:ph type="sldNum" sz="quarter" idx="5"/>
          </p:nvPr>
        </p:nvSpPr>
        <p:spPr/>
        <p:txBody>
          <a:bodyPr/>
          <a:lstStyle/>
          <a:p>
            <a:fld id="{17AE0147-9D82-4E7A-94A0-91599BD81158}" type="slidenum">
              <a:t>23</a:t>
            </a:fld>
            <a:endParaRPr lang="en-GB"/>
          </a:p>
        </p:txBody>
      </p:sp>
    </p:spTree>
    <p:extLst>
      <p:ext uri="{BB962C8B-B14F-4D97-AF65-F5344CB8AC3E}">
        <p14:creationId xmlns:p14="http://schemas.microsoft.com/office/powerpoint/2010/main" val="223715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should consider their risk profile, technical capabilities, time constraints, and customer segments when choosing MVP types.
Image source: AI-generated
</a:t>
            </a:r>
          </a:p>
        </p:txBody>
      </p:sp>
      <p:sp>
        <p:nvSpPr>
          <p:cNvPr id="4" name="Slide Number Placeholder 3"/>
          <p:cNvSpPr>
            <a:spLocks noGrp="1"/>
          </p:cNvSpPr>
          <p:nvPr>
            <p:ph type="sldNum" sz="quarter" idx="5"/>
          </p:nvPr>
        </p:nvSpPr>
        <p:spPr/>
        <p:txBody>
          <a:bodyPr/>
          <a:lstStyle/>
          <a:p>
            <a:fld id="{17AE0147-9D82-4E7A-94A0-91599BD81158}" type="slidenum">
              <a:t>24</a:t>
            </a:fld>
            <a:endParaRPr lang="en-GB"/>
          </a:p>
        </p:txBody>
      </p:sp>
    </p:spTree>
    <p:extLst>
      <p:ext uri="{BB962C8B-B14F-4D97-AF65-F5344CB8AC3E}">
        <p14:creationId xmlns:p14="http://schemas.microsoft.com/office/powerpoint/2010/main" val="166941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Different MVP types fit various stages and needs; for example, no-code MVPs are great for early testing, while concierge models suit service validation.
Image source: AI-generated
</a:t>
            </a:r>
          </a:p>
        </p:txBody>
      </p:sp>
      <p:sp>
        <p:nvSpPr>
          <p:cNvPr id="4" name="Slide Number Placeholder 3"/>
          <p:cNvSpPr>
            <a:spLocks noGrp="1"/>
          </p:cNvSpPr>
          <p:nvPr>
            <p:ph type="sldNum" sz="quarter" idx="5"/>
          </p:nvPr>
        </p:nvSpPr>
        <p:spPr/>
        <p:txBody>
          <a:bodyPr/>
          <a:lstStyle/>
          <a:p>
            <a:fld id="{17AE0147-9D82-4E7A-94A0-91599BD81158}" type="slidenum">
              <a:t>25</a:t>
            </a:fld>
            <a:endParaRPr lang="en-GB"/>
          </a:p>
        </p:txBody>
      </p:sp>
    </p:spTree>
    <p:extLst>
      <p:ext uri="{BB962C8B-B14F-4D97-AF65-F5344CB8AC3E}">
        <p14:creationId xmlns:p14="http://schemas.microsoft.com/office/powerpoint/2010/main" val="2681992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Startups must find the right trade-off to quickly validate ideas without overspending or overbuilding.
Image source: AI-generated
</a:t>
            </a:r>
          </a:p>
        </p:txBody>
      </p:sp>
      <p:sp>
        <p:nvSpPr>
          <p:cNvPr id="4" name="Slide Number Placeholder 3"/>
          <p:cNvSpPr>
            <a:spLocks noGrp="1"/>
          </p:cNvSpPr>
          <p:nvPr>
            <p:ph type="sldNum" sz="quarter" idx="5"/>
          </p:nvPr>
        </p:nvSpPr>
        <p:spPr/>
        <p:txBody>
          <a:bodyPr/>
          <a:lstStyle/>
          <a:p>
            <a:fld id="{17AE0147-9D82-4E7A-94A0-91599BD81158}" type="slidenum">
              <a:t>26</a:t>
            </a:fld>
            <a:endParaRPr lang="en-GB"/>
          </a:p>
        </p:txBody>
      </p:sp>
    </p:spTree>
    <p:extLst>
      <p:ext uri="{BB962C8B-B14F-4D97-AF65-F5344CB8AC3E}">
        <p14:creationId xmlns:p14="http://schemas.microsoft.com/office/powerpoint/2010/main" val="175171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overview of popular no-code and low-code tools, design platforms, and collaboration software to facilitate prototyping and MVP development.</a:t>
            </a:r>
          </a:p>
        </p:txBody>
      </p:sp>
      <p:sp>
        <p:nvSpPr>
          <p:cNvPr id="4" name="Slide Number Placeholder 3"/>
          <p:cNvSpPr>
            <a:spLocks noGrp="1"/>
          </p:cNvSpPr>
          <p:nvPr>
            <p:ph type="sldNum" sz="quarter" idx="5"/>
          </p:nvPr>
        </p:nvSpPr>
        <p:spPr/>
        <p:txBody>
          <a:bodyPr/>
          <a:lstStyle/>
          <a:p>
            <a:fld id="{17AE0147-9D82-4E7A-94A0-91599BD81158}" type="slidenum">
              <a:t>27</a:t>
            </a:fld>
            <a:endParaRPr lang="en-GB"/>
          </a:p>
        </p:txBody>
      </p:sp>
    </p:spTree>
    <p:extLst>
      <p:ext uri="{BB962C8B-B14F-4D97-AF65-F5344CB8AC3E}">
        <p14:creationId xmlns:p14="http://schemas.microsoft.com/office/powerpoint/2010/main" val="2428527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Tools like Bubble, Webflow, and Airtable enable rapid MVP creation with minimal technical expertise.
Image source: AI-generated
</a:t>
            </a:r>
          </a:p>
        </p:txBody>
      </p:sp>
      <p:sp>
        <p:nvSpPr>
          <p:cNvPr id="4" name="Slide Number Placeholder 3"/>
          <p:cNvSpPr>
            <a:spLocks noGrp="1"/>
          </p:cNvSpPr>
          <p:nvPr>
            <p:ph type="sldNum" sz="quarter" idx="5"/>
          </p:nvPr>
        </p:nvSpPr>
        <p:spPr/>
        <p:txBody>
          <a:bodyPr/>
          <a:lstStyle/>
          <a:p>
            <a:fld id="{17AE0147-9D82-4E7A-94A0-91599BD81158}" type="slidenum">
              <a:t>28</a:t>
            </a:fld>
            <a:endParaRPr lang="en-GB"/>
          </a:p>
        </p:txBody>
      </p:sp>
    </p:spTree>
    <p:extLst>
      <p:ext uri="{BB962C8B-B14F-4D97-AF65-F5344CB8AC3E}">
        <p14:creationId xmlns:p14="http://schemas.microsoft.com/office/powerpoint/2010/main" val="1640336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Platforms such as Figma, Adobe XD, and InVision help design and share interactive prototypes for user testing and feedback.
Image source: AI-generated
</a:t>
            </a:r>
          </a:p>
        </p:txBody>
      </p:sp>
      <p:sp>
        <p:nvSpPr>
          <p:cNvPr id="4" name="Slide Number Placeholder 3"/>
          <p:cNvSpPr>
            <a:spLocks noGrp="1"/>
          </p:cNvSpPr>
          <p:nvPr>
            <p:ph type="sldNum" sz="quarter" idx="5"/>
          </p:nvPr>
        </p:nvSpPr>
        <p:spPr/>
        <p:txBody>
          <a:bodyPr/>
          <a:lstStyle/>
          <a:p>
            <a:fld id="{17AE0147-9D82-4E7A-94A0-91599BD81158}" type="slidenum">
              <a:t>29</a:t>
            </a:fld>
            <a:endParaRPr lang="en-GB"/>
          </a:p>
        </p:txBody>
      </p:sp>
    </p:spTree>
    <p:extLst>
      <p:ext uri="{BB962C8B-B14F-4D97-AF65-F5344CB8AC3E}">
        <p14:creationId xmlns:p14="http://schemas.microsoft.com/office/powerpoint/2010/main" val="103263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Prototyping plays a vital role in startups by accelerating learning, reducing uncertainty, saving resources through early validation, and helping align stakeholders and teams around shared goals.</a:t>
            </a:r>
          </a:p>
        </p:txBody>
      </p:sp>
      <p:sp>
        <p:nvSpPr>
          <p:cNvPr id="4" name="Slide Number Placeholder 3"/>
          <p:cNvSpPr>
            <a:spLocks noGrp="1"/>
          </p:cNvSpPr>
          <p:nvPr>
            <p:ph type="sldNum" sz="quarter" idx="5"/>
          </p:nvPr>
        </p:nvSpPr>
        <p:spPr/>
        <p:txBody>
          <a:bodyPr/>
          <a:lstStyle/>
          <a:p>
            <a:fld id="{17AE0147-9D82-4E7A-94A0-91599BD81158}" type="slidenum">
              <a:t>3</a:t>
            </a:fld>
            <a:endParaRPr lang="en-GB"/>
          </a:p>
        </p:txBody>
      </p:sp>
    </p:spTree>
    <p:extLst>
      <p:ext uri="{BB962C8B-B14F-4D97-AF65-F5344CB8AC3E}">
        <p14:creationId xmlns:p14="http://schemas.microsoft.com/office/powerpoint/2010/main" val="225734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Tools like Miro, Slack, and UserTesting streamline team collaboration and gather user insights effectively during prototyping phases.
Image source: AI-generated
</a:t>
            </a:r>
          </a:p>
        </p:txBody>
      </p:sp>
      <p:sp>
        <p:nvSpPr>
          <p:cNvPr id="4" name="Slide Number Placeholder 3"/>
          <p:cNvSpPr>
            <a:spLocks noGrp="1"/>
          </p:cNvSpPr>
          <p:nvPr>
            <p:ph type="sldNum" sz="quarter" idx="5"/>
          </p:nvPr>
        </p:nvSpPr>
        <p:spPr/>
        <p:txBody>
          <a:bodyPr/>
          <a:lstStyle/>
          <a:p>
            <a:fld id="{17AE0147-9D82-4E7A-94A0-91599BD81158}" type="slidenum">
              <a:t>30</a:t>
            </a:fld>
            <a:endParaRPr lang="en-GB"/>
          </a:p>
        </p:txBody>
      </p:sp>
    </p:spTree>
    <p:extLst>
      <p:ext uri="{BB962C8B-B14F-4D97-AF65-F5344CB8AC3E}">
        <p14:creationId xmlns:p14="http://schemas.microsoft.com/office/powerpoint/2010/main" val="89406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Startups must navigate trade-offs between rapid prototyping and delivering sufficient quality to gain meaningful feedback.</a:t>
            </a:r>
          </a:p>
        </p:txBody>
      </p:sp>
      <p:sp>
        <p:nvSpPr>
          <p:cNvPr id="4" name="Slide Number Placeholder 3"/>
          <p:cNvSpPr>
            <a:spLocks noGrp="1"/>
          </p:cNvSpPr>
          <p:nvPr>
            <p:ph type="sldNum" sz="quarter" idx="5"/>
          </p:nvPr>
        </p:nvSpPr>
        <p:spPr/>
        <p:txBody>
          <a:bodyPr/>
          <a:lstStyle/>
          <a:p>
            <a:fld id="{17AE0147-9D82-4E7A-94A0-91599BD81158}" type="slidenum">
              <a:t>31</a:t>
            </a:fld>
            <a:endParaRPr lang="en-GB"/>
          </a:p>
        </p:txBody>
      </p:sp>
    </p:spTree>
    <p:extLst>
      <p:ext uri="{BB962C8B-B14F-4D97-AF65-F5344CB8AC3E}">
        <p14:creationId xmlns:p14="http://schemas.microsoft.com/office/powerpoint/2010/main" val="1985836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Faster prototypes may lack polish but speed learning, while higher fidelity prototypes provide better insights but require more time and resources.
Image source: AI-generated
</a:t>
            </a:r>
          </a:p>
        </p:txBody>
      </p:sp>
      <p:sp>
        <p:nvSpPr>
          <p:cNvPr id="4" name="Slide Number Placeholder 3"/>
          <p:cNvSpPr>
            <a:spLocks noGrp="1"/>
          </p:cNvSpPr>
          <p:nvPr>
            <p:ph type="sldNum" sz="quarter" idx="5"/>
          </p:nvPr>
        </p:nvSpPr>
        <p:spPr/>
        <p:txBody>
          <a:bodyPr/>
          <a:lstStyle/>
          <a:p>
            <a:fld id="{17AE0147-9D82-4E7A-94A0-91599BD81158}" type="slidenum">
              <a:t>32</a:t>
            </a:fld>
            <a:endParaRPr lang="en-GB"/>
          </a:p>
        </p:txBody>
      </p:sp>
    </p:spTree>
    <p:extLst>
      <p:ext uri="{BB962C8B-B14F-4D97-AF65-F5344CB8AC3E}">
        <p14:creationId xmlns:p14="http://schemas.microsoft.com/office/powerpoint/2010/main" val="79125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Investing in detailed design is justified when testing elements critical to user experience or market acceptance.
Image source: AI-generated
</a:t>
            </a:r>
          </a:p>
        </p:txBody>
      </p:sp>
      <p:sp>
        <p:nvSpPr>
          <p:cNvPr id="4" name="Slide Number Placeholder 3"/>
          <p:cNvSpPr>
            <a:spLocks noGrp="1"/>
          </p:cNvSpPr>
          <p:nvPr>
            <p:ph type="sldNum" sz="quarter" idx="5"/>
          </p:nvPr>
        </p:nvSpPr>
        <p:spPr/>
        <p:txBody>
          <a:bodyPr/>
          <a:lstStyle/>
          <a:p>
            <a:fld id="{17AE0147-9D82-4E7A-94A0-91599BD81158}" type="slidenum">
              <a:t>33</a:t>
            </a:fld>
            <a:endParaRPr lang="en-GB"/>
          </a:p>
        </p:txBody>
      </p:sp>
    </p:spTree>
    <p:extLst>
      <p:ext uri="{BB962C8B-B14F-4D97-AF65-F5344CB8AC3E}">
        <p14:creationId xmlns:p14="http://schemas.microsoft.com/office/powerpoint/2010/main" val="4018558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Employing iterative, minimalist approaches helps maintain momentum and learning while managing resource constraints.
Image source: AI-generated
</a:t>
            </a:r>
          </a:p>
        </p:txBody>
      </p:sp>
      <p:sp>
        <p:nvSpPr>
          <p:cNvPr id="4" name="Slide Number Placeholder 3"/>
          <p:cNvSpPr>
            <a:spLocks noGrp="1"/>
          </p:cNvSpPr>
          <p:nvPr>
            <p:ph type="sldNum" sz="quarter" idx="5"/>
          </p:nvPr>
        </p:nvSpPr>
        <p:spPr/>
        <p:txBody>
          <a:bodyPr/>
          <a:lstStyle/>
          <a:p>
            <a:fld id="{17AE0147-9D82-4E7A-94A0-91599BD81158}" type="slidenum">
              <a:t>34</a:t>
            </a:fld>
            <a:endParaRPr lang="en-GB"/>
          </a:p>
        </p:txBody>
      </p:sp>
    </p:spTree>
    <p:extLst>
      <p:ext uri="{BB962C8B-B14F-4D97-AF65-F5344CB8AC3E}">
        <p14:creationId xmlns:p14="http://schemas.microsoft.com/office/powerpoint/2010/main" val="2893964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Clear, measurable success criteria guide MVP development and evaluation, ensuring learning aligns with startup goals.</a:t>
            </a:r>
          </a:p>
        </p:txBody>
      </p:sp>
      <p:sp>
        <p:nvSpPr>
          <p:cNvPr id="4" name="Slide Number Placeholder 3"/>
          <p:cNvSpPr>
            <a:spLocks noGrp="1"/>
          </p:cNvSpPr>
          <p:nvPr>
            <p:ph type="sldNum" sz="quarter" idx="5"/>
          </p:nvPr>
        </p:nvSpPr>
        <p:spPr/>
        <p:txBody>
          <a:bodyPr/>
          <a:lstStyle/>
          <a:p>
            <a:fld id="{17AE0147-9D82-4E7A-94A0-91599BD81158}" type="slidenum">
              <a:t>35</a:t>
            </a:fld>
            <a:endParaRPr lang="en-GB"/>
          </a:p>
        </p:txBody>
      </p:sp>
    </p:spTree>
    <p:extLst>
      <p:ext uri="{BB962C8B-B14F-4D97-AF65-F5344CB8AC3E}">
        <p14:creationId xmlns:p14="http://schemas.microsoft.com/office/powerpoint/2010/main" val="20111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Establish specific targets such as user engagement, conversion rates, or feedback quality to evaluate MVP effectiveness objectively.
Image source: AI-generated
</a:t>
            </a:r>
          </a:p>
        </p:txBody>
      </p:sp>
      <p:sp>
        <p:nvSpPr>
          <p:cNvPr id="4" name="Slide Number Placeholder 3"/>
          <p:cNvSpPr>
            <a:spLocks noGrp="1"/>
          </p:cNvSpPr>
          <p:nvPr>
            <p:ph type="sldNum" sz="quarter" idx="5"/>
          </p:nvPr>
        </p:nvSpPr>
        <p:spPr/>
        <p:txBody>
          <a:bodyPr/>
          <a:lstStyle/>
          <a:p>
            <a:fld id="{17AE0147-9D82-4E7A-94A0-91599BD81158}" type="slidenum">
              <a:t>36</a:t>
            </a:fld>
            <a:endParaRPr lang="en-GB"/>
          </a:p>
        </p:txBody>
      </p:sp>
    </p:spTree>
    <p:extLst>
      <p:ext uri="{BB962C8B-B14F-4D97-AF65-F5344CB8AC3E}">
        <p14:creationId xmlns:p14="http://schemas.microsoft.com/office/powerpoint/2010/main" val="44765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Benchmarks help determine if the MVP meets learning needs and when to pivot or persevere based on data.
Image source: AI-generated
</a:t>
            </a:r>
          </a:p>
        </p:txBody>
      </p:sp>
      <p:sp>
        <p:nvSpPr>
          <p:cNvPr id="4" name="Slide Number Placeholder 3"/>
          <p:cNvSpPr>
            <a:spLocks noGrp="1"/>
          </p:cNvSpPr>
          <p:nvPr>
            <p:ph type="sldNum" sz="quarter" idx="5"/>
          </p:nvPr>
        </p:nvSpPr>
        <p:spPr/>
        <p:txBody>
          <a:bodyPr/>
          <a:lstStyle/>
          <a:p>
            <a:fld id="{17AE0147-9D82-4E7A-94A0-91599BD81158}" type="slidenum">
              <a:t>37</a:t>
            </a:fld>
            <a:endParaRPr lang="en-GB"/>
          </a:p>
        </p:txBody>
      </p:sp>
    </p:spTree>
    <p:extLst>
      <p:ext uri="{BB962C8B-B14F-4D97-AF65-F5344CB8AC3E}">
        <p14:creationId xmlns:p14="http://schemas.microsoft.com/office/powerpoint/2010/main" val="4229049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Success should be defined by validated learning rather than just product metrics, focusing on insights gained to guide development.
Image source: AI-generated
</a:t>
            </a:r>
          </a:p>
        </p:txBody>
      </p:sp>
      <p:sp>
        <p:nvSpPr>
          <p:cNvPr id="4" name="Slide Number Placeholder 3"/>
          <p:cNvSpPr>
            <a:spLocks noGrp="1"/>
          </p:cNvSpPr>
          <p:nvPr>
            <p:ph type="sldNum" sz="quarter" idx="5"/>
          </p:nvPr>
        </p:nvSpPr>
        <p:spPr/>
        <p:txBody>
          <a:bodyPr/>
          <a:lstStyle/>
          <a:p>
            <a:fld id="{17AE0147-9D82-4E7A-94A0-91599BD81158}" type="slidenum">
              <a:t>38</a:t>
            </a:fld>
            <a:endParaRPr lang="en-GB"/>
          </a:p>
        </p:txBody>
      </p:sp>
    </p:spTree>
    <p:extLst>
      <p:ext uri="{BB962C8B-B14F-4D97-AF65-F5344CB8AC3E}">
        <p14:creationId xmlns:p14="http://schemas.microsoft.com/office/powerpoint/2010/main" val="2340035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Distinguishing between metrics that drive informed decisions and those that only look good is crucial for effective iteration.</a:t>
            </a:r>
          </a:p>
        </p:txBody>
      </p:sp>
      <p:sp>
        <p:nvSpPr>
          <p:cNvPr id="4" name="Slide Number Placeholder 3"/>
          <p:cNvSpPr>
            <a:spLocks noGrp="1"/>
          </p:cNvSpPr>
          <p:nvPr>
            <p:ph type="sldNum" sz="quarter" idx="5"/>
          </p:nvPr>
        </p:nvSpPr>
        <p:spPr/>
        <p:txBody>
          <a:bodyPr/>
          <a:lstStyle/>
          <a:p>
            <a:fld id="{17AE0147-9D82-4E7A-94A0-91599BD81158}" type="slidenum">
              <a:t>39</a:t>
            </a:fld>
            <a:endParaRPr lang="en-GB"/>
          </a:p>
        </p:txBody>
      </p:sp>
    </p:spTree>
    <p:extLst>
      <p:ext uri="{BB962C8B-B14F-4D97-AF65-F5344CB8AC3E}">
        <p14:creationId xmlns:p14="http://schemas.microsoft.com/office/powerpoint/2010/main" val="206332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Prototyping allows startups to quickly test hypotheses and gather feedback, speeding up the learning process while minimising risks and unknowns early in the development cycle.
Image source: AI-generated
</a:t>
            </a:r>
          </a:p>
        </p:txBody>
      </p:sp>
      <p:sp>
        <p:nvSpPr>
          <p:cNvPr id="4" name="Slide Number Placeholder 3"/>
          <p:cNvSpPr>
            <a:spLocks noGrp="1"/>
          </p:cNvSpPr>
          <p:nvPr>
            <p:ph type="sldNum" sz="quarter" idx="5"/>
          </p:nvPr>
        </p:nvSpPr>
        <p:spPr/>
        <p:txBody>
          <a:bodyPr/>
          <a:lstStyle/>
          <a:p>
            <a:fld id="{17AE0147-9D82-4E7A-94A0-91599BD81158}" type="slidenum">
              <a:t>4</a:t>
            </a:fld>
            <a:endParaRPr lang="en-GB"/>
          </a:p>
        </p:txBody>
      </p:sp>
    </p:spTree>
    <p:extLst>
      <p:ext uri="{BB962C8B-B14F-4D97-AF65-F5344CB8AC3E}">
        <p14:creationId xmlns:p14="http://schemas.microsoft.com/office/powerpoint/2010/main" val="1492242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Metrics like customer retention, user feedback, and task completion rates provide meaningful insights to guide product decisions.
Image source: AI-generated
</a:t>
            </a:r>
          </a:p>
        </p:txBody>
      </p:sp>
      <p:sp>
        <p:nvSpPr>
          <p:cNvPr id="4" name="Slide Number Placeholder 3"/>
          <p:cNvSpPr>
            <a:spLocks noGrp="1"/>
          </p:cNvSpPr>
          <p:nvPr>
            <p:ph type="sldNum" sz="quarter" idx="5"/>
          </p:nvPr>
        </p:nvSpPr>
        <p:spPr/>
        <p:txBody>
          <a:bodyPr/>
          <a:lstStyle/>
          <a:p>
            <a:fld id="{17AE0147-9D82-4E7A-94A0-91599BD81158}" type="slidenum">
              <a:t>40</a:t>
            </a:fld>
            <a:endParaRPr lang="en-GB"/>
          </a:p>
        </p:txBody>
      </p:sp>
    </p:spTree>
    <p:extLst>
      <p:ext uri="{BB962C8B-B14F-4D97-AF65-F5344CB8AC3E}">
        <p14:creationId xmlns:p14="http://schemas.microsoft.com/office/powerpoint/2010/main" val="103225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Metrics such as total downloads or page views may inflate perceived success but do not necessarily indicate real progress or product-market fit.
Image source: AI-generated
</a:t>
            </a:r>
          </a:p>
        </p:txBody>
      </p:sp>
      <p:sp>
        <p:nvSpPr>
          <p:cNvPr id="4" name="Slide Number Placeholder 3"/>
          <p:cNvSpPr>
            <a:spLocks noGrp="1"/>
          </p:cNvSpPr>
          <p:nvPr>
            <p:ph type="sldNum" sz="quarter" idx="5"/>
          </p:nvPr>
        </p:nvSpPr>
        <p:spPr/>
        <p:txBody>
          <a:bodyPr/>
          <a:lstStyle/>
          <a:p>
            <a:fld id="{17AE0147-9D82-4E7A-94A0-91599BD81158}" type="slidenum">
              <a:t>41</a:t>
            </a:fld>
            <a:endParaRPr lang="en-GB"/>
          </a:p>
        </p:txBody>
      </p:sp>
    </p:spTree>
    <p:extLst>
      <p:ext uri="{BB962C8B-B14F-4D97-AF65-F5344CB8AC3E}">
        <p14:creationId xmlns:p14="http://schemas.microsoft.com/office/powerpoint/2010/main" val="2843023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Using learning metrics effectively enables startups to iterate their MVP intelligently, refining the product and strategy based on evidence.
Image source: AI-generated
</a:t>
            </a:r>
          </a:p>
        </p:txBody>
      </p:sp>
      <p:sp>
        <p:nvSpPr>
          <p:cNvPr id="4" name="Slide Number Placeholder 3"/>
          <p:cNvSpPr>
            <a:spLocks noGrp="1"/>
          </p:cNvSpPr>
          <p:nvPr>
            <p:ph type="sldNum" sz="quarter" idx="5"/>
          </p:nvPr>
        </p:nvSpPr>
        <p:spPr/>
        <p:txBody>
          <a:bodyPr/>
          <a:lstStyle/>
          <a:p>
            <a:fld id="{17AE0147-9D82-4E7A-94A0-91599BD81158}" type="slidenum">
              <a:t>42</a:t>
            </a:fld>
            <a:endParaRPr lang="en-GB"/>
          </a:p>
        </p:txBody>
      </p:sp>
    </p:spTree>
    <p:extLst>
      <p:ext uri="{BB962C8B-B14F-4D97-AF65-F5344CB8AC3E}">
        <p14:creationId xmlns:p14="http://schemas.microsoft.com/office/powerpoint/2010/main" val="4225608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Successful startups embrace prototyping and MVPs as tools to reduce risk, accelerate learning, and align teams. By understanding different MVP types, adopting risk-based thinking, and focusing on actionable metrics, startup students can confidently navigate the journey from idea to viable product.</a:t>
            </a:r>
          </a:p>
        </p:txBody>
      </p:sp>
      <p:sp>
        <p:nvSpPr>
          <p:cNvPr id="4" name="Slide Number Placeholder 3"/>
          <p:cNvSpPr>
            <a:spLocks noGrp="1"/>
          </p:cNvSpPr>
          <p:nvPr>
            <p:ph type="sldNum" sz="quarter" idx="5"/>
          </p:nvPr>
        </p:nvSpPr>
        <p:spPr/>
        <p:txBody>
          <a:bodyPr/>
          <a:lstStyle/>
          <a:p>
            <a:fld id="{17AE0147-9D82-4E7A-94A0-91599BD81158}" type="slidenum">
              <a:t>43</a:t>
            </a:fld>
            <a:endParaRPr lang="en-GB"/>
          </a:p>
        </p:txBody>
      </p:sp>
    </p:spTree>
    <p:extLst>
      <p:ext uri="{BB962C8B-B14F-4D97-AF65-F5344CB8AC3E}">
        <p14:creationId xmlns:p14="http://schemas.microsoft.com/office/powerpoint/2010/main" val="306823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Early-stage prototypes help validate ideas before significant investment, reducing wasted time and costs by identifying what works and what doesn’t early on.
Image source: AI-generated
</a:t>
            </a:r>
          </a:p>
        </p:txBody>
      </p:sp>
      <p:sp>
        <p:nvSpPr>
          <p:cNvPr id="4" name="Slide Number Placeholder 3"/>
          <p:cNvSpPr>
            <a:spLocks noGrp="1"/>
          </p:cNvSpPr>
          <p:nvPr>
            <p:ph type="sldNum" sz="quarter" idx="5"/>
          </p:nvPr>
        </p:nvSpPr>
        <p:spPr/>
        <p:txBody>
          <a:bodyPr/>
          <a:lstStyle/>
          <a:p>
            <a:fld id="{17AE0147-9D82-4E7A-94A0-91599BD81158}" type="slidenum">
              <a:t>5</a:t>
            </a:fld>
            <a:endParaRPr lang="en-GB"/>
          </a:p>
        </p:txBody>
      </p:sp>
    </p:spTree>
    <p:extLst>
      <p:ext uri="{BB962C8B-B14F-4D97-AF65-F5344CB8AC3E}">
        <p14:creationId xmlns:p14="http://schemas.microsoft.com/office/powerpoint/2010/main" val="281593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Prototypes provide a tangible vision that enables better communication and alignment among team members, investors, and customers, fostering collaboration and clearer expectations.
Image source: AI-generated
</a:t>
            </a:r>
          </a:p>
        </p:txBody>
      </p:sp>
      <p:sp>
        <p:nvSpPr>
          <p:cNvPr id="4" name="Slide Number Placeholder 3"/>
          <p:cNvSpPr>
            <a:spLocks noGrp="1"/>
          </p:cNvSpPr>
          <p:nvPr>
            <p:ph type="sldNum" sz="quarter" idx="5"/>
          </p:nvPr>
        </p:nvSpPr>
        <p:spPr/>
        <p:txBody>
          <a:bodyPr/>
          <a:lstStyle/>
          <a:p>
            <a:fld id="{17AE0147-9D82-4E7A-94A0-91599BD81158}" type="slidenum">
              <a:t>6</a:t>
            </a:fld>
            <a:endParaRPr lang="en-GB"/>
          </a:p>
        </p:txBody>
      </p:sp>
    </p:spTree>
    <p:extLst>
      <p:ext uri="{BB962C8B-B14F-4D97-AF65-F5344CB8AC3E}">
        <p14:creationId xmlns:p14="http://schemas.microsoft.com/office/powerpoint/2010/main" val="393681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explore what exactly defines a Minimum Viable Product, common misunderstandings about MVPs, and how they differ from fully developed products.</a:t>
            </a:r>
          </a:p>
        </p:txBody>
      </p:sp>
      <p:sp>
        <p:nvSpPr>
          <p:cNvPr id="4" name="Slide Number Placeholder 3"/>
          <p:cNvSpPr>
            <a:spLocks noGrp="1"/>
          </p:cNvSpPr>
          <p:nvPr>
            <p:ph type="sldNum" sz="quarter" idx="5"/>
          </p:nvPr>
        </p:nvSpPr>
        <p:spPr/>
        <p:txBody>
          <a:bodyPr/>
          <a:lstStyle/>
          <a:p>
            <a:fld id="{17AE0147-9D82-4E7A-94A0-91599BD81158}" type="slidenum">
              <a:t>7</a:t>
            </a:fld>
            <a:endParaRPr lang="en-GB"/>
          </a:p>
        </p:txBody>
      </p:sp>
    </p:spTree>
    <p:extLst>
      <p:ext uri="{BB962C8B-B14F-4D97-AF65-F5344CB8AC3E}">
        <p14:creationId xmlns:p14="http://schemas.microsoft.com/office/powerpoint/2010/main" val="87432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An MVP is the simplest version of a product that allows a startup to collect validated learning about customers with the least effort, focusing on core functionalities to solve a problem.
Image source: AI-generated
</a:t>
            </a:r>
          </a:p>
        </p:txBody>
      </p:sp>
      <p:sp>
        <p:nvSpPr>
          <p:cNvPr id="4" name="Slide Number Placeholder 3"/>
          <p:cNvSpPr>
            <a:spLocks noGrp="1"/>
          </p:cNvSpPr>
          <p:nvPr>
            <p:ph type="sldNum" sz="quarter" idx="5"/>
          </p:nvPr>
        </p:nvSpPr>
        <p:spPr/>
        <p:txBody>
          <a:bodyPr/>
          <a:lstStyle/>
          <a:p>
            <a:fld id="{17AE0147-9D82-4E7A-94A0-91599BD81158}" type="slidenum">
              <a:t>8</a:t>
            </a:fld>
            <a:endParaRPr lang="en-GB"/>
          </a:p>
        </p:txBody>
      </p:sp>
    </p:spTree>
    <p:extLst>
      <p:ext uri="{BB962C8B-B14F-4D97-AF65-F5344CB8AC3E}">
        <p14:creationId xmlns:p14="http://schemas.microsoft.com/office/powerpoint/2010/main" val="261138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Many confuse MVPs with incomplete or low-quality products, or expect MVPs to be revenue-generating. We clarify these misconceptions to help set realistic expectations.
Image source: AI-generated
</a:t>
            </a:r>
          </a:p>
        </p:txBody>
      </p:sp>
      <p:sp>
        <p:nvSpPr>
          <p:cNvPr id="4" name="Slide Number Placeholder 3"/>
          <p:cNvSpPr>
            <a:spLocks noGrp="1"/>
          </p:cNvSpPr>
          <p:nvPr>
            <p:ph type="sldNum" sz="quarter" idx="5"/>
          </p:nvPr>
        </p:nvSpPr>
        <p:spPr/>
        <p:txBody>
          <a:bodyPr/>
          <a:lstStyle/>
          <a:p>
            <a:fld id="{17AE0147-9D82-4E7A-94A0-91599BD81158}" type="slidenum">
              <a:t>9</a:t>
            </a:fld>
            <a:endParaRPr lang="en-GB"/>
          </a:p>
        </p:txBody>
      </p:sp>
    </p:spTree>
    <p:extLst>
      <p:ext uri="{BB962C8B-B14F-4D97-AF65-F5344CB8AC3E}">
        <p14:creationId xmlns:p14="http://schemas.microsoft.com/office/powerpoint/2010/main" val="266670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658179784"/>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04040300"/>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5101416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817927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1185987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287320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9196300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5885160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967793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9844893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9011269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19864946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6558720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8810828"/>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8432555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53928404"/>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6836448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58878520"/>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27572615"/>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409157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6651687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4530042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25274790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63006575"/>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897126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17502774"/>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88185367"/>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5234599"/>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35361"/>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396503"/>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986940"/>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967438"/>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4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04290017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094084"/>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917368"/>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01764291"/>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47860419"/>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77504"/>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28706989"/>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5685486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2030497"/>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05262809"/>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1135250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8958312"/>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97549621"/>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53709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7F63-4933-27D3-8D58-7411BF82AA60}"/>
              </a:ext>
            </a:extLst>
          </p:cNvPr>
          <p:cNvSpPr>
            <a:spLocks noGrp="1"/>
          </p:cNvSpPr>
          <p:nvPr>
            <p:ph type="ctrTitle"/>
          </p:nvPr>
        </p:nvSpPr>
        <p:spPr>
          <a:xfrm>
            <a:off x="431172" y="3425399"/>
            <a:ext cx="7685140" cy="2621154"/>
          </a:xfrm>
        </p:spPr>
        <p:txBody>
          <a:bodyPr anchor="b">
            <a:normAutofit/>
          </a:bodyPr>
          <a:lstStyle/>
          <a:p>
            <a:r>
              <a:rPr lang="en-GB" sz="4000"/>
              <a:t>Prototyping and MVP Strategies for Startups: A Comprehensive Guide for Startup Students</a:t>
            </a:r>
          </a:p>
        </p:txBody>
      </p:sp>
      <p:sp>
        <p:nvSpPr>
          <p:cNvPr id="3" name="Subtitle 2">
            <a:extLst>
              <a:ext uri="{FF2B5EF4-FFF2-40B4-BE49-F238E27FC236}">
                <a16:creationId xmlns:a16="http://schemas.microsoft.com/office/drawing/2014/main" id="{C9F00A4D-D135-6B60-D705-06A3C3F97307}"/>
              </a:ext>
            </a:extLst>
          </p:cNvPr>
          <p:cNvSpPr>
            <a:spLocks noGrp="1"/>
          </p:cNvSpPr>
          <p:nvPr>
            <p:ph type="subTitle" idx="1"/>
          </p:nvPr>
        </p:nvSpPr>
        <p:spPr>
          <a:xfrm>
            <a:off x="431172" y="415057"/>
            <a:ext cx="7685139" cy="1414091"/>
          </a:xfrm>
        </p:spPr>
        <p:txBody>
          <a:bodyPr>
            <a:normAutofit/>
          </a:bodyPr>
          <a:lstStyle/>
          <a:p>
            <a:r>
              <a:rPr lang="en-GB"/>
              <a:t>Essential concepts and approaches to accelerate startup learning</a:t>
            </a:r>
          </a:p>
        </p:txBody>
      </p:sp>
      <p:sp>
        <p:nvSpPr>
          <p:cNvPr id="4" name="Date Placeholder 3">
            <a:extLst>
              <a:ext uri="{FF2B5EF4-FFF2-40B4-BE49-F238E27FC236}">
                <a16:creationId xmlns:a16="http://schemas.microsoft.com/office/drawing/2014/main" id="{BB07CFD0-43BA-1235-6F0D-EB708277F7EB}"/>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DB3686F-28C3-6045-B406-D02B0A983EE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6" name="Slide Number Placeholder 5">
            <a:extLst>
              <a:ext uri="{FF2B5EF4-FFF2-40B4-BE49-F238E27FC236}">
                <a16:creationId xmlns:a16="http://schemas.microsoft.com/office/drawing/2014/main" id="{F51842DA-3026-7DEF-5E4C-459EFABE0D1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8" name="Subtitle 2">
            <a:extLst>
              <a:ext uri="{FF2B5EF4-FFF2-40B4-BE49-F238E27FC236}">
                <a16:creationId xmlns:a16="http://schemas.microsoft.com/office/drawing/2014/main" id="{23A90E70-EA1B-89C2-63F5-B704334F300A}"/>
              </a:ext>
            </a:extLst>
          </p:cNvPr>
          <p:cNvSpPr txBox="1">
            <a:spLocks/>
          </p:cNvSpPr>
          <p:nvPr/>
        </p:nvSpPr>
        <p:spPr>
          <a:xfrm>
            <a:off x="431172" y="1713505"/>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Tree>
    <p:extLst>
      <p:ext uri="{BB962C8B-B14F-4D97-AF65-F5344CB8AC3E}">
        <p14:creationId xmlns:p14="http://schemas.microsoft.com/office/powerpoint/2010/main" val="8214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700"/>
                                        <p:tgtEl>
                                          <p:spTgt spid="8">
                                            <p:txEl>
                                              <p:pRg st="0" end="0"/>
                                            </p:txEl>
                                          </p:spTgt>
                                        </p:tgtEl>
                                      </p:cBhvr>
                                    </p:animEffect>
                                  </p:childTnLst>
                                </p:cTn>
                              </p:par>
                              <p:par>
                                <p:cTn id="19" presetID="42" presetClass="entr" presetSubtype="0" fill="hold" grpId="1" nodeType="withEffect">
                                  <p:stCondLst>
                                    <p:cond delay="250"/>
                                  </p:stCondLst>
                                  <p:iterate>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5403-249B-7017-9A04-9A36643E1B8A}"/>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500" b="0" kern="1200" cap="all" baseline="0">
                <a:latin typeface="+mj-lt"/>
                <a:ea typeface="+mj-ea"/>
                <a:cs typeface="+mj-cs"/>
              </a:rPr>
              <a:t>Differentiating MVPs from Full Products</a:t>
            </a:r>
          </a:p>
        </p:txBody>
      </p:sp>
      <p:pic>
        <p:nvPicPr>
          <p:cNvPr id="7" name="Content Placeholder 6" descr="Comparison of minimal viable product and full product concepts with feedback and features">
            <a:extLst>
              <a:ext uri="{FF2B5EF4-FFF2-40B4-BE49-F238E27FC236}">
                <a16:creationId xmlns:a16="http://schemas.microsoft.com/office/drawing/2014/main" id="{578B1457-AC3B-49E5-AE18-9D638BBC5193}"/>
              </a:ext>
            </a:extLst>
          </p:cNvPr>
          <p:cNvPicPr>
            <a:picLocks noGrp="1" noChangeAspect="1"/>
          </p:cNvPicPr>
          <p:nvPr>
            <p:ph type="pic" sz="quarter" idx="15"/>
          </p:nvPr>
        </p:nvPicPr>
        <p:blipFill>
          <a:blip r:embed="rId3"/>
          <a:srcRect l="12671" r="6653" b="1"/>
          <a:stretch>
            <a:fillRect/>
          </a:stretch>
        </p:blipFill>
        <p:spPr>
          <a:xfrm>
            <a:off x="20" y="10"/>
            <a:ext cx="7734280" cy="6399142"/>
          </a:xfrm>
        </p:spPr>
      </p:pic>
      <p:sp>
        <p:nvSpPr>
          <p:cNvPr id="8" name="TextBox 7">
            <a:extLst>
              <a:ext uri="{FF2B5EF4-FFF2-40B4-BE49-F238E27FC236}">
                <a16:creationId xmlns:a16="http://schemas.microsoft.com/office/drawing/2014/main" id="{B2CCF3DC-ACF0-4F62-B076-FD8F0DE246F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MVP Focus on Learning</a:t>
            </a:r>
          </a:p>
          <a:p>
            <a:pPr marL="0" lvl="1" indent="0">
              <a:lnSpc>
                <a:spcPct val="90000"/>
              </a:lnSpc>
              <a:spcBef>
                <a:spcPts val="1000"/>
              </a:spcBef>
              <a:spcAft>
                <a:spcPts val="600"/>
              </a:spcAft>
              <a:buFont typeface="Arial" panose="020B0604020202020204" pitchFamily="34" charset="0"/>
              <a:buNone/>
            </a:pPr>
            <a:r>
              <a:rPr lang="en-GB" sz="1000"/>
              <a:t>MVPs emphasise gathering user feedback and learning rather than complete features or design polish.</a:t>
            </a:r>
          </a:p>
          <a:p>
            <a:pPr marL="0" indent="0">
              <a:lnSpc>
                <a:spcPct val="90000"/>
              </a:lnSpc>
              <a:spcBef>
                <a:spcPts val="2500"/>
              </a:spcBef>
              <a:spcAft>
                <a:spcPts val="600"/>
              </a:spcAft>
              <a:buFont typeface="Arial" panose="020B0604020202020204" pitchFamily="34" charset="0"/>
              <a:buNone/>
            </a:pPr>
            <a:r>
              <a:rPr lang="en-GB" sz="1000" b="1"/>
              <a:t>Full Product Characteristics</a:t>
            </a:r>
          </a:p>
          <a:p>
            <a:pPr marL="0" lvl="1" indent="0">
              <a:lnSpc>
                <a:spcPct val="90000"/>
              </a:lnSpc>
              <a:spcBef>
                <a:spcPts val="1000"/>
              </a:spcBef>
              <a:spcAft>
                <a:spcPts val="600"/>
              </a:spcAft>
              <a:buFont typeface="Arial" panose="020B0604020202020204" pitchFamily="34" charset="0"/>
              <a:buNone/>
            </a:pPr>
            <a:r>
              <a:rPr lang="en-GB" sz="1000"/>
              <a:t>Full products offer polished features and a complete user experience as final versions.</a:t>
            </a:r>
          </a:p>
          <a:p>
            <a:pPr marL="0" indent="0">
              <a:lnSpc>
                <a:spcPct val="90000"/>
              </a:lnSpc>
              <a:spcBef>
                <a:spcPts val="2500"/>
              </a:spcBef>
              <a:spcAft>
                <a:spcPts val="600"/>
              </a:spcAft>
              <a:buFont typeface="Arial" panose="020B0604020202020204" pitchFamily="34" charset="0"/>
              <a:buNone/>
            </a:pPr>
            <a:r>
              <a:rPr lang="en-GB" sz="1000" b="1"/>
              <a:t>Purpose of MVPs</a:t>
            </a:r>
          </a:p>
          <a:p>
            <a:pPr marL="0" lvl="1" indent="0">
              <a:lnSpc>
                <a:spcPct val="90000"/>
              </a:lnSpc>
              <a:spcBef>
                <a:spcPts val="1000"/>
              </a:spcBef>
              <a:spcAft>
                <a:spcPts val="600"/>
              </a:spcAft>
              <a:buFont typeface="Arial" panose="020B0604020202020204" pitchFamily="34" charset="0"/>
              <a:buNone/>
            </a:pPr>
            <a:r>
              <a:rPr lang="en-GB" sz="1000"/>
              <a:t>MVPs serve as learning tools to guide development rather than finished products.</a:t>
            </a:r>
          </a:p>
        </p:txBody>
      </p:sp>
      <p:sp>
        <p:nvSpPr>
          <p:cNvPr id="4" name="Date Placeholder 3">
            <a:extLst>
              <a:ext uri="{FF2B5EF4-FFF2-40B4-BE49-F238E27FC236}">
                <a16:creationId xmlns:a16="http://schemas.microsoft.com/office/drawing/2014/main" id="{19066ECE-8C65-D7C2-EC54-83BAC8D8413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DDB4B23-9CAA-DAA7-BF06-E7204C4EBCD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DC148269-6F7C-6908-A224-AC472C19E3F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416629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7D18-8F80-F946-5375-A4F8A4443D96}"/>
              </a:ext>
            </a:extLst>
          </p:cNvPr>
          <p:cNvSpPr>
            <a:spLocks noGrp="1"/>
          </p:cNvSpPr>
          <p:nvPr>
            <p:ph type="title"/>
          </p:nvPr>
        </p:nvSpPr>
        <p:spPr>
          <a:xfrm>
            <a:off x="431172" y="553616"/>
            <a:ext cx="7914087" cy="4008859"/>
          </a:xfrm>
        </p:spPr>
        <p:txBody>
          <a:bodyPr anchor="t">
            <a:normAutofit/>
          </a:bodyPr>
          <a:lstStyle/>
          <a:p>
            <a:r>
              <a:rPr lang="en-GB"/>
              <a:t>MVPs, Prototypes, and Products: Key Differences</a:t>
            </a:r>
          </a:p>
        </p:txBody>
      </p:sp>
      <p:sp>
        <p:nvSpPr>
          <p:cNvPr id="11" name="Text Placeholder 2">
            <a:extLst>
              <a:ext uri="{FF2B5EF4-FFF2-40B4-BE49-F238E27FC236}">
                <a16:creationId xmlns:a16="http://schemas.microsoft.com/office/drawing/2014/main" id="{3ABD37DE-A9B4-CD84-799C-2249F158FD72}"/>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4CBF7592-7A97-F739-1D45-BA4881A49C5F}"/>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DB117D4-2CC6-3326-91B1-6C0BFD85CBB8}"/>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7C8DCF58-37CC-FF93-C256-53399E2C8D8A}"/>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1170500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387A-FB60-2CAB-77B0-A6CAE546A8E8}"/>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Functional Goals of Prototypes</a:t>
            </a:r>
          </a:p>
        </p:txBody>
      </p:sp>
      <p:pic>
        <p:nvPicPr>
          <p:cNvPr id="7" name="Content Placeholder 6" descr="early prototype models demonstrating concept testing and interaction design">
            <a:extLst>
              <a:ext uri="{FF2B5EF4-FFF2-40B4-BE49-F238E27FC236}">
                <a16:creationId xmlns:a16="http://schemas.microsoft.com/office/drawing/2014/main" id="{13557950-4A46-4965-8244-45B9FC912873}"/>
              </a:ext>
            </a:extLst>
          </p:cNvPr>
          <p:cNvPicPr>
            <a:picLocks noGrp="1" noChangeAspect="1"/>
          </p:cNvPicPr>
          <p:nvPr>
            <p:ph type="pic" sz="quarter" idx="15"/>
          </p:nvPr>
        </p:nvPicPr>
        <p:blipFill>
          <a:blip r:embed="rId3"/>
          <a:srcRect l="19219" r="104" b="1"/>
          <a:stretch>
            <a:fillRect/>
          </a:stretch>
        </p:blipFill>
        <p:spPr>
          <a:xfrm>
            <a:off x="20" y="10"/>
            <a:ext cx="7734280" cy="6399142"/>
          </a:xfrm>
        </p:spPr>
      </p:pic>
      <p:sp>
        <p:nvSpPr>
          <p:cNvPr id="8" name="TextBox 7">
            <a:extLst>
              <a:ext uri="{FF2B5EF4-FFF2-40B4-BE49-F238E27FC236}">
                <a16:creationId xmlns:a16="http://schemas.microsoft.com/office/drawing/2014/main" id="{DDC7004A-4300-4491-8289-9E915BFCD8E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Purpose of Prototypes</a:t>
            </a:r>
          </a:p>
          <a:p>
            <a:pPr marL="0" lvl="1" indent="0">
              <a:lnSpc>
                <a:spcPct val="90000"/>
              </a:lnSpc>
              <a:spcBef>
                <a:spcPts val="1000"/>
              </a:spcBef>
              <a:spcAft>
                <a:spcPts val="600"/>
              </a:spcAft>
              <a:buFont typeface="Arial" panose="020B0604020202020204" pitchFamily="34" charset="0"/>
              <a:buNone/>
            </a:pPr>
            <a:r>
              <a:rPr lang="en-GB" sz="900"/>
              <a:t>Prototypes serve as early models to test and explore specific design concepts and interactions effectively.</a:t>
            </a:r>
          </a:p>
          <a:p>
            <a:pPr marL="0" indent="0">
              <a:lnSpc>
                <a:spcPct val="90000"/>
              </a:lnSpc>
              <a:spcBef>
                <a:spcPts val="2500"/>
              </a:spcBef>
              <a:spcAft>
                <a:spcPts val="600"/>
              </a:spcAft>
              <a:buFont typeface="Arial" panose="020B0604020202020204" pitchFamily="34" charset="0"/>
              <a:buNone/>
            </a:pPr>
            <a:r>
              <a:rPr lang="en-GB" sz="900" b="1"/>
              <a:t>Limited Functionality</a:t>
            </a:r>
          </a:p>
          <a:p>
            <a:pPr marL="0" lvl="1" indent="0">
              <a:lnSpc>
                <a:spcPct val="90000"/>
              </a:lnSpc>
              <a:spcBef>
                <a:spcPts val="1000"/>
              </a:spcBef>
              <a:spcAft>
                <a:spcPts val="600"/>
              </a:spcAft>
              <a:buFont typeface="Arial" panose="020B0604020202020204" pitchFamily="34" charset="0"/>
              <a:buNone/>
            </a:pPr>
            <a:r>
              <a:rPr lang="en-GB" sz="900"/>
              <a:t>Prototypes often lack full functionality but are useful in visualising and refining ideas before final development.</a:t>
            </a:r>
          </a:p>
          <a:p>
            <a:pPr marL="0" indent="0">
              <a:lnSpc>
                <a:spcPct val="90000"/>
              </a:lnSpc>
              <a:spcBef>
                <a:spcPts val="2500"/>
              </a:spcBef>
              <a:spcAft>
                <a:spcPts val="600"/>
              </a:spcAft>
              <a:buFont typeface="Arial" panose="020B0604020202020204" pitchFamily="34" charset="0"/>
              <a:buNone/>
            </a:pPr>
            <a:r>
              <a:rPr lang="en-GB" sz="900" b="1"/>
              <a:t>Iterative Design Process</a:t>
            </a:r>
          </a:p>
          <a:p>
            <a:pPr marL="0" lvl="1" indent="0">
              <a:lnSpc>
                <a:spcPct val="90000"/>
              </a:lnSpc>
              <a:spcBef>
                <a:spcPts val="1000"/>
              </a:spcBef>
              <a:spcAft>
                <a:spcPts val="600"/>
              </a:spcAft>
              <a:buFont typeface="Arial" panose="020B0604020202020204" pitchFamily="34" charset="0"/>
              <a:buNone/>
            </a:pPr>
            <a:r>
              <a:rPr lang="en-GB" sz="900"/>
              <a:t>Prototypes enable iterative improvements by allowing designers to test and modify ideas based on feedback.</a:t>
            </a:r>
          </a:p>
        </p:txBody>
      </p:sp>
      <p:sp>
        <p:nvSpPr>
          <p:cNvPr id="4" name="Date Placeholder 3">
            <a:extLst>
              <a:ext uri="{FF2B5EF4-FFF2-40B4-BE49-F238E27FC236}">
                <a16:creationId xmlns:a16="http://schemas.microsoft.com/office/drawing/2014/main" id="{5D9F936D-6FBC-0AF3-C1F8-C70A86E97D3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BE2BD67-1961-007E-CCF0-088A9558F96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F1C764A-5153-CB8E-36FD-12082527BEF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944660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268E-6814-3436-CD23-3AF37FE44A79}"/>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Objectives and Limitations of MVPs</a:t>
            </a:r>
          </a:p>
        </p:txBody>
      </p:sp>
      <p:sp>
        <p:nvSpPr>
          <p:cNvPr id="8" name="TextBox 7">
            <a:extLst>
              <a:ext uri="{FF2B5EF4-FFF2-40B4-BE49-F238E27FC236}">
                <a16:creationId xmlns:a16="http://schemas.microsoft.com/office/drawing/2014/main" id="{86A66FF9-FF5F-43C4-822A-B21BB7041A9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Core Hypothesis Validation</a:t>
            </a:r>
          </a:p>
          <a:p>
            <a:pPr marL="0" lvl="1" indent="0">
              <a:spcBef>
                <a:spcPts val="1000"/>
              </a:spcBef>
              <a:spcAft>
                <a:spcPts val="600"/>
              </a:spcAft>
              <a:buFont typeface="Arial" panose="020B0604020202020204" pitchFamily="34" charset="0"/>
              <a:buNone/>
            </a:pPr>
            <a:r>
              <a:rPr lang="en-GB" sz="1400"/>
              <a:t>MVPs focus on validating key business assumptions with real user feedback through functional products.</a:t>
            </a:r>
          </a:p>
          <a:p>
            <a:pPr marL="0" indent="0">
              <a:spcBef>
                <a:spcPts val="2500"/>
              </a:spcBef>
              <a:spcAft>
                <a:spcPts val="600"/>
              </a:spcAft>
              <a:buFont typeface="Arial" panose="020B0604020202020204" pitchFamily="34" charset="0"/>
              <a:buNone/>
            </a:pPr>
            <a:r>
              <a:rPr lang="en-GB" sz="1400" b="1"/>
              <a:t>Minimal Feature Set</a:t>
            </a:r>
          </a:p>
          <a:p>
            <a:pPr marL="0" lvl="1" indent="0">
              <a:spcBef>
                <a:spcPts val="1000"/>
              </a:spcBef>
              <a:spcAft>
                <a:spcPts val="600"/>
              </a:spcAft>
              <a:buFont typeface="Arial" panose="020B0604020202020204" pitchFamily="34" charset="0"/>
              <a:buNone/>
            </a:pPr>
            <a:r>
              <a:rPr lang="en-GB" sz="1400"/>
              <a:t>MVPs contain only essential features necessary to deliver value and test assumptions effectively.</a:t>
            </a:r>
          </a:p>
          <a:p>
            <a:pPr marL="0" indent="0">
              <a:spcBef>
                <a:spcPts val="2500"/>
              </a:spcBef>
              <a:spcAft>
                <a:spcPts val="600"/>
              </a:spcAft>
              <a:buFont typeface="Arial" panose="020B0604020202020204" pitchFamily="34" charset="0"/>
              <a:buNone/>
            </a:pPr>
            <a:r>
              <a:rPr lang="en-GB" sz="1400" b="1"/>
              <a:t>Testing Assumptions</a:t>
            </a:r>
          </a:p>
          <a:p>
            <a:pPr marL="0" lvl="1" indent="0">
              <a:spcBef>
                <a:spcPts val="1000"/>
              </a:spcBef>
              <a:spcAft>
                <a:spcPts val="600"/>
              </a:spcAft>
              <a:buFont typeface="Arial" panose="020B0604020202020204" pitchFamily="34" charset="0"/>
              <a:buNone/>
            </a:pPr>
            <a:r>
              <a:rPr lang="en-GB" sz="1400"/>
              <a:t>MVPs provide enough value to gain insights and validate assumptions before full product development.</a:t>
            </a:r>
          </a:p>
        </p:txBody>
      </p:sp>
      <p:pic>
        <p:nvPicPr>
          <p:cNvPr id="7" name="Content Placeholder 6" descr="Conceptual illustration of a minimal viable product showing core functionalities with users testing">
            <a:extLst>
              <a:ext uri="{FF2B5EF4-FFF2-40B4-BE49-F238E27FC236}">
                <a16:creationId xmlns:a16="http://schemas.microsoft.com/office/drawing/2014/main" id="{1B32EB1E-EB13-4A4D-A2BE-604174F04BA4}"/>
              </a:ext>
            </a:extLst>
          </p:cNvPr>
          <p:cNvPicPr>
            <a:picLocks noGrp="1" noChangeAspect="1"/>
          </p:cNvPicPr>
          <p:nvPr>
            <p:ph type="pic" sz="quarter" idx="15"/>
          </p:nvPr>
        </p:nvPicPr>
        <p:blipFill>
          <a:blip r:embed="rId3"/>
          <a:srcRect l="17080" r="15594" b="1"/>
          <a:stretch>
            <a:fillRect/>
          </a:stretch>
        </p:blipFill>
        <p:spPr>
          <a:xfrm>
            <a:off x="5737594" y="10"/>
            <a:ext cx="6454406" cy="6399142"/>
          </a:xfrm>
        </p:spPr>
      </p:pic>
      <p:sp>
        <p:nvSpPr>
          <p:cNvPr id="4" name="Date Placeholder 3">
            <a:extLst>
              <a:ext uri="{FF2B5EF4-FFF2-40B4-BE49-F238E27FC236}">
                <a16:creationId xmlns:a16="http://schemas.microsoft.com/office/drawing/2014/main" id="{B355F501-71F2-55A1-15AB-EB6D5A3178C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2AFBC0C-1895-7891-2A1F-91C0D1B892F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13F6A906-AF64-F0DE-F4D6-955293686D2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1491338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4213-5379-8358-F24E-C0E7752E2C49}"/>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Transitioning from MVP to Full Product</a:t>
            </a:r>
          </a:p>
        </p:txBody>
      </p:sp>
      <p:sp>
        <p:nvSpPr>
          <p:cNvPr id="8" name="TextBox 7">
            <a:extLst>
              <a:ext uri="{FF2B5EF4-FFF2-40B4-BE49-F238E27FC236}">
                <a16:creationId xmlns:a16="http://schemas.microsoft.com/office/drawing/2014/main" id="{FE0013FF-4D86-4FB8-B6DA-53B1D6DE22A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MVP Validation</a:t>
            </a:r>
          </a:p>
          <a:p>
            <a:pPr marL="0" lvl="1" indent="0">
              <a:spcBef>
                <a:spcPts val="1000"/>
              </a:spcBef>
              <a:spcAft>
                <a:spcPts val="600"/>
              </a:spcAft>
              <a:buFont typeface="Arial" panose="020B0604020202020204" pitchFamily="34" charset="0"/>
              <a:buNone/>
            </a:pPr>
            <a:r>
              <a:rPr lang="en-GB" sz="1400"/>
              <a:t>Validating the MVP ensures the product meets initial user needs and confirms market demand.</a:t>
            </a:r>
          </a:p>
          <a:p>
            <a:pPr marL="0" indent="0">
              <a:spcBef>
                <a:spcPts val="2500"/>
              </a:spcBef>
              <a:spcAft>
                <a:spcPts val="600"/>
              </a:spcAft>
              <a:buFont typeface="Arial" panose="020B0604020202020204" pitchFamily="34" charset="0"/>
              <a:buNone/>
            </a:pPr>
            <a:r>
              <a:rPr lang="en-GB" sz="1400" b="1"/>
              <a:t>Feature Iteration</a:t>
            </a:r>
          </a:p>
          <a:p>
            <a:pPr marL="0" lvl="1" indent="0">
              <a:spcBef>
                <a:spcPts val="1000"/>
              </a:spcBef>
              <a:spcAft>
                <a:spcPts val="600"/>
              </a:spcAft>
              <a:buFont typeface="Arial" panose="020B0604020202020204" pitchFamily="34" charset="0"/>
              <a:buNone/>
            </a:pPr>
            <a:r>
              <a:rPr lang="en-GB" sz="1400"/>
              <a:t>Startups expand and refine product features to enhance functionality and user experience.</a:t>
            </a:r>
          </a:p>
          <a:p>
            <a:pPr marL="0" indent="0">
              <a:spcBef>
                <a:spcPts val="2500"/>
              </a:spcBef>
              <a:spcAft>
                <a:spcPts val="600"/>
              </a:spcAft>
              <a:buFont typeface="Arial" panose="020B0604020202020204" pitchFamily="34" charset="0"/>
              <a:buNone/>
            </a:pPr>
            <a:r>
              <a:rPr lang="en-GB" sz="1400" b="1"/>
              <a:t>Market Fit Improvement</a:t>
            </a:r>
          </a:p>
          <a:p>
            <a:pPr marL="0" lvl="1" indent="0">
              <a:spcBef>
                <a:spcPts val="1000"/>
              </a:spcBef>
              <a:spcAft>
                <a:spcPts val="600"/>
              </a:spcAft>
              <a:buFont typeface="Arial" panose="020B0604020202020204" pitchFamily="34" charset="0"/>
              <a:buNone/>
            </a:pPr>
            <a:r>
              <a:rPr lang="en-GB" sz="1400"/>
              <a:t>Improving market fit aligns the product closely with customer needs and business goals.</a:t>
            </a:r>
          </a:p>
          <a:p>
            <a:pPr marL="0" indent="0">
              <a:spcBef>
                <a:spcPts val="2500"/>
              </a:spcBef>
              <a:spcAft>
                <a:spcPts val="600"/>
              </a:spcAft>
              <a:buFont typeface="Arial" panose="020B0604020202020204" pitchFamily="34" charset="0"/>
              <a:buNone/>
            </a:pPr>
            <a:r>
              <a:rPr lang="en-GB" sz="1400" b="1"/>
              <a:t>Scaling Ready Product</a:t>
            </a:r>
          </a:p>
          <a:p>
            <a:pPr marL="0" lvl="1" indent="0">
              <a:spcBef>
                <a:spcPts val="1000"/>
              </a:spcBef>
              <a:spcAft>
                <a:spcPts val="600"/>
              </a:spcAft>
              <a:buFont typeface="Arial" panose="020B0604020202020204" pitchFamily="34" charset="0"/>
              <a:buNone/>
            </a:pPr>
            <a:r>
              <a:rPr lang="en-GB" sz="1400"/>
              <a:t>Evolving the MVP into a full product prepares it for scaling and wider market adoption.</a:t>
            </a:r>
          </a:p>
        </p:txBody>
      </p:sp>
      <p:pic>
        <p:nvPicPr>
          <p:cNvPr id="7" name="Content Placeholder 6" descr="startup team collaborating on product development process with charts and digital interfaces">
            <a:extLst>
              <a:ext uri="{FF2B5EF4-FFF2-40B4-BE49-F238E27FC236}">
                <a16:creationId xmlns:a16="http://schemas.microsoft.com/office/drawing/2014/main" id="{886CA2FA-EB48-4148-94BF-8AEC6D91CB87}"/>
              </a:ext>
            </a:extLst>
          </p:cNvPr>
          <p:cNvPicPr>
            <a:picLocks noGrp="1" noChangeAspect="1"/>
          </p:cNvPicPr>
          <p:nvPr>
            <p:ph type="pic" sz="quarter" idx="15"/>
          </p:nvPr>
        </p:nvPicPr>
        <p:blipFill>
          <a:blip r:embed="rId3"/>
          <a:srcRect l="31279" r="25482" b="1"/>
          <a:stretch>
            <a:fillRect/>
          </a:stretch>
        </p:blipFill>
        <p:spPr>
          <a:xfrm>
            <a:off x="8046768" y="10"/>
            <a:ext cx="4145232" cy="6399142"/>
          </a:xfrm>
        </p:spPr>
      </p:pic>
      <p:sp>
        <p:nvSpPr>
          <p:cNvPr id="4" name="Date Placeholder 3">
            <a:extLst>
              <a:ext uri="{FF2B5EF4-FFF2-40B4-BE49-F238E27FC236}">
                <a16:creationId xmlns:a16="http://schemas.microsoft.com/office/drawing/2014/main" id="{AACDB800-0CC7-F7D6-9700-2B13EAE5C4D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9C8CDF5-379D-5B38-DD78-090256E9E66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0F862345-7D8E-D3AC-BF01-60173358E9D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3153979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C372-54C3-7322-7953-A2657E049393}"/>
              </a:ext>
            </a:extLst>
          </p:cNvPr>
          <p:cNvSpPr>
            <a:spLocks noGrp="1"/>
          </p:cNvSpPr>
          <p:nvPr>
            <p:ph type="title"/>
          </p:nvPr>
        </p:nvSpPr>
        <p:spPr>
          <a:xfrm>
            <a:off x="431172" y="553616"/>
            <a:ext cx="7914087" cy="4008859"/>
          </a:xfrm>
        </p:spPr>
        <p:txBody>
          <a:bodyPr anchor="t">
            <a:normAutofit/>
          </a:bodyPr>
          <a:lstStyle/>
          <a:p>
            <a:r>
              <a:rPr lang="en-GB"/>
              <a:t>Embracing Risk-Based MVP Thinking</a:t>
            </a:r>
          </a:p>
        </p:txBody>
      </p:sp>
      <p:sp>
        <p:nvSpPr>
          <p:cNvPr id="11" name="Text Placeholder 2">
            <a:extLst>
              <a:ext uri="{FF2B5EF4-FFF2-40B4-BE49-F238E27FC236}">
                <a16:creationId xmlns:a16="http://schemas.microsoft.com/office/drawing/2014/main" id="{B3FDBA4E-D7FA-86FC-1112-BE20F05493A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EBDD2E7F-3AC7-A524-D760-4DC336D641C0}"/>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8F76925-1C01-B983-9D31-609D2023426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DC38C6B6-0BF3-5B02-8041-302CD0573A1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1694104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4FD9-09B9-D8D0-C152-EF0C9956D616}"/>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2700" b="0" kern="1200" cap="all" baseline="0">
                <a:latin typeface="+mj-lt"/>
                <a:ea typeface="+mj-ea"/>
                <a:cs typeface="+mj-cs"/>
              </a:rPr>
              <a:t>Identifying and Addressing the Riskiest Assumptions</a:t>
            </a:r>
          </a:p>
        </p:txBody>
      </p:sp>
      <p:sp>
        <p:nvSpPr>
          <p:cNvPr id="8" name="TextBox 7">
            <a:extLst>
              <a:ext uri="{FF2B5EF4-FFF2-40B4-BE49-F238E27FC236}">
                <a16:creationId xmlns:a16="http://schemas.microsoft.com/office/drawing/2014/main" id="{ADAAB270-7BB8-4914-A072-5721B97FEBD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Mapping Highest Risks</a:t>
            </a:r>
          </a:p>
          <a:p>
            <a:pPr marL="0" lvl="1" indent="0">
              <a:spcBef>
                <a:spcPts val="1000"/>
              </a:spcBef>
              <a:spcAft>
                <a:spcPts val="600"/>
              </a:spcAft>
              <a:buFont typeface="Arial" panose="020B0604020202020204" pitchFamily="34" charset="0"/>
              <a:buNone/>
            </a:pPr>
            <a:r>
              <a:rPr lang="en-GB" sz="1400"/>
              <a:t>Startups should identify and prioritise their most critical risks to focus resources effectively early on.</a:t>
            </a:r>
          </a:p>
          <a:p>
            <a:pPr marL="0" indent="0">
              <a:spcBef>
                <a:spcPts val="2500"/>
              </a:spcBef>
              <a:spcAft>
                <a:spcPts val="600"/>
              </a:spcAft>
              <a:buFont typeface="Arial" panose="020B0604020202020204" pitchFamily="34" charset="0"/>
              <a:buNone/>
            </a:pPr>
            <a:r>
              <a:rPr lang="en-GB" sz="1400" b="1"/>
              <a:t>Designing MVPs for Testing</a:t>
            </a:r>
          </a:p>
          <a:p>
            <a:pPr marL="0" lvl="1" indent="0">
              <a:spcBef>
                <a:spcPts val="1000"/>
              </a:spcBef>
              <a:spcAft>
                <a:spcPts val="600"/>
              </a:spcAft>
              <a:buFont typeface="Arial" panose="020B0604020202020204" pitchFamily="34" charset="0"/>
              <a:buNone/>
            </a:pPr>
            <a:r>
              <a:rPr lang="en-GB" sz="1400"/>
              <a:t>Creating minimum viable products allows testing key assumptions quickly to validate ideas with minimal cost.</a:t>
            </a:r>
          </a:p>
          <a:p>
            <a:pPr marL="0" indent="0">
              <a:spcBef>
                <a:spcPts val="2500"/>
              </a:spcBef>
              <a:spcAft>
                <a:spcPts val="600"/>
              </a:spcAft>
              <a:buFont typeface="Arial" panose="020B0604020202020204" pitchFamily="34" charset="0"/>
              <a:buNone/>
            </a:pPr>
            <a:r>
              <a:rPr lang="en-GB" sz="1400" b="1"/>
              <a:t>Avoiding Costly Failures</a:t>
            </a:r>
          </a:p>
          <a:p>
            <a:pPr marL="0" lvl="1" indent="0">
              <a:spcBef>
                <a:spcPts val="1000"/>
              </a:spcBef>
              <a:spcAft>
                <a:spcPts val="600"/>
              </a:spcAft>
              <a:buFont typeface="Arial" panose="020B0604020202020204" pitchFamily="34" charset="0"/>
              <a:buNone/>
            </a:pPr>
            <a:r>
              <a:rPr lang="en-GB" sz="1400"/>
              <a:t>Early testing of riskiest assumptions helps prevent expensive mistakes and guides better decision making.</a:t>
            </a:r>
          </a:p>
        </p:txBody>
      </p:sp>
      <p:pic>
        <p:nvPicPr>
          <p:cNvPr id="7" name="Content Placeholder 6" descr="Startup team analysing risks and creating MVPs to test business assumptions">
            <a:extLst>
              <a:ext uri="{FF2B5EF4-FFF2-40B4-BE49-F238E27FC236}">
                <a16:creationId xmlns:a16="http://schemas.microsoft.com/office/drawing/2014/main" id="{CAA14075-603D-49AC-AEAE-42276B8D0834}"/>
              </a:ext>
            </a:extLst>
          </p:cNvPr>
          <p:cNvPicPr>
            <a:picLocks noGrp="1" noChangeAspect="1"/>
          </p:cNvPicPr>
          <p:nvPr>
            <p:ph type="pic" sz="quarter" idx="15"/>
          </p:nvPr>
        </p:nvPicPr>
        <p:blipFill>
          <a:blip r:embed="rId3"/>
          <a:srcRect l="22927" r="9747" b="1"/>
          <a:stretch>
            <a:fillRect/>
          </a:stretch>
        </p:blipFill>
        <p:spPr>
          <a:xfrm>
            <a:off x="5737594" y="10"/>
            <a:ext cx="6454406" cy="6399142"/>
          </a:xfrm>
        </p:spPr>
      </p:pic>
      <p:sp>
        <p:nvSpPr>
          <p:cNvPr id="4" name="Date Placeholder 3">
            <a:extLst>
              <a:ext uri="{FF2B5EF4-FFF2-40B4-BE49-F238E27FC236}">
                <a16:creationId xmlns:a16="http://schemas.microsoft.com/office/drawing/2014/main" id="{32DA1D35-5A15-2ACE-4DCC-107D84FDB89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996FED8-7207-C809-CC3E-CD51F62D273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ADF734BB-65F2-AF5C-1747-27B42A21DFD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109906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4B2F-E9FC-5E26-942B-B7B5D99767CE}"/>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Mapping MVPs to Startup Risk Profiles</a:t>
            </a:r>
          </a:p>
        </p:txBody>
      </p:sp>
      <p:pic>
        <p:nvPicPr>
          <p:cNvPr id="7" name="Content Placeholder 6" descr="Startup team analysing risk profiles with MVP development and validation process">
            <a:extLst>
              <a:ext uri="{FF2B5EF4-FFF2-40B4-BE49-F238E27FC236}">
                <a16:creationId xmlns:a16="http://schemas.microsoft.com/office/drawing/2014/main" id="{38DA190E-6BDC-4765-B547-FF20AC2CAB57}"/>
              </a:ext>
            </a:extLst>
          </p:cNvPr>
          <p:cNvPicPr>
            <a:picLocks noGrp="1" noChangeAspect="1"/>
          </p:cNvPicPr>
          <p:nvPr>
            <p:ph type="pic" sz="quarter" idx="15"/>
          </p:nvPr>
        </p:nvPicPr>
        <p:blipFill>
          <a:blip r:embed="rId3"/>
          <a:srcRect l="12792" r="6532" b="1"/>
          <a:stretch>
            <a:fillRect/>
          </a:stretch>
        </p:blipFill>
        <p:spPr>
          <a:xfrm>
            <a:off x="20" y="10"/>
            <a:ext cx="7734280" cy="6399142"/>
          </a:xfrm>
        </p:spPr>
      </p:pic>
      <p:sp>
        <p:nvSpPr>
          <p:cNvPr id="8" name="TextBox 7">
            <a:extLst>
              <a:ext uri="{FF2B5EF4-FFF2-40B4-BE49-F238E27FC236}">
                <a16:creationId xmlns:a16="http://schemas.microsoft.com/office/drawing/2014/main" id="{277205DF-2570-4016-8E05-3952A8EE752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Unique Startup Risks</a:t>
            </a:r>
          </a:p>
          <a:p>
            <a:pPr marL="0" lvl="1" indent="0">
              <a:lnSpc>
                <a:spcPct val="90000"/>
              </a:lnSpc>
              <a:spcBef>
                <a:spcPts val="1000"/>
              </a:spcBef>
              <a:spcAft>
                <a:spcPts val="600"/>
              </a:spcAft>
              <a:buFont typeface="Arial" panose="020B0604020202020204" pitchFamily="34" charset="0"/>
              <a:buNone/>
            </a:pPr>
            <a:r>
              <a:rPr lang="en-GB" sz="900"/>
              <a:t>Startups encounter different risks that influence their product development and market entry strategies.</a:t>
            </a:r>
          </a:p>
          <a:p>
            <a:pPr marL="0" indent="0">
              <a:lnSpc>
                <a:spcPct val="90000"/>
              </a:lnSpc>
              <a:spcBef>
                <a:spcPts val="2500"/>
              </a:spcBef>
              <a:spcAft>
                <a:spcPts val="600"/>
              </a:spcAft>
              <a:buFont typeface="Arial" panose="020B0604020202020204" pitchFamily="34" charset="0"/>
              <a:buNone/>
            </a:pPr>
            <a:r>
              <a:rPr lang="en-GB" sz="900" b="1"/>
              <a:t>Tailoring MVPs</a:t>
            </a:r>
          </a:p>
          <a:p>
            <a:pPr marL="0" lvl="1" indent="0">
              <a:lnSpc>
                <a:spcPct val="90000"/>
              </a:lnSpc>
              <a:spcBef>
                <a:spcPts val="1000"/>
              </a:spcBef>
              <a:spcAft>
                <a:spcPts val="600"/>
              </a:spcAft>
              <a:buFont typeface="Arial" panose="020B0604020202020204" pitchFamily="34" charset="0"/>
              <a:buNone/>
            </a:pPr>
            <a:r>
              <a:rPr lang="en-GB" sz="900"/>
              <a:t>Customising MVPs to address specific startup risks improves validation and enhances product-market fit.</a:t>
            </a:r>
          </a:p>
          <a:p>
            <a:pPr marL="0" indent="0">
              <a:lnSpc>
                <a:spcPct val="90000"/>
              </a:lnSpc>
              <a:spcBef>
                <a:spcPts val="2500"/>
              </a:spcBef>
              <a:spcAft>
                <a:spcPts val="600"/>
              </a:spcAft>
              <a:buFont typeface="Arial" panose="020B0604020202020204" pitchFamily="34" charset="0"/>
              <a:buNone/>
            </a:pPr>
            <a:r>
              <a:rPr lang="en-GB" sz="900" b="1"/>
              <a:t>Effective Validation</a:t>
            </a:r>
          </a:p>
          <a:p>
            <a:pPr marL="0" lvl="1" indent="0">
              <a:lnSpc>
                <a:spcPct val="90000"/>
              </a:lnSpc>
              <a:spcBef>
                <a:spcPts val="1000"/>
              </a:spcBef>
              <a:spcAft>
                <a:spcPts val="600"/>
              </a:spcAft>
              <a:buFont typeface="Arial" panose="020B0604020202020204" pitchFamily="34" charset="0"/>
              <a:buNone/>
            </a:pPr>
            <a:r>
              <a:rPr lang="en-GB" sz="900"/>
              <a:t>Risk-aligned MVPs enable startups to validate assumptions effectively and reduce uncertainty.</a:t>
            </a:r>
          </a:p>
        </p:txBody>
      </p:sp>
      <p:sp>
        <p:nvSpPr>
          <p:cNvPr id="4" name="Date Placeholder 3">
            <a:extLst>
              <a:ext uri="{FF2B5EF4-FFF2-40B4-BE49-F238E27FC236}">
                <a16:creationId xmlns:a16="http://schemas.microsoft.com/office/drawing/2014/main" id="{B2861BF9-8FF5-9484-9AA1-578CA71F30B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9624529-4712-4274-C012-1110CD0C01A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532681B-5E3B-E81D-82D8-EEA24CBC808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3681361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AFA5-BA29-57CE-693B-94150E6BC0B9}"/>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Prioritising Experiments Based on Risk</a:t>
            </a:r>
          </a:p>
        </p:txBody>
      </p:sp>
      <p:sp>
        <p:nvSpPr>
          <p:cNvPr id="8" name="TextBox 7">
            <a:extLst>
              <a:ext uri="{FF2B5EF4-FFF2-40B4-BE49-F238E27FC236}">
                <a16:creationId xmlns:a16="http://schemas.microsoft.com/office/drawing/2014/main" id="{32B12262-D8EA-4284-B5D3-54ED04283D6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Focus on Critical Risks</a:t>
            </a:r>
          </a:p>
          <a:p>
            <a:pPr marL="0" lvl="1" indent="0">
              <a:lnSpc>
                <a:spcPct val="90000"/>
              </a:lnSpc>
              <a:spcBef>
                <a:spcPts val="1000"/>
              </a:spcBef>
              <a:spcAft>
                <a:spcPts val="600"/>
              </a:spcAft>
              <a:buFont typeface="Arial" panose="020B0604020202020204" pitchFamily="34" charset="0"/>
              <a:buNone/>
            </a:pPr>
            <a:r>
              <a:rPr lang="en-GB" sz="1400"/>
              <a:t>Startups should prioritise experiments that address the highest risks to gain valuable insights early.</a:t>
            </a:r>
          </a:p>
          <a:p>
            <a:pPr marL="0" indent="0">
              <a:lnSpc>
                <a:spcPct val="90000"/>
              </a:lnSpc>
              <a:spcBef>
                <a:spcPts val="2500"/>
              </a:spcBef>
              <a:spcAft>
                <a:spcPts val="600"/>
              </a:spcAft>
              <a:buFont typeface="Arial" panose="020B0604020202020204" pitchFamily="34" charset="0"/>
              <a:buNone/>
            </a:pPr>
            <a:r>
              <a:rPr lang="en-GB" sz="1400" b="1"/>
              <a:t>Maximise Learning</a:t>
            </a:r>
          </a:p>
          <a:p>
            <a:pPr marL="0" lvl="1" indent="0">
              <a:lnSpc>
                <a:spcPct val="90000"/>
              </a:lnSpc>
              <a:spcBef>
                <a:spcPts val="1000"/>
              </a:spcBef>
              <a:spcAft>
                <a:spcPts val="600"/>
              </a:spcAft>
              <a:buFont typeface="Arial" panose="020B0604020202020204" pitchFamily="34" charset="0"/>
              <a:buNone/>
            </a:pPr>
            <a:r>
              <a:rPr lang="en-GB" sz="1400"/>
              <a:t>Prioritising key risks helps startups learn faster and make informed decisions to guide development.</a:t>
            </a:r>
          </a:p>
          <a:p>
            <a:pPr marL="0" indent="0">
              <a:lnSpc>
                <a:spcPct val="90000"/>
              </a:lnSpc>
              <a:spcBef>
                <a:spcPts val="2500"/>
              </a:spcBef>
              <a:spcAft>
                <a:spcPts val="600"/>
              </a:spcAft>
              <a:buFont typeface="Arial" panose="020B0604020202020204" pitchFamily="34" charset="0"/>
              <a:buNone/>
            </a:pPr>
            <a:r>
              <a:rPr lang="en-GB" sz="1400" b="1"/>
              <a:t>Reduce Uncertainty Efficiently</a:t>
            </a:r>
          </a:p>
          <a:p>
            <a:pPr marL="0" lvl="1" indent="0">
              <a:lnSpc>
                <a:spcPct val="90000"/>
              </a:lnSpc>
              <a:spcBef>
                <a:spcPts val="1000"/>
              </a:spcBef>
              <a:spcAft>
                <a:spcPts val="600"/>
              </a:spcAft>
              <a:buFont typeface="Arial" panose="020B0604020202020204" pitchFamily="34" charset="0"/>
              <a:buNone/>
            </a:pPr>
            <a:r>
              <a:rPr lang="en-GB" sz="1400"/>
              <a:t>Addressing critical uncertainties early reduces overall risk and improves business outcomes.</a:t>
            </a:r>
          </a:p>
        </p:txBody>
      </p:sp>
      <p:pic>
        <p:nvPicPr>
          <p:cNvPr id="7" name="Content Placeholder 6" descr="Startup team prioritising experiments to manage risks and reduce uncertainty">
            <a:extLst>
              <a:ext uri="{FF2B5EF4-FFF2-40B4-BE49-F238E27FC236}">
                <a16:creationId xmlns:a16="http://schemas.microsoft.com/office/drawing/2014/main" id="{E60DB622-D33C-482E-B57E-7EEF927A2680}"/>
              </a:ext>
            </a:extLst>
          </p:cNvPr>
          <p:cNvPicPr>
            <a:picLocks noGrp="1" noChangeAspect="1"/>
          </p:cNvPicPr>
          <p:nvPr>
            <p:ph type="pic" sz="quarter" idx="15"/>
          </p:nvPr>
        </p:nvPicPr>
        <p:blipFill>
          <a:blip r:embed="rId3"/>
          <a:srcRect l="6278" r="13516" b="1"/>
          <a:stretch>
            <a:fillRect/>
          </a:stretch>
        </p:blipFill>
        <p:spPr>
          <a:xfrm>
            <a:off x="4502843" y="2"/>
            <a:ext cx="7689157" cy="6399151"/>
          </a:xfrm>
        </p:spPr>
      </p:pic>
      <p:sp>
        <p:nvSpPr>
          <p:cNvPr id="4" name="Date Placeholder 3">
            <a:extLst>
              <a:ext uri="{FF2B5EF4-FFF2-40B4-BE49-F238E27FC236}">
                <a16:creationId xmlns:a16="http://schemas.microsoft.com/office/drawing/2014/main" id="{12B4D7A6-67B2-0191-BC57-21C061ED71B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2317DFD-1031-102D-C4EB-01A0D756402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21C7C48-AD35-2099-5EBA-1AF34F2A807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160184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7FD8-F57A-981A-3E94-3F4CF241EFD1}"/>
              </a:ext>
            </a:extLst>
          </p:cNvPr>
          <p:cNvSpPr>
            <a:spLocks noGrp="1"/>
          </p:cNvSpPr>
          <p:nvPr>
            <p:ph type="title"/>
          </p:nvPr>
        </p:nvSpPr>
        <p:spPr>
          <a:xfrm>
            <a:off x="431172" y="553616"/>
            <a:ext cx="7914087" cy="4008859"/>
          </a:xfrm>
        </p:spPr>
        <p:txBody>
          <a:bodyPr anchor="t">
            <a:normAutofit/>
          </a:bodyPr>
          <a:lstStyle/>
          <a:p>
            <a:r>
              <a:rPr lang="en-GB"/>
              <a:t>Exploring Types of MVPs</a:t>
            </a:r>
          </a:p>
        </p:txBody>
      </p:sp>
      <p:sp>
        <p:nvSpPr>
          <p:cNvPr id="11" name="Text Placeholder 2">
            <a:extLst>
              <a:ext uri="{FF2B5EF4-FFF2-40B4-BE49-F238E27FC236}">
                <a16:creationId xmlns:a16="http://schemas.microsoft.com/office/drawing/2014/main" id="{080A0A07-C9CD-A4D9-2C80-CC19CFB3193E}"/>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DF80F506-7239-9D10-3207-129DFEE0DAB0}"/>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3A5B54E-2CFD-81CD-BE23-D3CF384D3C4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93CEB16-703F-71B3-772E-438D99CD55E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2011556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089E-1C3B-C045-D0AD-5D5293FF4E7E}"/>
              </a:ext>
            </a:extLst>
          </p:cNvPr>
          <p:cNvSpPr>
            <a:spLocks noGrp="1"/>
          </p:cNvSpPr>
          <p:nvPr>
            <p:ph type="title"/>
          </p:nvPr>
        </p:nvSpPr>
        <p:spPr>
          <a:xfrm>
            <a:off x="429768" y="411480"/>
            <a:ext cx="11045952" cy="1828800"/>
          </a:xfrm>
        </p:spPr>
        <p:txBody>
          <a:bodyPr anchor="t">
            <a:normAutofit/>
          </a:bodyPr>
          <a:lstStyle/>
          <a:p>
            <a:r>
              <a:rPr lang="en-GB" sz="6200"/>
              <a:t>Agenda: Prototyping and MVP Insights</a:t>
            </a:r>
          </a:p>
        </p:txBody>
      </p:sp>
      <p:sp>
        <p:nvSpPr>
          <p:cNvPr id="3" name="Content Placeholder 2">
            <a:extLst>
              <a:ext uri="{FF2B5EF4-FFF2-40B4-BE49-F238E27FC236}">
                <a16:creationId xmlns:a16="http://schemas.microsoft.com/office/drawing/2014/main" id="{9969FBFD-2C3D-ADD0-6A75-FFA7D8683CA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400"/>
              <a:t>The Importance of Prototyping in the Startup Journey</a:t>
            </a:r>
          </a:p>
          <a:p>
            <a:pPr>
              <a:lnSpc>
                <a:spcPct val="110000"/>
              </a:lnSpc>
              <a:buFont typeface="Arial" panose="020B0604020202020204" pitchFamily="34" charset="0"/>
              <a:buChar char="•"/>
            </a:pPr>
            <a:r>
              <a:rPr lang="en-GB" sz="1400"/>
              <a:t>Understanding MVPs: Definitions and Common Misconceptions</a:t>
            </a:r>
          </a:p>
          <a:p>
            <a:pPr>
              <a:lnSpc>
                <a:spcPct val="110000"/>
              </a:lnSpc>
              <a:buFont typeface="Arial" panose="020B0604020202020204" pitchFamily="34" charset="0"/>
              <a:buChar char="•"/>
            </a:pPr>
            <a:r>
              <a:rPr lang="en-GB" sz="1400"/>
              <a:t>MVPs, Prototypes, and Products: Key Differences</a:t>
            </a:r>
          </a:p>
          <a:p>
            <a:pPr>
              <a:lnSpc>
                <a:spcPct val="110000"/>
              </a:lnSpc>
              <a:buFont typeface="Arial" panose="020B0604020202020204" pitchFamily="34" charset="0"/>
              <a:buChar char="•"/>
            </a:pPr>
            <a:r>
              <a:rPr lang="en-GB" sz="1400"/>
              <a:t>Embracing Risk-Based MVP Thinking</a:t>
            </a:r>
          </a:p>
          <a:p>
            <a:pPr>
              <a:lnSpc>
                <a:spcPct val="110000"/>
              </a:lnSpc>
              <a:buFont typeface="Arial" panose="020B0604020202020204" pitchFamily="34" charset="0"/>
              <a:buChar char="•"/>
            </a:pPr>
            <a:r>
              <a:rPr lang="en-GB" sz="1400"/>
              <a:t>Exploring Types of MVPs</a:t>
            </a:r>
          </a:p>
          <a:p>
            <a:pPr>
              <a:lnSpc>
                <a:spcPct val="110000"/>
              </a:lnSpc>
              <a:buFont typeface="Arial" panose="020B0604020202020204" pitchFamily="34" charset="0"/>
              <a:buChar char="•"/>
            </a:pPr>
            <a:r>
              <a:rPr lang="en-GB" sz="1400"/>
              <a:t>Choosing the Right MVP Type for Your Startup</a:t>
            </a:r>
          </a:p>
          <a:p>
            <a:pPr>
              <a:lnSpc>
                <a:spcPct val="110000"/>
              </a:lnSpc>
              <a:buFont typeface="Arial" panose="020B0604020202020204" pitchFamily="34" charset="0"/>
              <a:buChar char="•"/>
            </a:pPr>
            <a:r>
              <a:rPr lang="en-GB" sz="1400"/>
              <a:t>Prototyping Tools and Platforms Overview</a:t>
            </a:r>
          </a:p>
          <a:p>
            <a:pPr>
              <a:lnSpc>
                <a:spcPct val="110000"/>
              </a:lnSpc>
              <a:buFont typeface="Arial" panose="020B0604020202020204" pitchFamily="34" charset="0"/>
              <a:buChar char="•"/>
            </a:pPr>
            <a:r>
              <a:rPr lang="en-GB" sz="1400"/>
              <a:t>Balancing Speed and Quality in Prototyping</a:t>
            </a:r>
          </a:p>
          <a:p>
            <a:pPr>
              <a:lnSpc>
                <a:spcPct val="110000"/>
              </a:lnSpc>
              <a:buFont typeface="Arial" panose="020B0604020202020204" pitchFamily="34" charset="0"/>
              <a:buChar char="•"/>
            </a:pPr>
            <a:r>
              <a:rPr lang="en-GB" sz="1400"/>
              <a:t>Defining Success Criteria for MVPs</a:t>
            </a:r>
          </a:p>
          <a:p>
            <a:pPr>
              <a:lnSpc>
                <a:spcPct val="110000"/>
              </a:lnSpc>
              <a:buFont typeface="Arial" panose="020B0604020202020204" pitchFamily="34" charset="0"/>
              <a:buChar char="•"/>
            </a:pPr>
            <a:r>
              <a:rPr lang="en-GB" sz="1400"/>
              <a:t>Learning Metrics Versus Vanity Metrics</a:t>
            </a:r>
          </a:p>
        </p:txBody>
      </p:sp>
      <p:sp>
        <p:nvSpPr>
          <p:cNvPr id="4" name="Date Placeholder 3">
            <a:extLst>
              <a:ext uri="{FF2B5EF4-FFF2-40B4-BE49-F238E27FC236}">
                <a16:creationId xmlns:a16="http://schemas.microsoft.com/office/drawing/2014/main" id="{F4F4EF20-D159-82E7-93AA-F13353A44C74}"/>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4E9840B-CF42-AC27-A728-4BEC1EC4ED9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52E81A7-6717-63BE-877F-793C7E37FB6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33234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9A42-2187-82F9-4B22-1F0AEDC26E0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No-code Solutions and Their Applications</a:t>
            </a:r>
          </a:p>
        </p:txBody>
      </p:sp>
      <p:pic>
        <p:nvPicPr>
          <p:cNvPr id="7" name="Content Placeholder 6" descr="Modern workspace showing digital app development without coding using drag-and-drop interfaces">
            <a:extLst>
              <a:ext uri="{FF2B5EF4-FFF2-40B4-BE49-F238E27FC236}">
                <a16:creationId xmlns:a16="http://schemas.microsoft.com/office/drawing/2014/main" id="{A62B233D-A111-481D-BE2B-D260C3499CFC}"/>
              </a:ext>
            </a:extLst>
          </p:cNvPr>
          <p:cNvPicPr>
            <a:picLocks noGrp="1" noChangeAspect="1"/>
          </p:cNvPicPr>
          <p:nvPr>
            <p:ph type="pic" sz="quarter" idx="15"/>
          </p:nvPr>
        </p:nvPicPr>
        <p:blipFill>
          <a:blip r:embed="rId3"/>
          <a:srcRect l="19323" r="1" b="1"/>
          <a:stretch>
            <a:fillRect/>
          </a:stretch>
        </p:blipFill>
        <p:spPr>
          <a:xfrm>
            <a:off x="20" y="10"/>
            <a:ext cx="7734280" cy="6399142"/>
          </a:xfrm>
        </p:spPr>
      </p:pic>
      <p:sp>
        <p:nvSpPr>
          <p:cNvPr id="8" name="TextBox 7">
            <a:extLst>
              <a:ext uri="{FF2B5EF4-FFF2-40B4-BE49-F238E27FC236}">
                <a16:creationId xmlns:a16="http://schemas.microsoft.com/office/drawing/2014/main" id="{63DAD3E4-183A-49CA-98DF-2621A7206F5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Rapid MVP Development</a:t>
            </a:r>
          </a:p>
          <a:p>
            <a:pPr marL="0" lvl="1" indent="0">
              <a:lnSpc>
                <a:spcPct val="90000"/>
              </a:lnSpc>
              <a:spcBef>
                <a:spcPts val="1000"/>
              </a:spcBef>
              <a:spcAft>
                <a:spcPts val="600"/>
              </a:spcAft>
              <a:buFont typeface="Arial" panose="020B0604020202020204" pitchFamily="34" charset="0"/>
              <a:buNone/>
            </a:pPr>
            <a:r>
              <a:rPr lang="en-GB" sz="900"/>
              <a:t>No-code platforms accelerate minimum viable product creation, allowing faster testing and iteration.</a:t>
            </a:r>
          </a:p>
          <a:p>
            <a:pPr marL="0" indent="0">
              <a:lnSpc>
                <a:spcPct val="90000"/>
              </a:lnSpc>
              <a:spcBef>
                <a:spcPts val="2500"/>
              </a:spcBef>
              <a:spcAft>
                <a:spcPts val="600"/>
              </a:spcAft>
              <a:buFont typeface="Arial" panose="020B0604020202020204" pitchFamily="34" charset="0"/>
              <a:buNone/>
            </a:pPr>
            <a:r>
              <a:rPr lang="en-GB" sz="900" b="1"/>
              <a:t>No Programming Required</a:t>
            </a:r>
          </a:p>
          <a:p>
            <a:pPr marL="0" lvl="1" indent="0">
              <a:lnSpc>
                <a:spcPct val="90000"/>
              </a:lnSpc>
              <a:spcBef>
                <a:spcPts val="1000"/>
              </a:spcBef>
              <a:spcAft>
                <a:spcPts val="600"/>
              </a:spcAft>
              <a:buFont typeface="Arial" panose="020B0604020202020204" pitchFamily="34" charset="0"/>
              <a:buNone/>
            </a:pPr>
            <a:r>
              <a:rPr lang="en-GB" sz="900"/>
              <a:t>These platforms eliminate the need for coding skills, making development accessible to non-technical users.</a:t>
            </a:r>
          </a:p>
          <a:p>
            <a:pPr marL="0" indent="0">
              <a:lnSpc>
                <a:spcPct val="90000"/>
              </a:lnSpc>
              <a:spcBef>
                <a:spcPts val="2500"/>
              </a:spcBef>
              <a:spcAft>
                <a:spcPts val="600"/>
              </a:spcAft>
              <a:buFont typeface="Arial" panose="020B0604020202020204" pitchFamily="34" charset="0"/>
              <a:buNone/>
            </a:pPr>
            <a:r>
              <a:rPr lang="en-GB" sz="900" b="1"/>
              <a:t>Business Model Testing</a:t>
            </a:r>
          </a:p>
          <a:p>
            <a:pPr marL="0" lvl="1" indent="0">
              <a:lnSpc>
                <a:spcPct val="90000"/>
              </a:lnSpc>
              <a:spcBef>
                <a:spcPts val="1000"/>
              </a:spcBef>
              <a:spcAft>
                <a:spcPts val="600"/>
              </a:spcAft>
              <a:buFont typeface="Arial" panose="020B0604020202020204" pitchFamily="34" charset="0"/>
              <a:buNone/>
            </a:pPr>
            <a:r>
              <a:rPr lang="en-GB" sz="900"/>
              <a:t>No-code solutions are ideal for rapidly testing and validating new business ideas and user interfaces.</a:t>
            </a:r>
          </a:p>
        </p:txBody>
      </p:sp>
      <p:sp>
        <p:nvSpPr>
          <p:cNvPr id="4" name="Date Placeholder 3">
            <a:extLst>
              <a:ext uri="{FF2B5EF4-FFF2-40B4-BE49-F238E27FC236}">
                <a16:creationId xmlns:a16="http://schemas.microsoft.com/office/drawing/2014/main" id="{BAE45287-2B10-58B9-370D-B332B1710E3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022769B-7E1C-6B2A-41EA-DB97272BBA7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820760B-2796-B914-9282-6905882B0D9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253791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1360-7D2E-12BC-6890-8AC287DC2D6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Clickable Prototypes and User Flow Simulations</a:t>
            </a:r>
          </a:p>
        </p:txBody>
      </p:sp>
      <p:pic>
        <p:nvPicPr>
          <p:cNvPr id="7" name="Content Placeholder 6" descr="Interactive digital prototype showing user flow on mobile and desktop devices">
            <a:extLst>
              <a:ext uri="{FF2B5EF4-FFF2-40B4-BE49-F238E27FC236}">
                <a16:creationId xmlns:a16="http://schemas.microsoft.com/office/drawing/2014/main" id="{F80ECDD6-F73C-4A2A-AF98-ED8DCEFA4055}"/>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E51749AF-7863-4414-9091-CDCE2C598F5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Interactive User Models</a:t>
            </a:r>
          </a:p>
          <a:p>
            <a:pPr marL="0" lvl="1" indent="0">
              <a:lnSpc>
                <a:spcPct val="90000"/>
              </a:lnSpc>
              <a:spcBef>
                <a:spcPts val="1000"/>
              </a:spcBef>
              <a:spcAft>
                <a:spcPts val="600"/>
              </a:spcAft>
              <a:buFont typeface="Arial" panose="020B0604020202020204" pitchFamily="34" charset="0"/>
              <a:buNone/>
            </a:pPr>
            <a:r>
              <a:rPr lang="en-GB" sz="1000"/>
              <a:t>Clickable prototypes replicate user interactions to test design functionality early in development.</a:t>
            </a:r>
          </a:p>
          <a:p>
            <a:pPr marL="0" indent="0">
              <a:lnSpc>
                <a:spcPct val="90000"/>
              </a:lnSpc>
              <a:spcBef>
                <a:spcPts val="2500"/>
              </a:spcBef>
              <a:spcAft>
                <a:spcPts val="600"/>
              </a:spcAft>
              <a:buFont typeface="Arial" panose="020B0604020202020204" pitchFamily="34" charset="0"/>
              <a:buNone/>
            </a:pPr>
            <a:r>
              <a:rPr lang="en-GB" sz="1000" b="1"/>
              <a:t>User Flow Simulations</a:t>
            </a:r>
          </a:p>
          <a:p>
            <a:pPr marL="0" lvl="1" indent="0">
              <a:lnSpc>
                <a:spcPct val="90000"/>
              </a:lnSpc>
              <a:spcBef>
                <a:spcPts val="1000"/>
              </a:spcBef>
              <a:spcAft>
                <a:spcPts val="600"/>
              </a:spcAft>
              <a:buFont typeface="Arial" panose="020B0604020202020204" pitchFamily="34" charset="0"/>
              <a:buNone/>
            </a:pPr>
            <a:r>
              <a:rPr lang="en-GB" sz="1000"/>
              <a:t>Simulations map user journeys to identify usability issues before coding begins.</a:t>
            </a:r>
          </a:p>
          <a:p>
            <a:pPr marL="0" indent="0">
              <a:lnSpc>
                <a:spcPct val="90000"/>
              </a:lnSpc>
              <a:spcBef>
                <a:spcPts val="2500"/>
              </a:spcBef>
              <a:spcAft>
                <a:spcPts val="600"/>
              </a:spcAft>
              <a:buFont typeface="Arial" panose="020B0604020202020204" pitchFamily="34" charset="0"/>
              <a:buNone/>
            </a:pPr>
            <a:r>
              <a:rPr lang="en-GB" sz="1000" b="1"/>
              <a:t>Early Usability Feedback</a:t>
            </a:r>
          </a:p>
          <a:p>
            <a:pPr marL="0" lvl="1" indent="0">
              <a:lnSpc>
                <a:spcPct val="90000"/>
              </a:lnSpc>
              <a:spcBef>
                <a:spcPts val="1000"/>
              </a:spcBef>
              <a:spcAft>
                <a:spcPts val="600"/>
              </a:spcAft>
              <a:buFont typeface="Arial" panose="020B0604020202020204" pitchFamily="34" charset="0"/>
              <a:buNone/>
            </a:pPr>
            <a:r>
              <a:rPr lang="en-GB" sz="1000"/>
              <a:t>These models enable collecting user feedback early, reducing costly revisions later.</a:t>
            </a:r>
          </a:p>
        </p:txBody>
      </p:sp>
      <p:sp>
        <p:nvSpPr>
          <p:cNvPr id="4" name="Date Placeholder 3">
            <a:extLst>
              <a:ext uri="{FF2B5EF4-FFF2-40B4-BE49-F238E27FC236}">
                <a16:creationId xmlns:a16="http://schemas.microsoft.com/office/drawing/2014/main" id="{097DA68B-E692-5084-D93C-9EDF36BAE38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7D00618-52B2-F91A-70F1-8EDCD9EB516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48C3CB4-85EC-3C68-0FEA-C1089222E0F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2046674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881E-72C6-6D71-0B55-650DC76E1674}"/>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Concierge, Wizard-of-Oz, and Demo MVPs</a:t>
            </a:r>
          </a:p>
        </p:txBody>
      </p:sp>
      <p:pic>
        <p:nvPicPr>
          <p:cNvPr id="7" name="Content Placeholder 6" descr="Illustration of manual and demo MVP processes showing automation simulation and feature demonstration">
            <a:extLst>
              <a:ext uri="{FF2B5EF4-FFF2-40B4-BE49-F238E27FC236}">
                <a16:creationId xmlns:a16="http://schemas.microsoft.com/office/drawing/2014/main" id="{72F18A19-7241-4C1E-8782-B75C0E42C0F1}"/>
              </a:ext>
            </a:extLst>
          </p:cNvPr>
          <p:cNvPicPr>
            <a:picLocks noGrp="1" noChangeAspect="1"/>
          </p:cNvPicPr>
          <p:nvPr>
            <p:ph type="pic" sz="quarter" idx="15"/>
          </p:nvPr>
        </p:nvPicPr>
        <p:blipFill>
          <a:blip r:embed="rId3"/>
          <a:srcRect l="2200" r="8772"/>
          <a:stretch>
            <a:fillRect/>
          </a:stretch>
        </p:blipFill>
        <p:spPr>
          <a:xfrm>
            <a:off x="20" y="1828800"/>
            <a:ext cx="6707679" cy="5029200"/>
          </a:xfrm>
        </p:spPr>
      </p:pic>
      <p:sp>
        <p:nvSpPr>
          <p:cNvPr id="8" name="TextBox 7">
            <a:extLst>
              <a:ext uri="{FF2B5EF4-FFF2-40B4-BE49-F238E27FC236}">
                <a16:creationId xmlns:a16="http://schemas.microsoft.com/office/drawing/2014/main" id="{5432BE39-345B-4B2C-A0B9-9D18832BF6C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Concierge MVP</a:t>
            </a:r>
          </a:p>
          <a:p>
            <a:pPr marL="0" lvl="1" indent="0">
              <a:spcBef>
                <a:spcPts val="1000"/>
              </a:spcBef>
              <a:spcAft>
                <a:spcPts val="600"/>
              </a:spcAft>
              <a:buFont typeface="Arial" panose="020B0604020202020204" pitchFamily="34" charset="0"/>
              <a:buNone/>
            </a:pPr>
            <a:r>
              <a:rPr lang="en-GB" sz="1400"/>
              <a:t>Concierge MVP manually delivers the service, simulating the full user experience behind the scenes.</a:t>
            </a:r>
          </a:p>
          <a:p>
            <a:pPr marL="0" indent="0">
              <a:spcBef>
                <a:spcPts val="2500"/>
              </a:spcBef>
              <a:spcAft>
                <a:spcPts val="600"/>
              </a:spcAft>
              <a:buFont typeface="Arial" panose="020B0604020202020204" pitchFamily="34" charset="0"/>
              <a:buNone/>
            </a:pPr>
            <a:r>
              <a:rPr lang="en-GB" sz="1400" b="1"/>
              <a:t>Wizard-of-Oz MVP</a:t>
            </a:r>
          </a:p>
          <a:p>
            <a:pPr marL="0" lvl="1" indent="0">
              <a:spcBef>
                <a:spcPts val="1000"/>
              </a:spcBef>
              <a:spcAft>
                <a:spcPts val="600"/>
              </a:spcAft>
              <a:buFont typeface="Arial" panose="020B0604020202020204" pitchFamily="34" charset="0"/>
              <a:buNone/>
            </a:pPr>
            <a:r>
              <a:rPr lang="en-GB" sz="1400"/>
              <a:t>Wizard-of-Oz MVP simulates automated features secretly operated by humans to test user interaction.</a:t>
            </a:r>
          </a:p>
          <a:p>
            <a:pPr marL="0" indent="0">
              <a:spcBef>
                <a:spcPts val="2500"/>
              </a:spcBef>
              <a:spcAft>
                <a:spcPts val="600"/>
              </a:spcAft>
              <a:buFont typeface="Arial" panose="020B0604020202020204" pitchFamily="34" charset="0"/>
              <a:buNone/>
            </a:pPr>
            <a:r>
              <a:rPr lang="en-GB" sz="1400" b="1"/>
              <a:t>Demo MVP</a:t>
            </a:r>
          </a:p>
          <a:p>
            <a:pPr marL="0" lvl="1" indent="0">
              <a:spcBef>
                <a:spcPts val="1000"/>
              </a:spcBef>
              <a:spcAft>
                <a:spcPts val="600"/>
              </a:spcAft>
              <a:buFont typeface="Arial" panose="020B0604020202020204" pitchFamily="34" charset="0"/>
              <a:buNone/>
            </a:pPr>
            <a:r>
              <a:rPr lang="en-GB" sz="1400"/>
              <a:t>Demo MVP showcases potential product features visually to gauge user interest and feedback.</a:t>
            </a:r>
          </a:p>
        </p:txBody>
      </p:sp>
      <p:sp>
        <p:nvSpPr>
          <p:cNvPr id="4" name="Date Placeholder 3">
            <a:extLst>
              <a:ext uri="{FF2B5EF4-FFF2-40B4-BE49-F238E27FC236}">
                <a16:creationId xmlns:a16="http://schemas.microsoft.com/office/drawing/2014/main" id="{845A1595-EEA5-6B95-4097-495FCB214EF1}"/>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32A7B88-303B-E560-F64A-60D7B95E0710}"/>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DB82E735-9512-A193-71A7-59C2A2A0A72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3073661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4C0-DEA6-3B2D-1C2F-0484F8BF7FEB}"/>
              </a:ext>
            </a:extLst>
          </p:cNvPr>
          <p:cNvSpPr>
            <a:spLocks noGrp="1"/>
          </p:cNvSpPr>
          <p:nvPr>
            <p:ph type="title"/>
          </p:nvPr>
        </p:nvSpPr>
        <p:spPr>
          <a:xfrm>
            <a:off x="431172" y="553616"/>
            <a:ext cx="7914087" cy="4008859"/>
          </a:xfrm>
        </p:spPr>
        <p:txBody>
          <a:bodyPr anchor="t">
            <a:normAutofit/>
          </a:bodyPr>
          <a:lstStyle/>
          <a:p>
            <a:r>
              <a:rPr lang="en-GB"/>
              <a:t>Choosing the Right MVP Type for Your Startup</a:t>
            </a:r>
          </a:p>
        </p:txBody>
      </p:sp>
      <p:sp>
        <p:nvSpPr>
          <p:cNvPr id="11" name="Text Placeholder 2">
            <a:extLst>
              <a:ext uri="{FF2B5EF4-FFF2-40B4-BE49-F238E27FC236}">
                <a16:creationId xmlns:a16="http://schemas.microsoft.com/office/drawing/2014/main" id="{DC56818A-845C-F5E5-4E2C-78F3430CCE1E}"/>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9FD17362-094A-FCF1-F27A-166246C56B4A}"/>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2FE7280-5576-63D7-407F-D8F72B0BF1A1}"/>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E99FD7E9-2ADA-0439-61A8-2F2DD344A9F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577877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A971-A953-0CE9-8D39-E3DDB30D033A}"/>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Criteria for Selecting MVP Approaches</a:t>
            </a:r>
          </a:p>
        </p:txBody>
      </p:sp>
      <p:pic>
        <p:nvPicPr>
          <p:cNvPr id="7" name="Content Placeholder 6" descr="Startup team discussing project strategy with risk, technology, time, and customer icons">
            <a:extLst>
              <a:ext uri="{FF2B5EF4-FFF2-40B4-BE49-F238E27FC236}">
                <a16:creationId xmlns:a16="http://schemas.microsoft.com/office/drawing/2014/main" id="{AC47100A-B291-4062-9913-599C783D4992}"/>
              </a:ext>
            </a:extLst>
          </p:cNvPr>
          <p:cNvPicPr>
            <a:picLocks noGrp="1" noChangeAspect="1"/>
          </p:cNvPicPr>
          <p:nvPr>
            <p:ph type="pic" sz="quarter" idx="15"/>
          </p:nvPr>
        </p:nvPicPr>
        <p:blipFill>
          <a:blip r:embed="rId3"/>
          <a:srcRect l="11579" r="11134" b="3"/>
          <a:stretch>
            <a:fillRect/>
          </a:stretch>
        </p:blipFill>
        <p:spPr>
          <a:xfrm>
            <a:off x="20" y="2293496"/>
            <a:ext cx="5285212" cy="4564504"/>
          </a:xfrm>
        </p:spPr>
      </p:pic>
      <p:sp>
        <p:nvSpPr>
          <p:cNvPr id="8" name="TextBox 7">
            <a:extLst>
              <a:ext uri="{FF2B5EF4-FFF2-40B4-BE49-F238E27FC236}">
                <a16:creationId xmlns:a16="http://schemas.microsoft.com/office/drawing/2014/main" id="{2DB89BC1-644F-4912-ADE3-22385C5F53D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Assess Risk Profile</a:t>
            </a:r>
          </a:p>
          <a:p>
            <a:pPr marL="0" lvl="1" indent="0">
              <a:spcBef>
                <a:spcPts val="1000"/>
              </a:spcBef>
              <a:spcAft>
                <a:spcPts val="600"/>
              </a:spcAft>
              <a:buFont typeface="Arial" panose="020B0604020202020204" pitchFamily="34" charset="0"/>
              <a:buNone/>
            </a:pPr>
            <a:r>
              <a:rPr lang="en-GB" sz="1400"/>
              <a:t>Evaluating the startup's risk tolerance helps determine appropriate MVP strategies.</a:t>
            </a:r>
          </a:p>
          <a:p>
            <a:pPr marL="0" indent="0">
              <a:spcBef>
                <a:spcPts val="2500"/>
              </a:spcBef>
              <a:spcAft>
                <a:spcPts val="600"/>
              </a:spcAft>
              <a:buFont typeface="Arial" panose="020B0604020202020204" pitchFamily="34" charset="0"/>
              <a:buNone/>
            </a:pPr>
            <a:r>
              <a:rPr lang="en-GB" sz="1400" b="1"/>
              <a:t>Evaluate Technical Capabilities</a:t>
            </a:r>
          </a:p>
          <a:p>
            <a:pPr marL="0" lvl="1" indent="0">
              <a:spcBef>
                <a:spcPts val="1000"/>
              </a:spcBef>
              <a:spcAft>
                <a:spcPts val="600"/>
              </a:spcAft>
              <a:buFont typeface="Arial" panose="020B0604020202020204" pitchFamily="34" charset="0"/>
              <a:buNone/>
            </a:pPr>
            <a:r>
              <a:rPr lang="en-GB" sz="1400"/>
              <a:t>Understanding technical skills influences the complexity of the MVP to develop.</a:t>
            </a:r>
          </a:p>
          <a:p>
            <a:pPr marL="0" indent="0">
              <a:spcBef>
                <a:spcPts val="2500"/>
              </a:spcBef>
              <a:spcAft>
                <a:spcPts val="600"/>
              </a:spcAft>
              <a:buFont typeface="Arial" panose="020B0604020202020204" pitchFamily="34" charset="0"/>
              <a:buNone/>
            </a:pPr>
            <a:r>
              <a:rPr lang="en-GB" sz="1400" b="1"/>
              <a:t>Consider Time Constraints</a:t>
            </a:r>
          </a:p>
          <a:p>
            <a:pPr marL="0" lvl="1" indent="0">
              <a:spcBef>
                <a:spcPts val="1000"/>
              </a:spcBef>
              <a:spcAft>
                <a:spcPts val="600"/>
              </a:spcAft>
              <a:buFont typeface="Arial" panose="020B0604020202020204" pitchFamily="34" charset="0"/>
              <a:buNone/>
            </a:pPr>
            <a:r>
              <a:rPr lang="en-GB" sz="1400"/>
              <a:t>Time available affects the MVP scope and delivery speed decisions.</a:t>
            </a:r>
          </a:p>
          <a:p>
            <a:pPr marL="0" indent="0">
              <a:spcBef>
                <a:spcPts val="2500"/>
              </a:spcBef>
              <a:spcAft>
                <a:spcPts val="600"/>
              </a:spcAft>
              <a:buFont typeface="Arial" panose="020B0604020202020204" pitchFamily="34" charset="0"/>
              <a:buNone/>
            </a:pPr>
            <a:r>
              <a:rPr lang="en-GB" sz="1400" b="1"/>
              <a:t>Identify Customer Segments</a:t>
            </a:r>
          </a:p>
          <a:p>
            <a:pPr marL="0" lvl="1" indent="0">
              <a:spcBef>
                <a:spcPts val="1000"/>
              </a:spcBef>
              <a:spcAft>
                <a:spcPts val="600"/>
              </a:spcAft>
              <a:buFont typeface="Arial" panose="020B0604020202020204" pitchFamily="34" charset="0"/>
              <a:buNone/>
            </a:pPr>
            <a:r>
              <a:rPr lang="en-GB" sz="1400"/>
              <a:t>Knowing the target customers guides MVP feature prioritisation and design.</a:t>
            </a:r>
          </a:p>
        </p:txBody>
      </p:sp>
      <p:sp>
        <p:nvSpPr>
          <p:cNvPr id="4" name="Date Placeholder 3">
            <a:extLst>
              <a:ext uri="{FF2B5EF4-FFF2-40B4-BE49-F238E27FC236}">
                <a16:creationId xmlns:a16="http://schemas.microsoft.com/office/drawing/2014/main" id="{CFC62D1E-33C9-4F00-7C21-DCEB3B55792C}"/>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D61206F-7255-D6E6-8C8B-C9ED51EB272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6A9618D-0778-A9A8-39BB-82EE2097CB8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3800342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3783-3389-BF8F-1FE4-6E64DBAEF86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When to Use Each MVP Type</a:t>
            </a:r>
          </a:p>
        </p:txBody>
      </p:sp>
      <p:pic>
        <p:nvPicPr>
          <p:cNvPr id="7" name="Content Placeholder 6" descr="Illustration of different MVP types like no-code apps and concierge services with timeline and usage">
            <a:extLst>
              <a:ext uri="{FF2B5EF4-FFF2-40B4-BE49-F238E27FC236}">
                <a16:creationId xmlns:a16="http://schemas.microsoft.com/office/drawing/2014/main" id="{75699567-F4B7-4EAA-B716-0D2A567266F9}"/>
              </a:ext>
            </a:extLst>
          </p:cNvPr>
          <p:cNvPicPr>
            <a:picLocks noGrp="1" noChangeAspect="1"/>
          </p:cNvPicPr>
          <p:nvPr>
            <p:ph type="pic" sz="quarter" idx="15"/>
          </p:nvPr>
        </p:nvPicPr>
        <p:blipFill>
          <a:blip r:embed="rId3"/>
          <a:srcRect l="6988" r="12335" b="1"/>
          <a:stretch>
            <a:fillRect/>
          </a:stretch>
        </p:blipFill>
        <p:spPr>
          <a:xfrm>
            <a:off x="20" y="10"/>
            <a:ext cx="7734280" cy="6399142"/>
          </a:xfrm>
        </p:spPr>
      </p:pic>
      <p:sp>
        <p:nvSpPr>
          <p:cNvPr id="8" name="TextBox 7">
            <a:extLst>
              <a:ext uri="{FF2B5EF4-FFF2-40B4-BE49-F238E27FC236}">
                <a16:creationId xmlns:a16="http://schemas.microsoft.com/office/drawing/2014/main" id="{99A3153A-5438-4491-9EAC-0CAAA9B858D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No-Code MVPs for Early Testing</a:t>
            </a:r>
          </a:p>
          <a:p>
            <a:pPr marL="0" lvl="1" indent="0">
              <a:lnSpc>
                <a:spcPct val="90000"/>
              </a:lnSpc>
              <a:spcBef>
                <a:spcPts val="1000"/>
              </a:spcBef>
              <a:spcAft>
                <a:spcPts val="600"/>
              </a:spcAft>
              <a:buFont typeface="Arial" panose="020B0604020202020204" pitchFamily="34" charset="0"/>
              <a:buNone/>
            </a:pPr>
            <a:r>
              <a:rPr lang="en-GB" sz="1400"/>
              <a:t>No-code MVPs enable quick and cost-effective product testing during early development stages.</a:t>
            </a:r>
          </a:p>
          <a:p>
            <a:pPr marL="0" indent="0">
              <a:lnSpc>
                <a:spcPct val="90000"/>
              </a:lnSpc>
              <a:spcBef>
                <a:spcPts val="2500"/>
              </a:spcBef>
              <a:spcAft>
                <a:spcPts val="600"/>
              </a:spcAft>
              <a:buFont typeface="Arial" panose="020B0604020202020204" pitchFamily="34" charset="0"/>
              <a:buNone/>
            </a:pPr>
            <a:r>
              <a:rPr lang="en-GB" sz="1400" b="1"/>
              <a:t>Concierge MVPs for Service Validation</a:t>
            </a:r>
          </a:p>
          <a:p>
            <a:pPr marL="0" lvl="1" indent="0">
              <a:lnSpc>
                <a:spcPct val="90000"/>
              </a:lnSpc>
              <a:spcBef>
                <a:spcPts val="1000"/>
              </a:spcBef>
              <a:spcAft>
                <a:spcPts val="600"/>
              </a:spcAft>
              <a:buFont typeface="Arial" panose="020B0604020202020204" pitchFamily="34" charset="0"/>
              <a:buNone/>
            </a:pPr>
            <a:r>
              <a:rPr lang="en-GB" sz="1400"/>
              <a:t>Concierge MVPs are ideal for validating service concepts by providing personalized manual support.</a:t>
            </a:r>
          </a:p>
        </p:txBody>
      </p:sp>
      <p:sp>
        <p:nvSpPr>
          <p:cNvPr id="4" name="Date Placeholder 3">
            <a:extLst>
              <a:ext uri="{FF2B5EF4-FFF2-40B4-BE49-F238E27FC236}">
                <a16:creationId xmlns:a16="http://schemas.microsoft.com/office/drawing/2014/main" id="{5433B7DB-796B-37DB-4C03-36CBBA10F73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F180FA7-D137-FC20-C0EC-405B832C095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0657C1F-3AA6-B655-385B-0FC71CFB0BD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566518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4370-2E5A-28A6-75F2-4F98BCF14AEB}"/>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Balancing Speed, Cost, and Learning</a:t>
            </a:r>
          </a:p>
        </p:txBody>
      </p:sp>
      <p:pic>
        <p:nvPicPr>
          <p:cNvPr id="7" name="Content Placeholder 6" descr="Abstract illustration of startup team balancing speed, cost, and learning concepts">
            <a:extLst>
              <a:ext uri="{FF2B5EF4-FFF2-40B4-BE49-F238E27FC236}">
                <a16:creationId xmlns:a16="http://schemas.microsoft.com/office/drawing/2014/main" id="{AD8B2057-0045-4394-9719-D1D745C4B882}"/>
              </a:ext>
            </a:extLst>
          </p:cNvPr>
          <p:cNvPicPr>
            <a:picLocks noGrp="1" noChangeAspect="1"/>
          </p:cNvPicPr>
          <p:nvPr>
            <p:ph type="pic" sz="quarter" idx="15"/>
          </p:nvPr>
        </p:nvPicPr>
        <p:blipFill>
          <a:blip r:embed="rId3"/>
          <a:srcRect l="18492" r="4221" b="3"/>
          <a:stretch>
            <a:fillRect/>
          </a:stretch>
        </p:blipFill>
        <p:spPr>
          <a:xfrm>
            <a:off x="20" y="2293496"/>
            <a:ext cx="5285212" cy="4564504"/>
          </a:xfrm>
        </p:spPr>
      </p:pic>
      <p:sp>
        <p:nvSpPr>
          <p:cNvPr id="8" name="TextBox 7">
            <a:extLst>
              <a:ext uri="{FF2B5EF4-FFF2-40B4-BE49-F238E27FC236}">
                <a16:creationId xmlns:a16="http://schemas.microsoft.com/office/drawing/2014/main" id="{0FC7AE0B-459D-4B96-92F7-5D0742A3ACF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Trade-Off Importance</a:t>
            </a:r>
          </a:p>
          <a:p>
            <a:pPr marL="0" lvl="1" indent="0">
              <a:spcBef>
                <a:spcPts val="1000"/>
              </a:spcBef>
              <a:spcAft>
                <a:spcPts val="600"/>
              </a:spcAft>
              <a:buFont typeface="Arial" panose="020B0604020202020204" pitchFamily="34" charset="0"/>
              <a:buNone/>
            </a:pPr>
            <a:r>
              <a:rPr lang="en-GB" sz="1400"/>
              <a:t>Startups need to balance speed, cost, and learning to validate ideas efficiently and avoid waste.</a:t>
            </a:r>
          </a:p>
          <a:p>
            <a:pPr marL="0" indent="0">
              <a:spcBef>
                <a:spcPts val="2500"/>
              </a:spcBef>
              <a:spcAft>
                <a:spcPts val="600"/>
              </a:spcAft>
              <a:buFont typeface="Arial" panose="020B0604020202020204" pitchFamily="34" charset="0"/>
              <a:buNone/>
            </a:pPr>
            <a:r>
              <a:rPr lang="en-GB" sz="1400" b="1"/>
              <a:t>Speed in Validation</a:t>
            </a:r>
          </a:p>
          <a:p>
            <a:pPr marL="0" lvl="1" indent="0">
              <a:spcBef>
                <a:spcPts val="1000"/>
              </a:spcBef>
              <a:spcAft>
                <a:spcPts val="600"/>
              </a:spcAft>
              <a:buFont typeface="Arial" panose="020B0604020202020204" pitchFamily="34" charset="0"/>
              <a:buNone/>
            </a:pPr>
            <a:r>
              <a:rPr lang="en-GB" sz="1400"/>
              <a:t>Moving quickly allows startups to test ideas and adapt before competitors do.</a:t>
            </a:r>
          </a:p>
          <a:p>
            <a:pPr marL="0" indent="0">
              <a:spcBef>
                <a:spcPts val="2500"/>
              </a:spcBef>
              <a:spcAft>
                <a:spcPts val="600"/>
              </a:spcAft>
              <a:buFont typeface="Arial" panose="020B0604020202020204" pitchFamily="34" charset="0"/>
              <a:buNone/>
            </a:pPr>
            <a:r>
              <a:rPr lang="en-GB" sz="1400" b="1"/>
              <a:t>Cost Management</a:t>
            </a:r>
          </a:p>
          <a:p>
            <a:pPr marL="0" lvl="1" indent="0">
              <a:spcBef>
                <a:spcPts val="1000"/>
              </a:spcBef>
              <a:spcAft>
                <a:spcPts val="600"/>
              </a:spcAft>
              <a:buFont typeface="Arial" panose="020B0604020202020204" pitchFamily="34" charset="0"/>
              <a:buNone/>
            </a:pPr>
            <a:r>
              <a:rPr lang="en-GB" sz="1400"/>
              <a:t>Controlling expenses prevents overspending during early development stages.</a:t>
            </a:r>
          </a:p>
          <a:p>
            <a:pPr marL="0" indent="0">
              <a:spcBef>
                <a:spcPts val="2500"/>
              </a:spcBef>
              <a:spcAft>
                <a:spcPts val="600"/>
              </a:spcAft>
              <a:buFont typeface="Arial" panose="020B0604020202020204" pitchFamily="34" charset="0"/>
              <a:buNone/>
            </a:pPr>
            <a:r>
              <a:rPr lang="en-GB" sz="1400" b="1"/>
              <a:t>Learning and Adaptation</a:t>
            </a:r>
          </a:p>
          <a:p>
            <a:pPr marL="0" lvl="1" indent="0">
              <a:spcBef>
                <a:spcPts val="1000"/>
              </a:spcBef>
              <a:spcAft>
                <a:spcPts val="600"/>
              </a:spcAft>
              <a:buFont typeface="Arial" panose="020B0604020202020204" pitchFamily="34" charset="0"/>
              <a:buNone/>
            </a:pPr>
            <a:r>
              <a:rPr lang="en-GB" sz="1400"/>
              <a:t>Learning from early tests helps improve products and make informed decisions.</a:t>
            </a:r>
          </a:p>
        </p:txBody>
      </p:sp>
      <p:sp>
        <p:nvSpPr>
          <p:cNvPr id="4" name="Date Placeholder 3">
            <a:extLst>
              <a:ext uri="{FF2B5EF4-FFF2-40B4-BE49-F238E27FC236}">
                <a16:creationId xmlns:a16="http://schemas.microsoft.com/office/drawing/2014/main" id="{A4F50CFA-17A1-5C68-23AE-D27B72555279}"/>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5467986-6AD1-FF2C-747F-ABA5DABB264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3B88966-0F8D-F440-F7B0-7A20AE1740A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226327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CBFA-54CF-8BF2-2C7C-DC34E6E44E11}"/>
              </a:ext>
            </a:extLst>
          </p:cNvPr>
          <p:cNvSpPr>
            <a:spLocks noGrp="1"/>
          </p:cNvSpPr>
          <p:nvPr>
            <p:ph type="title"/>
          </p:nvPr>
        </p:nvSpPr>
        <p:spPr>
          <a:xfrm>
            <a:off x="431172" y="553616"/>
            <a:ext cx="7914087" cy="4008859"/>
          </a:xfrm>
        </p:spPr>
        <p:txBody>
          <a:bodyPr anchor="t">
            <a:normAutofit/>
          </a:bodyPr>
          <a:lstStyle/>
          <a:p>
            <a:r>
              <a:rPr lang="en-GB"/>
              <a:t>Prototyping Tools and Platforms Overview</a:t>
            </a:r>
          </a:p>
        </p:txBody>
      </p:sp>
      <p:sp>
        <p:nvSpPr>
          <p:cNvPr id="11" name="Text Placeholder 2">
            <a:extLst>
              <a:ext uri="{FF2B5EF4-FFF2-40B4-BE49-F238E27FC236}">
                <a16:creationId xmlns:a16="http://schemas.microsoft.com/office/drawing/2014/main" id="{C062358F-71C4-F08F-D619-EA2F61C8EE8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F6CE831-9694-9282-A486-B70B1D6C18E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D571002-9907-8E4A-C072-BC635F481A2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6A8CFAA-DEA0-E479-7272-B46C28A0513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736448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11CA-3DFE-C91C-22F6-8F4DBE15E6AB}"/>
              </a:ext>
            </a:extLst>
          </p:cNvPr>
          <p:cNvSpPr>
            <a:spLocks noGrp="1"/>
          </p:cNvSpPr>
          <p:nvPr>
            <p:ph type="title"/>
          </p:nvPr>
        </p:nvSpPr>
        <p:spPr>
          <a:xfrm>
            <a:off x="431173" y="285210"/>
            <a:ext cx="10653578" cy="965101"/>
          </a:xfrm>
        </p:spPr>
        <p:txBody>
          <a:bodyPr anchor="ctr">
            <a:normAutofit/>
          </a:bodyPr>
          <a:lstStyle/>
          <a:p>
            <a:r>
              <a:rPr lang="en-GB"/>
              <a:t>Popular No-code and Low-code Tools</a:t>
            </a:r>
          </a:p>
        </p:txBody>
      </p:sp>
      <p:sp>
        <p:nvSpPr>
          <p:cNvPr id="8" name="TextBox 7">
            <a:extLst>
              <a:ext uri="{FF2B5EF4-FFF2-40B4-BE49-F238E27FC236}">
                <a16:creationId xmlns:a16="http://schemas.microsoft.com/office/drawing/2014/main" id="{50473CA1-079B-4119-B0A5-47BFD2AB431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53211" y="1440811"/>
            <a:ext cx="5231539" cy="484915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Rapid MVP Creation</a:t>
            </a:r>
          </a:p>
          <a:p>
            <a:pPr marL="0" lvl="1" indent="0">
              <a:spcBef>
                <a:spcPts val="1000"/>
              </a:spcBef>
              <a:spcAft>
                <a:spcPts val="600"/>
              </a:spcAft>
              <a:buFont typeface="Arial" panose="020B0604020202020204" pitchFamily="34" charset="0"/>
              <a:buNone/>
            </a:pPr>
            <a:r>
              <a:rPr lang="en-GB" sz="1400"/>
              <a:t>No-code tools allow quick development of minimum viable products without deep coding knowledge.</a:t>
            </a:r>
          </a:p>
          <a:p>
            <a:pPr marL="0" indent="0">
              <a:spcBef>
                <a:spcPts val="2500"/>
              </a:spcBef>
              <a:spcAft>
                <a:spcPts val="600"/>
              </a:spcAft>
              <a:buFont typeface="Arial" panose="020B0604020202020204" pitchFamily="34" charset="0"/>
              <a:buNone/>
            </a:pPr>
            <a:r>
              <a:rPr lang="en-GB" sz="1400" b="1"/>
              <a:t>Popular Platforms</a:t>
            </a:r>
          </a:p>
          <a:p>
            <a:pPr marL="0" lvl="1" indent="0">
              <a:spcBef>
                <a:spcPts val="1000"/>
              </a:spcBef>
              <a:spcAft>
                <a:spcPts val="600"/>
              </a:spcAft>
              <a:buFont typeface="Arial" panose="020B0604020202020204" pitchFamily="34" charset="0"/>
              <a:buNone/>
            </a:pPr>
            <a:r>
              <a:rPr lang="en-GB" sz="1400"/>
              <a:t>Platforms like Bubble, Webflow, and Airtable simplify app and website creation for non-technical users.</a:t>
            </a:r>
          </a:p>
        </p:txBody>
      </p:sp>
      <p:sp>
        <p:nvSpPr>
          <p:cNvPr id="4" name="Date Placeholder 3">
            <a:extLst>
              <a:ext uri="{FF2B5EF4-FFF2-40B4-BE49-F238E27FC236}">
                <a16:creationId xmlns:a16="http://schemas.microsoft.com/office/drawing/2014/main" id="{64F8958C-DA20-BABA-D8AE-ACF63BE2120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F7F2D42-AD0D-1D90-4E53-85C4375D22C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1487C24-8620-7044-F686-0C492A8BF2C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28</a:t>
            </a:fld>
            <a:endParaRPr lang="en-US"/>
          </a:p>
        </p:txBody>
      </p:sp>
      <p:pic>
        <p:nvPicPr>
          <p:cNvPr id="7" name="Content Placeholder 6" descr="Modern user interface designs showcasing no-code and low-code app development platforms">
            <a:extLst>
              <a:ext uri="{FF2B5EF4-FFF2-40B4-BE49-F238E27FC236}">
                <a16:creationId xmlns:a16="http://schemas.microsoft.com/office/drawing/2014/main" id="{2356C28E-9F78-4E65-BA48-8BBA522EC237}"/>
              </a:ext>
            </a:extLst>
          </p:cNvPr>
          <p:cNvPicPr>
            <a:picLocks noGrp="1" noChangeAspect="1"/>
          </p:cNvPicPr>
          <p:nvPr>
            <p:ph idx="4294967295"/>
          </p:nvPr>
        </p:nvPicPr>
        <p:blipFill>
          <a:blip r:embed="rId3"/>
          <a:stretch>
            <a:fillRect/>
          </a:stretch>
        </p:blipFill>
        <p:spPr>
          <a:xfrm>
            <a:off x="431172" y="2119361"/>
            <a:ext cx="5231539" cy="3492052"/>
          </a:xfrm>
        </p:spPr>
      </p:pic>
    </p:spTree>
    <p:extLst>
      <p:ext uri="{BB962C8B-B14F-4D97-AF65-F5344CB8AC3E}">
        <p14:creationId xmlns:p14="http://schemas.microsoft.com/office/powerpoint/2010/main" val="1206890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D15A-6F94-02E5-9D92-74A20498766F}"/>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Design and Interactive Prototype Platforms</a:t>
            </a:r>
          </a:p>
        </p:txBody>
      </p:sp>
      <p:pic>
        <p:nvPicPr>
          <p:cNvPr id="7" name="Content Placeholder 6" descr="Digital workspace showing interactive design prototypes on multiple devices">
            <a:extLst>
              <a:ext uri="{FF2B5EF4-FFF2-40B4-BE49-F238E27FC236}">
                <a16:creationId xmlns:a16="http://schemas.microsoft.com/office/drawing/2014/main" id="{C0B191EF-50D2-46A3-9693-630B33483A3D}"/>
              </a:ext>
            </a:extLst>
          </p:cNvPr>
          <p:cNvPicPr>
            <a:picLocks noGrp="1" noChangeAspect="1"/>
          </p:cNvPicPr>
          <p:nvPr>
            <p:ph type="pic" sz="quarter" idx="15"/>
          </p:nvPr>
        </p:nvPicPr>
        <p:blipFill>
          <a:blip r:embed="rId3"/>
          <a:srcRect l="15776" r="3547" b="1"/>
          <a:stretch>
            <a:fillRect/>
          </a:stretch>
        </p:blipFill>
        <p:spPr>
          <a:xfrm>
            <a:off x="20" y="10"/>
            <a:ext cx="7734280" cy="6399142"/>
          </a:xfrm>
        </p:spPr>
      </p:pic>
      <p:sp>
        <p:nvSpPr>
          <p:cNvPr id="8" name="TextBox 7">
            <a:extLst>
              <a:ext uri="{FF2B5EF4-FFF2-40B4-BE49-F238E27FC236}">
                <a16:creationId xmlns:a16="http://schemas.microsoft.com/office/drawing/2014/main" id="{D8B539BA-04C7-40DE-9FCD-234733E92BB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Prototyping Tools Overview</a:t>
            </a:r>
          </a:p>
          <a:p>
            <a:pPr marL="0" lvl="1" indent="0">
              <a:spcBef>
                <a:spcPts val="1000"/>
              </a:spcBef>
              <a:spcAft>
                <a:spcPts val="600"/>
              </a:spcAft>
              <a:buFont typeface="Arial" panose="020B0604020202020204" pitchFamily="34" charset="0"/>
              <a:buNone/>
            </a:pPr>
            <a:r>
              <a:rPr lang="en-GB" sz="1400"/>
              <a:t>Platforms like Figma, Adobe XD, and InVision offer tools to create interactive design prototypes.</a:t>
            </a:r>
          </a:p>
          <a:p>
            <a:pPr marL="0" indent="0">
              <a:spcBef>
                <a:spcPts val="2500"/>
              </a:spcBef>
              <a:spcAft>
                <a:spcPts val="600"/>
              </a:spcAft>
              <a:buFont typeface="Arial" panose="020B0604020202020204" pitchFamily="34" charset="0"/>
              <a:buNone/>
            </a:pPr>
            <a:r>
              <a:rPr lang="en-GB" sz="1400" b="1"/>
              <a:t>User Testing and Feedback</a:t>
            </a:r>
          </a:p>
          <a:p>
            <a:pPr marL="0" lvl="1" indent="0">
              <a:spcBef>
                <a:spcPts val="1000"/>
              </a:spcBef>
              <a:spcAft>
                <a:spcPts val="600"/>
              </a:spcAft>
              <a:buFont typeface="Arial" panose="020B0604020202020204" pitchFamily="34" charset="0"/>
              <a:buNone/>
            </a:pPr>
            <a:r>
              <a:rPr lang="en-GB" sz="1400"/>
              <a:t>These platforms enable sharing of prototypes for user testing and collecting valuable feedback.</a:t>
            </a:r>
          </a:p>
        </p:txBody>
      </p:sp>
      <p:sp>
        <p:nvSpPr>
          <p:cNvPr id="4" name="Date Placeholder 3">
            <a:extLst>
              <a:ext uri="{FF2B5EF4-FFF2-40B4-BE49-F238E27FC236}">
                <a16:creationId xmlns:a16="http://schemas.microsoft.com/office/drawing/2014/main" id="{92B862F1-A98E-9EE3-6172-838718F7F72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94D484C-029E-AC13-8D3C-3647971C3A7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8DFA377-F0B7-A65D-0159-6A16449C381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29</a:t>
            </a:fld>
            <a:endParaRPr lang="en-US"/>
          </a:p>
        </p:txBody>
      </p:sp>
    </p:spTree>
    <p:extLst>
      <p:ext uri="{BB962C8B-B14F-4D97-AF65-F5344CB8AC3E}">
        <p14:creationId xmlns:p14="http://schemas.microsoft.com/office/powerpoint/2010/main" val="214496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8360-0E83-4F97-CB79-8B6F891EB3CE}"/>
              </a:ext>
            </a:extLst>
          </p:cNvPr>
          <p:cNvSpPr>
            <a:spLocks noGrp="1"/>
          </p:cNvSpPr>
          <p:nvPr>
            <p:ph type="title"/>
          </p:nvPr>
        </p:nvSpPr>
        <p:spPr>
          <a:xfrm>
            <a:off x="431172" y="553616"/>
            <a:ext cx="7914087" cy="4008859"/>
          </a:xfrm>
        </p:spPr>
        <p:txBody>
          <a:bodyPr anchor="t">
            <a:normAutofit/>
          </a:bodyPr>
          <a:lstStyle/>
          <a:p>
            <a:r>
              <a:rPr lang="en-GB"/>
              <a:t>The Importance of Prototyping in the Startup Journey</a:t>
            </a:r>
          </a:p>
        </p:txBody>
      </p:sp>
      <p:sp>
        <p:nvSpPr>
          <p:cNvPr id="11" name="Text Placeholder 2">
            <a:extLst>
              <a:ext uri="{FF2B5EF4-FFF2-40B4-BE49-F238E27FC236}">
                <a16:creationId xmlns:a16="http://schemas.microsoft.com/office/drawing/2014/main" id="{657B2399-1ED0-AD1F-6D9F-46E237013C6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C588CFC9-E9EE-E66C-D194-E784C224888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2641CC6-79D4-3BD0-F743-D2E6C11FB71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1D08ED9-7465-D853-AB72-76A47008EB7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2246154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613A-9982-54D0-E5E3-30A2D1ACA70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Collaboration and Feedback Collection Tools</a:t>
            </a:r>
          </a:p>
        </p:txBody>
      </p:sp>
      <p:pic>
        <p:nvPicPr>
          <p:cNvPr id="7" name="Content Placeholder 6" descr="Digital workspace with collaboration tools and user feedback interface">
            <a:extLst>
              <a:ext uri="{FF2B5EF4-FFF2-40B4-BE49-F238E27FC236}">
                <a16:creationId xmlns:a16="http://schemas.microsoft.com/office/drawing/2014/main" id="{AFA87B92-91EF-42BD-8504-13EFD86BC177}"/>
              </a:ext>
            </a:extLst>
          </p:cNvPr>
          <p:cNvPicPr>
            <a:picLocks noGrp="1" noChangeAspect="1"/>
          </p:cNvPicPr>
          <p:nvPr>
            <p:ph type="pic" sz="quarter" idx="15"/>
          </p:nvPr>
        </p:nvPicPr>
        <p:blipFill>
          <a:blip r:embed="rId3"/>
          <a:srcRect l="14166" r="5157" b="1"/>
          <a:stretch>
            <a:fillRect/>
          </a:stretch>
        </p:blipFill>
        <p:spPr>
          <a:xfrm>
            <a:off x="20" y="10"/>
            <a:ext cx="7734280" cy="6399142"/>
          </a:xfrm>
        </p:spPr>
      </p:pic>
      <p:sp>
        <p:nvSpPr>
          <p:cNvPr id="8" name="TextBox 7">
            <a:extLst>
              <a:ext uri="{FF2B5EF4-FFF2-40B4-BE49-F238E27FC236}">
                <a16:creationId xmlns:a16="http://schemas.microsoft.com/office/drawing/2014/main" id="{3FAD81E9-1D92-4116-8E38-F499626425B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Team Collaboration Platforms</a:t>
            </a:r>
          </a:p>
          <a:p>
            <a:pPr marL="0" lvl="1" indent="0">
              <a:spcBef>
                <a:spcPts val="1000"/>
              </a:spcBef>
              <a:spcAft>
                <a:spcPts val="600"/>
              </a:spcAft>
              <a:buFont typeface="Arial" panose="020B0604020202020204" pitchFamily="34" charset="0"/>
              <a:buNone/>
            </a:pPr>
            <a:r>
              <a:rPr lang="en-GB" sz="1400"/>
              <a:t>Collaboration tools enable seamless communication and coordination among team members during project development.</a:t>
            </a:r>
          </a:p>
          <a:p>
            <a:pPr marL="0" indent="0">
              <a:spcBef>
                <a:spcPts val="2500"/>
              </a:spcBef>
              <a:spcAft>
                <a:spcPts val="600"/>
              </a:spcAft>
              <a:buFont typeface="Arial" panose="020B0604020202020204" pitchFamily="34" charset="0"/>
              <a:buNone/>
            </a:pPr>
            <a:r>
              <a:rPr lang="en-GB" sz="1400" b="1"/>
              <a:t>User Feedback Collection</a:t>
            </a:r>
          </a:p>
          <a:p>
            <a:pPr marL="0" lvl="1" indent="0">
              <a:spcBef>
                <a:spcPts val="1000"/>
              </a:spcBef>
              <a:spcAft>
                <a:spcPts val="600"/>
              </a:spcAft>
              <a:buFont typeface="Arial" panose="020B0604020202020204" pitchFamily="34" charset="0"/>
              <a:buNone/>
            </a:pPr>
            <a:r>
              <a:rPr lang="en-GB" sz="1400"/>
              <a:t>Feedback platforms gather valuable user insights to improve prototypes and product designs effectively.</a:t>
            </a:r>
          </a:p>
        </p:txBody>
      </p:sp>
      <p:sp>
        <p:nvSpPr>
          <p:cNvPr id="4" name="Date Placeholder 3">
            <a:extLst>
              <a:ext uri="{FF2B5EF4-FFF2-40B4-BE49-F238E27FC236}">
                <a16:creationId xmlns:a16="http://schemas.microsoft.com/office/drawing/2014/main" id="{09AE7749-F817-FBAA-0B6B-E4F9EFED0A3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B9C396C-8CF4-5CC9-7259-BC7EF848A0C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1FC4F4F-3B57-4E63-9512-A7347B9270A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30</a:t>
            </a:fld>
            <a:endParaRPr lang="en-US"/>
          </a:p>
        </p:txBody>
      </p:sp>
    </p:spTree>
    <p:extLst>
      <p:ext uri="{BB962C8B-B14F-4D97-AF65-F5344CB8AC3E}">
        <p14:creationId xmlns:p14="http://schemas.microsoft.com/office/powerpoint/2010/main" val="3410532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B891-A47F-EAEA-DC85-4D824A6F16C5}"/>
              </a:ext>
            </a:extLst>
          </p:cNvPr>
          <p:cNvSpPr>
            <a:spLocks noGrp="1"/>
          </p:cNvSpPr>
          <p:nvPr>
            <p:ph type="title"/>
          </p:nvPr>
        </p:nvSpPr>
        <p:spPr>
          <a:xfrm>
            <a:off x="431172" y="553616"/>
            <a:ext cx="7914087" cy="4008859"/>
          </a:xfrm>
        </p:spPr>
        <p:txBody>
          <a:bodyPr anchor="t">
            <a:normAutofit/>
          </a:bodyPr>
          <a:lstStyle/>
          <a:p>
            <a:r>
              <a:rPr lang="en-GB"/>
              <a:t>Balancing Speed and Quality in Prototyping</a:t>
            </a:r>
          </a:p>
        </p:txBody>
      </p:sp>
      <p:sp>
        <p:nvSpPr>
          <p:cNvPr id="11" name="Text Placeholder 2">
            <a:extLst>
              <a:ext uri="{FF2B5EF4-FFF2-40B4-BE49-F238E27FC236}">
                <a16:creationId xmlns:a16="http://schemas.microsoft.com/office/drawing/2014/main" id="{8D882D95-A6E5-5B01-4425-289D57AD5C0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46379C66-2A19-5C7D-6796-4DAFFC4D4278}"/>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84EF22A-DA9C-C9AB-9042-C88700B69B4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C949E3A4-14EA-C380-F436-39364DB1288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31</a:t>
            </a:fld>
            <a:endParaRPr lang="en-US"/>
          </a:p>
        </p:txBody>
      </p:sp>
    </p:spTree>
    <p:extLst>
      <p:ext uri="{BB962C8B-B14F-4D97-AF65-F5344CB8AC3E}">
        <p14:creationId xmlns:p14="http://schemas.microsoft.com/office/powerpoint/2010/main" val="3828113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7B73-49B4-3047-8A53-F7057F7AA03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The Trade-offs Between Speed and Fidelity</a:t>
            </a:r>
          </a:p>
        </p:txBody>
      </p:sp>
      <p:pic>
        <p:nvPicPr>
          <p:cNvPr id="7" name="Content Placeholder 6" descr="Comparison of fast simple prototype and detailed polished prototype illustrating trade-offs in design process">
            <a:extLst>
              <a:ext uri="{FF2B5EF4-FFF2-40B4-BE49-F238E27FC236}">
                <a16:creationId xmlns:a16="http://schemas.microsoft.com/office/drawing/2014/main" id="{5D128168-D0BE-4DA2-ADD5-A9A4FE583550}"/>
              </a:ext>
            </a:extLst>
          </p:cNvPr>
          <p:cNvPicPr>
            <a:picLocks noGrp="1" noChangeAspect="1"/>
          </p:cNvPicPr>
          <p:nvPr>
            <p:ph type="pic" sz="quarter" idx="15"/>
          </p:nvPr>
        </p:nvPicPr>
        <p:blipFill>
          <a:blip r:embed="rId3"/>
          <a:srcRect l="1970" r="17354" b="1"/>
          <a:stretch>
            <a:fillRect/>
          </a:stretch>
        </p:blipFill>
        <p:spPr>
          <a:xfrm>
            <a:off x="20" y="10"/>
            <a:ext cx="7734280" cy="6399142"/>
          </a:xfrm>
        </p:spPr>
      </p:pic>
      <p:sp>
        <p:nvSpPr>
          <p:cNvPr id="8" name="TextBox 7">
            <a:extLst>
              <a:ext uri="{FF2B5EF4-FFF2-40B4-BE49-F238E27FC236}">
                <a16:creationId xmlns:a16="http://schemas.microsoft.com/office/drawing/2014/main" id="{43600597-E51A-48EF-84A0-A3691DD979A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Speed Enables Quick Learning</a:t>
            </a:r>
          </a:p>
          <a:p>
            <a:pPr marL="0" lvl="1" indent="0">
              <a:spcBef>
                <a:spcPts val="1000"/>
              </a:spcBef>
              <a:spcAft>
                <a:spcPts val="600"/>
              </a:spcAft>
              <a:buFont typeface="Arial" panose="020B0604020202020204" pitchFamily="34" charset="0"/>
              <a:buNone/>
            </a:pPr>
            <a:r>
              <a:rPr lang="en-GB" sz="1400"/>
              <a:t>Faster prototypes accelerate learning by quickly testing concepts despite lacking polish or detail.</a:t>
            </a:r>
          </a:p>
          <a:p>
            <a:pPr marL="0" indent="0">
              <a:spcBef>
                <a:spcPts val="2500"/>
              </a:spcBef>
              <a:spcAft>
                <a:spcPts val="600"/>
              </a:spcAft>
              <a:buFont typeface="Arial" panose="020B0604020202020204" pitchFamily="34" charset="0"/>
              <a:buNone/>
            </a:pPr>
            <a:r>
              <a:rPr lang="en-GB" sz="1400" b="1"/>
              <a:t>Fidelity Provides Better Insights</a:t>
            </a:r>
          </a:p>
          <a:p>
            <a:pPr marL="0" lvl="1" indent="0">
              <a:spcBef>
                <a:spcPts val="1000"/>
              </a:spcBef>
              <a:spcAft>
                <a:spcPts val="600"/>
              </a:spcAft>
              <a:buFont typeface="Arial" panose="020B0604020202020204" pitchFamily="34" charset="0"/>
              <a:buNone/>
            </a:pPr>
            <a:r>
              <a:rPr lang="en-GB" sz="1400"/>
              <a:t>Higher fidelity prototypes offer detailed feedback and user insights but require more resources and time.</a:t>
            </a:r>
          </a:p>
        </p:txBody>
      </p:sp>
      <p:sp>
        <p:nvSpPr>
          <p:cNvPr id="4" name="Date Placeholder 3">
            <a:extLst>
              <a:ext uri="{FF2B5EF4-FFF2-40B4-BE49-F238E27FC236}">
                <a16:creationId xmlns:a16="http://schemas.microsoft.com/office/drawing/2014/main" id="{EEE53509-5E79-861C-9314-2489F7B2172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11F9420-646A-A13C-64F3-91B30D146C7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FEF49D2-AC58-FB61-9814-DC81177C3B5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32</a:t>
            </a:fld>
            <a:endParaRPr lang="en-US"/>
          </a:p>
        </p:txBody>
      </p:sp>
    </p:spTree>
    <p:extLst>
      <p:ext uri="{BB962C8B-B14F-4D97-AF65-F5344CB8AC3E}">
        <p14:creationId xmlns:p14="http://schemas.microsoft.com/office/powerpoint/2010/main" val="3130908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6241-44DF-0E83-C2E1-3A362838297A}"/>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When to Invest in Polish</a:t>
            </a:r>
          </a:p>
        </p:txBody>
      </p:sp>
      <p:pic>
        <p:nvPicPr>
          <p:cNvPr id="7" name="Content Placeholder 6" descr="Close-up of user interface design with detailed elements emphasising user experience">
            <a:extLst>
              <a:ext uri="{FF2B5EF4-FFF2-40B4-BE49-F238E27FC236}">
                <a16:creationId xmlns:a16="http://schemas.microsoft.com/office/drawing/2014/main" id="{F926111E-741D-46BE-837C-F313E2128FAA}"/>
              </a:ext>
            </a:extLst>
          </p:cNvPr>
          <p:cNvPicPr>
            <a:picLocks noGrp="1" noChangeAspect="1"/>
          </p:cNvPicPr>
          <p:nvPr>
            <p:ph type="pic" sz="quarter" idx="15"/>
          </p:nvPr>
        </p:nvPicPr>
        <p:blipFill>
          <a:blip r:embed="rId3"/>
          <a:srcRect l="18366" r="958" b="1"/>
          <a:stretch>
            <a:fillRect/>
          </a:stretch>
        </p:blipFill>
        <p:spPr>
          <a:xfrm>
            <a:off x="20" y="10"/>
            <a:ext cx="7734280" cy="6399142"/>
          </a:xfrm>
        </p:spPr>
      </p:pic>
      <p:sp>
        <p:nvSpPr>
          <p:cNvPr id="8" name="TextBox 7">
            <a:extLst>
              <a:ext uri="{FF2B5EF4-FFF2-40B4-BE49-F238E27FC236}">
                <a16:creationId xmlns:a16="http://schemas.microsoft.com/office/drawing/2014/main" id="{98F3A8D1-ED07-49C5-89CA-0544241EAF4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Critical User Experience Elements</a:t>
            </a:r>
          </a:p>
          <a:p>
            <a:pPr marL="0" lvl="1" indent="0">
              <a:spcBef>
                <a:spcPts val="1000"/>
              </a:spcBef>
              <a:spcAft>
                <a:spcPts val="600"/>
              </a:spcAft>
              <a:buFont typeface="Arial" panose="020B0604020202020204" pitchFamily="34" charset="0"/>
              <a:buNone/>
            </a:pPr>
            <a:r>
              <a:rPr lang="en-GB" sz="1400"/>
              <a:t>Invest in polish when refining features that significantly impact how users interact with the product.</a:t>
            </a:r>
          </a:p>
          <a:p>
            <a:pPr marL="0" indent="0">
              <a:spcBef>
                <a:spcPts val="2500"/>
              </a:spcBef>
              <a:spcAft>
                <a:spcPts val="600"/>
              </a:spcAft>
              <a:buFont typeface="Arial" panose="020B0604020202020204" pitchFamily="34" charset="0"/>
              <a:buNone/>
            </a:pPr>
            <a:r>
              <a:rPr lang="en-GB" sz="1400" b="1"/>
              <a:t>Market Acceptance Testing</a:t>
            </a:r>
          </a:p>
          <a:p>
            <a:pPr marL="0" lvl="1" indent="0">
              <a:spcBef>
                <a:spcPts val="1000"/>
              </a:spcBef>
              <a:spcAft>
                <a:spcPts val="600"/>
              </a:spcAft>
              <a:buFont typeface="Arial" panose="020B0604020202020204" pitchFamily="34" charset="0"/>
              <a:buNone/>
            </a:pPr>
            <a:r>
              <a:rPr lang="en-GB" sz="1400"/>
              <a:t>Applying detailed design is essential when evaluating how well the product is received by the market.</a:t>
            </a:r>
          </a:p>
        </p:txBody>
      </p:sp>
      <p:sp>
        <p:nvSpPr>
          <p:cNvPr id="4" name="Date Placeholder 3">
            <a:extLst>
              <a:ext uri="{FF2B5EF4-FFF2-40B4-BE49-F238E27FC236}">
                <a16:creationId xmlns:a16="http://schemas.microsoft.com/office/drawing/2014/main" id="{48C49977-77C4-9F9A-DC0D-1FAED41788F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EAD609D-5F6C-39ED-5478-1A5E1B15F41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41262B3-5101-A66B-DAFC-4F51A7209F5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33</a:t>
            </a:fld>
            <a:endParaRPr lang="en-US"/>
          </a:p>
        </p:txBody>
      </p:sp>
    </p:spTree>
    <p:extLst>
      <p:ext uri="{BB962C8B-B14F-4D97-AF65-F5344CB8AC3E}">
        <p14:creationId xmlns:p14="http://schemas.microsoft.com/office/powerpoint/2010/main" val="869606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E5C6-E439-79BD-4272-6D90DCC7BC74}"/>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Lean Prototyping Tactics</a:t>
            </a:r>
          </a:p>
        </p:txBody>
      </p:sp>
      <p:pic>
        <p:nvPicPr>
          <p:cNvPr id="7" name="Content Placeholder 6" descr="Minimalist design process with iterative prototyping and resource management">
            <a:extLst>
              <a:ext uri="{FF2B5EF4-FFF2-40B4-BE49-F238E27FC236}">
                <a16:creationId xmlns:a16="http://schemas.microsoft.com/office/drawing/2014/main" id="{A670E207-0B59-4102-B29F-428CEA9F2C83}"/>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725A43C5-46B7-44D5-BD39-F3A8D32351E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Iterative Approach</a:t>
            </a:r>
          </a:p>
          <a:p>
            <a:pPr marL="0" lvl="1" indent="0">
              <a:spcBef>
                <a:spcPts val="1000"/>
              </a:spcBef>
              <a:spcAft>
                <a:spcPts val="600"/>
              </a:spcAft>
              <a:buFont typeface="Arial" panose="020B0604020202020204" pitchFamily="34" charset="0"/>
              <a:buNone/>
            </a:pPr>
            <a:r>
              <a:rPr lang="en-GB" sz="1400"/>
              <a:t>Continuous cycles of prototyping and feedback help refine ideas efficiently.</a:t>
            </a:r>
          </a:p>
          <a:p>
            <a:pPr marL="0" indent="0">
              <a:spcBef>
                <a:spcPts val="2500"/>
              </a:spcBef>
              <a:spcAft>
                <a:spcPts val="600"/>
              </a:spcAft>
              <a:buFont typeface="Arial" panose="020B0604020202020204" pitchFamily="34" charset="0"/>
              <a:buNone/>
            </a:pPr>
            <a:r>
              <a:rPr lang="en-GB" sz="1400" b="1"/>
              <a:t>Minimalist Design</a:t>
            </a:r>
          </a:p>
          <a:p>
            <a:pPr marL="0" lvl="1" indent="0">
              <a:spcBef>
                <a:spcPts val="1000"/>
              </a:spcBef>
              <a:spcAft>
                <a:spcPts val="600"/>
              </a:spcAft>
              <a:buFont typeface="Arial" panose="020B0604020202020204" pitchFamily="34" charset="0"/>
              <a:buNone/>
            </a:pPr>
            <a:r>
              <a:rPr lang="en-GB" sz="1400"/>
              <a:t>Focusing on essential features reduces complexity and accelerates development.</a:t>
            </a:r>
          </a:p>
          <a:p>
            <a:pPr marL="0" indent="0">
              <a:spcBef>
                <a:spcPts val="2500"/>
              </a:spcBef>
              <a:spcAft>
                <a:spcPts val="600"/>
              </a:spcAft>
              <a:buFont typeface="Arial" panose="020B0604020202020204" pitchFamily="34" charset="0"/>
              <a:buNone/>
            </a:pPr>
            <a:r>
              <a:rPr lang="en-GB" sz="1400" b="1"/>
              <a:t>Resource Management</a:t>
            </a:r>
          </a:p>
          <a:p>
            <a:pPr marL="0" lvl="1" indent="0">
              <a:spcBef>
                <a:spcPts val="1000"/>
              </a:spcBef>
              <a:spcAft>
                <a:spcPts val="600"/>
              </a:spcAft>
              <a:buFont typeface="Arial" panose="020B0604020202020204" pitchFamily="34" charset="0"/>
              <a:buNone/>
            </a:pPr>
            <a:r>
              <a:rPr lang="en-GB" sz="1400"/>
              <a:t>Managing resources carefully ensures sustainability during the prototyping phase.</a:t>
            </a:r>
          </a:p>
        </p:txBody>
      </p:sp>
      <p:sp>
        <p:nvSpPr>
          <p:cNvPr id="4" name="Date Placeholder 3">
            <a:extLst>
              <a:ext uri="{FF2B5EF4-FFF2-40B4-BE49-F238E27FC236}">
                <a16:creationId xmlns:a16="http://schemas.microsoft.com/office/drawing/2014/main" id="{B48961CB-9C2F-4073-513A-19A39C4AD01F}"/>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9DA1A9B-68DA-FE59-8D68-7D4CF38D3CB5}"/>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EDCC680-581B-45EB-6F91-3CF2AB4AACB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34</a:t>
            </a:fld>
            <a:endParaRPr lang="en-US"/>
          </a:p>
        </p:txBody>
      </p:sp>
    </p:spTree>
    <p:extLst>
      <p:ext uri="{BB962C8B-B14F-4D97-AF65-F5344CB8AC3E}">
        <p14:creationId xmlns:p14="http://schemas.microsoft.com/office/powerpoint/2010/main" val="3129116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229C-8796-4523-FF9A-C170D6117399}"/>
              </a:ext>
            </a:extLst>
          </p:cNvPr>
          <p:cNvSpPr>
            <a:spLocks noGrp="1"/>
          </p:cNvSpPr>
          <p:nvPr>
            <p:ph type="title"/>
          </p:nvPr>
        </p:nvSpPr>
        <p:spPr>
          <a:xfrm>
            <a:off x="431172" y="553616"/>
            <a:ext cx="7914087" cy="4008859"/>
          </a:xfrm>
        </p:spPr>
        <p:txBody>
          <a:bodyPr anchor="t">
            <a:normAutofit/>
          </a:bodyPr>
          <a:lstStyle/>
          <a:p>
            <a:r>
              <a:rPr lang="en-GB"/>
              <a:t>Defining Success Criteria for MVPs</a:t>
            </a:r>
          </a:p>
        </p:txBody>
      </p:sp>
      <p:sp>
        <p:nvSpPr>
          <p:cNvPr id="11" name="Text Placeholder 2">
            <a:extLst>
              <a:ext uri="{FF2B5EF4-FFF2-40B4-BE49-F238E27FC236}">
                <a16:creationId xmlns:a16="http://schemas.microsoft.com/office/drawing/2014/main" id="{0ABBEC76-492D-EA04-95A3-F00F5DCA712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F51D979-FCB0-452B-3220-EC12C4F3E3D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7FA4EE93-2D00-5DB1-BC65-4867BC331E72}"/>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C3B619D-E6C7-0C37-96A6-085FF0DFDFB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35</a:t>
            </a:fld>
            <a:endParaRPr lang="en-US"/>
          </a:p>
        </p:txBody>
      </p:sp>
    </p:spTree>
    <p:extLst>
      <p:ext uri="{BB962C8B-B14F-4D97-AF65-F5344CB8AC3E}">
        <p14:creationId xmlns:p14="http://schemas.microsoft.com/office/powerpoint/2010/main" val="2651359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A790-6313-29EA-E3BC-04F1A1DE0735}"/>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b="0" kern="1200" cap="all" baseline="0">
                <a:latin typeface="+mj-lt"/>
                <a:ea typeface="+mj-ea"/>
                <a:cs typeface="+mj-cs"/>
              </a:rPr>
              <a:t>Setting Measurable Objectives</a:t>
            </a:r>
          </a:p>
        </p:txBody>
      </p:sp>
      <p:pic>
        <p:nvPicPr>
          <p:cNvPr id="7" name="Content Placeholder 6" descr="Goal setting and measurement icons representing user engagement, conversion rates, and feedback quality">
            <a:extLst>
              <a:ext uri="{FF2B5EF4-FFF2-40B4-BE49-F238E27FC236}">
                <a16:creationId xmlns:a16="http://schemas.microsoft.com/office/drawing/2014/main" id="{30CA03DA-90F7-4741-9FC8-ED7E8AE273A9}"/>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6B1778B5-B06D-44EF-9F85-5F4FAC2545D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100" b="1"/>
              <a:t>Define Specific Targets</a:t>
            </a:r>
          </a:p>
          <a:p>
            <a:pPr marL="0" lvl="1" indent="0">
              <a:lnSpc>
                <a:spcPct val="90000"/>
              </a:lnSpc>
              <a:spcBef>
                <a:spcPts val="1000"/>
              </a:spcBef>
              <a:spcAft>
                <a:spcPts val="600"/>
              </a:spcAft>
              <a:buFont typeface="Arial" panose="020B0604020202020204" pitchFamily="34" charset="0"/>
              <a:buNone/>
            </a:pPr>
            <a:r>
              <a:rPr lang="en-GB" sz="1100"/>
              <a:t>Set clear and specific goals to measure the success of your MVP effectively.</a:t>
            </a:r>
          </a:p>
          <a:p>
            <a:pPr marL="0" indent="0">
              <a:lnSpc>
                <a:spcPct val="90000"/>
              </a:lnSpc>
              <a:spcBef>
                <a:spcPts val="2500"/>
              </a:spcBef>
              <a:spcAft>
                <a:spcPts val="600"/>
              </a:spcAft>
              <a:buFont typeface="Arial" panose="020B0604020202020204" pitchFamily="34" charset="0"/>
              <a:buNone/>
            </a:pPr>
            <a:r>
              <a:rPr lang="en-GB" sz="1100" b="1"/>
              <a:t>User Engagement Metrics</a:t>
            </a:r>
          </a:p>
          <a:p>
            <a:pPr marL="0" lvl="1" indent="0">
              <a:lnSpc>
                <a:spcPct val="90000"/>
              </a:lnSpc>
              <a:spcBef>
                <a:spcPts val="1000"/>
              </a:spcBef>
              <a:spcAft>
                <a:spcPts val="600"/>
              </a:spcAft>
              <a:buFont typeface="Arial" panose="020B0604020202020204" pitchFamily="34" charset="0"/>
              <a:buNone/>
            </a:pPr>
            <a:r>
              <a:rPr lang="en-GB" sz="1100"/>
              <a:t>Measure how users interact with your MVP through engagement statistics and behaviour.</a:t>
            </a:r>
          </a:p>
          <a:p>
            <a:pPr marL="0" indent="0">
              <a:lnSpc>
                <a:spcPct val="90000"/>
              </a:lnSpc>
              <a:spcBef>
                <a:spcPts val="2500"/>
              </a:spcBef>
              <a:spcAft>
                <a:spcPts val="600"/>
              </a:spcAft>
              <a:buFont typeface="Arial" panose="020B0604020202020204" pitchFamily="34" charset="0"/>
              <a:buNone/>
            </a:pPr>
            <a:r>
              <a:rPr lang="en-GB" sz="1100" b="1"/>
              <a:t>Conversion Rate Tracking</a:t>
            </a:r>
          </a:p>
          <a:p>
            <a:pPr marL="0" lvl="1" indent="0">
              <a:lnSpc>
                <a:spcPct val="90000"/>
              </a:lnSpc>
              <a:spcBef>
                <a:spcPts val="1000"/>
              </a:spcBef>
              <a:spcAft>
                <a:spcPts val="600"/>
              </a:spcAft>
              <a:buFont typeface="Arial" panose="020B0604020202020204" pitchFamily="34" charset="0"/>
              <a:buNone/>
            </a:pPr>
            <a:r>
              <a:rPr lang="en-GB" sz="1100"/>
              <a:t>Monitor conversion rates to evaluate how well your MVP turns visitors into customers.</a:t>
            </a:r>
          </a:p>
          <a:p>
            <a:pPr marL="0" indent="0">
              <a:lnSpc>
                <a:spcPct val="90000"/>
              </a:lnSpc>
              <a:spcBef>
                <a:spcPts val="2500"/>
              </a:spcBef>
              <a:spcAft>
                <a:spcPts val="600"/>
              </a:spcAft>
              <a:buFont typeface="Arial" panose="020B0604020202020204" pitchFamily="34" charset="0"/>
              <a:buNone/>
            </a:pPr>
            <a:r>
              <a:rPr lang="en-GB" sz="1100" b="1"/>
              <a:t>Feedback Quality Assessment</a:t>
            </a:r>
          </a:p>
          <a:p>
            <a:pPr marL="0" lvl="1" indent="0">
              <a:lnSpc>
                <a:spcPct val="90000"/>
              </a:lnSpc>
              <a:spcBef>
                <a:spcPts val="1000"/>
              </a:spcBef>
              <a:spcAft>
                <a:spcPts val="600"/>
              </a:spcAft>
              <a:buFont typeface="Arial" panose="020B0604020202020204" pitchFamily="34" charset="0"/>
              <a:buNone/>
            </a:pPr>
            <a:r>
              <a:rPr lang="en-GB" sz="1100"/>
              <a:t>Collect and assess user feedback to gauge satisfaction and areas for improvement.</a:t>
            </a:r>
          </a:p>
        </p:txBody>
      </p:sp>
      <p:sp>
        <p:nvSpPr>
          <p:cNvPr id="4" name="Date Placeholder 3">
            <a:extLst>
              <a:ext uri="{FF2B5EF4-FFF2-40B4-BE49-F238E27FC236}">
                <a16:creationId xmlns:a16="http://schemas.microsoft.com/office/drawing/2014/main" id="{8B22DC73-944E-DD1E-136F-CAAA5ACBB84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39D3597-C211-16CB-8467-AC5E798AC01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EE62049-5DB4-B5DD-4AFB-32F23CFDCAE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36</a:t>
            </a:fld>
            <a:endParaRPr lang="en-US"/>
          </a:p>
        </p:txBody>
      </p:sp>
    </p:spTree>
    <p:extLst>
      <p:ext uri="{BB962C8B-B14F-4D97-AF65-F5344CB8AC3E}">
        <p14:creationId xmlns:p14="http://schemas.microsoft.com/office/powerpoint/2010/main" val="1945853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E76F-FC62-DDC3-8B67-10BC93A07ED9}"/>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Establishing Actionable Benchmarks</a:t>
            </a:r>
          </a:p>
        </p:txBody>
      </p:sp>
      <p:pic>
        <p:nvPicPr>
          <p:cNvPr id="7" name="Content Placeholder 6" descr="Data-driven decision making with charts and MVP evaluation concept">
            <a:extLst>
              <a:ext uri="{FF2B5EF4-FFF2-40B4-BE49-F238E27FC236}">
                <a16:creationId xmlns:a16="http://schemas.microsoft.com/office/drawing/2014/main" id="{3763E174-682F-425B-8E92-07F23A93BEA6}"/>
              </a:ext>
            </a:extLst>
          </p:cNvPr>
          <p:cNvPicPr>
            <a:picLocks noGrp="1" noChangeAspect="1"/>
          </p:cNvPicPr>
          <p:nvPr>
            <p:ph type="pic" sz="quarter" idx="15"/>
          </p:nvPr>
        </p:nvPicPr>
        <p:blipFill>
          <a:blip r:embed="rId3"/>
          <a:srcRect l="2212" r="8761"/>
          <a:stretch>
            <a:fillRect/>
          </a:stretch>
        </p:blipFill>
        <p:spPr>
          <a:xfrm>
            <a:off x="20" y="1828800"/>
            <a:ext cx="6707679" cy="5029200"/>
          </a:xfrm>
        </p:spPr>
      </p:pic>
      <p:sp>
        <p:nvSpPr>
          <p:cNvPr id="8" name="TextBox 7">
            <a:extLst>
              <a:ext uri="{FF2B5EF4-FFF2-40B4-BE49-F238E27FC236}">
                <a16:creationId xmlns:a16="http://schemas.microsoft.com/office/drawing/2014/main" id="{1392A519-135B-414C-BBC2-3712A4B32ED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Purpose of Benchmarks</a:t>
            </a:r>
          </a:p>
          <a:p>
            <a:pPr marL="0" lvl="1" indent="0">
              <a:spcBef>
                <a:spcPts val="1000"/>
              </a:spcBef>
              <a:spcAft>
                <a:spcPts val="600"/>
              </a:spcAft>
              <a:buFont typeface="Arial" panose="020B0604020202020204" pitchFamily="34" charset="0"/>
              <a:buNone/>
            </a:pPr>
            <a:r>
              <a:rPr lang="en-GB" sz="1400"/>
              <a:t>Benchmarks provide clear criteria to evaluate if the MVP meets defined learning objectives effectively.</a:t>
            </a:r>
          </a:p>
          <a:p>
            <a:pPr marL="0" indent="0">
              <a:spcBef>
                <a:spcPts val="2500"/>
              </a:spcBef>
              <a:spcAft>
                <a:spcPts val="600"/>
              </a:spcAft>
              <a:buFont typeface="Arial" panose="020B0604020202020204" pitchFamily="34" charset="0"/>
              <a:buNone/>
            </a:pPr>
            <a:r>
              <a:rPr lang="en-GB" sz="1400" b="1"/>
              <a:t>Pivot or Persevere</a:t>
            </a:r>
          </a:p>
          <a:p>
            <a:pPr marL="0" lvl="1" indent="0">
              <a:spcBef>
                <a:spcPts val="1000"/>
              </a:spcBef>
              <a:spcAft>
                <a:spcPts val="600"/>
              </a:spcAft>
              <a:buFont typeface="Arial" panose="020B0604020202020204" pitchFamily="34" charset="0"/>
              <a:buNone/>
            </a:pPr>
            <a:r>
              <a:rPr lang="en-GB" sz="1400"/>
              <a:t>Benchmarks inform decision-making on whether to pivot strategies or persevere with current MVP development.</a:t>
            </a:r>
          </a:p>
        </p:txBody>
      </p:sp>
      <p:sp>
        <p:nvSpPr>
          <p:cNvPr id="4" name="Date Placeholder 3">
            <a:extLst>
              <a:ext uri="{FF2B5EF4-FFF2-40B4-BE49-F238E27FC236}">
                <a16:creationId xmlns:a16="http://schemas.microsoft.com/office/drawing/2014/main" id="{DA3C5D44-BA8D-05E1-D350-07E507B86FD2}"/>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D5C0982-A0F2-98A4-D735-15DD23308602}"/>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2155305-4C78-0D3B-198C-48AC8F67F53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37</a:t>
            </a:fld>
            <a:endParaRPr lang="en-US"/>
          </a:p>
        </p:txBody>
      </p:sp>
    </p:spTree>
    <p:extLst>
      <p:ext uri="{BB962C8B-B14F-4D97-AF65-F5344CB8AC3E}">
        <p14:creationId xmlns:p14="http://schemas.microsoft.com/office/powerpoint/2010/main" val="3525934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174A-4B27-621C-0200-B6124B9B3CC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Aligning Success with Learning Goals</a:t>
            </a:r>
          </a:p>
        </p:txBody>
      </p:sp>
      <p:pic>
        <p:nvPicPr>
          <p:cNvPr id="7" name="Content Placeholder 6" descr="Conceptual illustration of growth chart combined with lightbulb symbolising learning and success">
            <a:extLst>
              <a:ext uri="{FF2B5EF4-FFF2-40B4-BE49-F238E27FC236}">
                <a16:creationId xmlns:a16="http://schemas.microsoft.com/office/drawing/2014/main" id="{907E451F-5A5D-4C33-8B29-CC019EA88B6D}"/>
              </a:ext>
            </a:extLst>
          </p:cNvPr>
          <p:cNvPicPr>
            <a:picLocks noGrp="1" noChangeAspect="1"/>
          </p:cNvPicPr>
          <p:nvPr>
            <p:ph type="pic" sz="quarter" idx="15"/>
          </p:nvPr>
        </p:nvPicPr>
        <p:blipFill>
          <a:blip r:embed="rId3"/>
          <a:srcRect l="19323" r="1" b="1"/>
          <a:stretch>
            <a:fillRect/>
          </a:stretch>
        </p:blipFill>
        <p:spPr>
          <a:xfrm>
            <a:off x="20" y="10"/>
            <a:ext cx="7734280" cy="6399142"/>
          </a:xfrm>
        </p:spPr>
      </p:pic>
      <p:sp>
        <p:nvSpPr>
          <p:cNvPr id="8" name="TextBox 7">
            <a:extLst>
              <a:ext uri="{FF2B5EF4-FFF2-40B4-BE49-F238E27FC236}">
                <a16:creationId xmlns:a16="http://schemas.microsoft.com/office/drawing/2014/main" id="{5255E5AE-FE74-4A43-8536-65B82D990FF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Defining Success</a:t>
            </a:r>
          </a:p>
          <a:p>
            <a:pPr marL="0" lvl="1" indent="0">
              <a:spcBef>
                <a:spcPts val="1000"/>
              </a:spcBef>
              <a:spcAft>
                <a:spcPts val="600"/>
              </a:spcAft>
              <a:buFont typeface="Arial" panose="020B0604020202020204" pitchFamily="34" charset="0"/>
              <a:buNone/>
            </a:pPr>
            <a:r>
              <a:rPr lang="en-GB" sz="1400"/>
              <a:t>Success is measured through validated learning, emphasizing real knowledge over superficial metrics.</a:t>
            </a:r>
          </a:p>
          <a:p>
            <a:pPr marL="0" indent="0">
              <a:spcBef>
                <a:spcPts val="2500"/>
              </a:spcBef>
              <a:spcAft>
                <a:spcPts val="600"/>
              </a:spcAft>
              <a:buFont typeface="Arial" panose="020B0604020202020204" pitchFamily="34" charset="0"/>
              <a:buNone/>
            </a:pPr>
            <a:r>
              <a:rPr lang="en-GB" sz="1400" b="1"/>
              <a:t>Focus on Insights</a:t>
            </a:r>
          </a:p>
          <a:p>
            <a:pPr marL="0" lvl="1" indent="0">
              <a:spcBef>
                <a:spcPts val="1000"/>
              </a:spcBef>
              <a:spcAft>
                <a:spcPts val="600"/>
              </a:spcAft>
              <a:buFont typeface="Arial" panose="020B0604020202020204" pitchFamily="34" charset="0"/>
              <a:buNone/>
            </a:pPr>
            <a:r>
              <a:rPr lang="en-GB" sz="1400"/>
              <a:t>Insights gained from learning direct product development more effectively than traditional metrics.</a:t>
            </a:r>
          </a:p>
        </p:txBody>
      </p:sp>
      <p:sp>
        <p:nvSpPr>
          <p:cNvPr id="4" name="Date Placeholder 3">
            <a:extLst>
              <a:ext uri="{FF2B5EF4-FFF2-40B4-BE49-F238E27FC236}">
                <a16:creationId xmlns:a16="http://schemas.microsoft.com/office/drawing/2014/main" id="{19E635DE-D836-C95C-B753-676D1F6B38F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FC7C5E9-D691-B291-68E1-26D674464BA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07EBFDD-25C9-6617-051D-369E88F0515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38</a:t>
            </a:fld>
            <a:endParaRPr lang="en-US"/>
          </a:p>
        </p:txBody>
      </p:sp>
    </p:spTree>
    <p:extLst>
      <p:ext uri="{BB962C8B-B14F-4D97-AF65-F5344CB8AC3E}">
        <p14:creationId xmlns:p14="http://schemas.microsoft.com/office/powerpoint/2010/main" val="3004567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2AA8-5C22-C970-9E0C-327DCFD3A87E}"/>
              </a:ext>
            </a:extLst>
          </p:cNvPr>
          <p:cNvSpPr>
            <a:spLocks noGrp="1"/>
          </p:cNvSpPr>
          <p:nvPr>
            <p:ph type="title"/>
          </p:nvPr>
        </p:nvSpPr>
        <p:spPr>
          <a:xfrm>
            <a:off x="431172" y="553616"/>
            <a:ext cx="7914087" cy="4008859"/>
          </a:xfrm>
        </p:spPr>
        <p:txBody>
          <a:bodyPr anchor="t">
            <a:normAutofit/>
          </a:bodyPr>
          <a:lstStyle/>
          <a:p>
            <a:r>
              <a:rPr lang="en-GB"/>
              <a:t>Learning Metrics Versus Vanity Metrics</a:t>
            </a:r>
          </a:p>
        </p:txBody>
      </p:sp>
      <p:sp>
        <p:nvSpPr>
          <p:cNvPr id="11" name="Text Placeholder 2">
            <a:extLst>
              <a:ext uri="{FF2B5EF4-FFF2-40B4-BE49-F238E27FC236}">
                <a16:creationId xmlns:a16="http://schemas.microsoft.com/office/drawing/2014/main" id="{40940E7F-1ABD-1F4B-A835-1323D82B3DA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065A1994-7B31-95B0-10EF-351794242BD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E9174DA-83A0-C796-F2A3-3D2372FF273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7AF437F-4D49-072A-023C-2247026DDAF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39</a:t>
            </a:fld>
            <a:endParaRPr lang="en-US"/>
          </a:p>
        </p:txBody>
      </p:sp>
    </p:spTree>
    <p:extLst>
      <p:ext uri="{BB962C8B-B14F-4D97-AF65-F5344CB8AC3E}">
        <p14:creationId xmlns:p14="http://schemas.microsoft.com/office/powerpoint/2010/main" val="330773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1D80-C9F8-572B-B5E4-0A6FDB30015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Accelerating Learning and Reducing Uncertainty</a:t>
            </a:r>
          </a:p>
        </p:txBody>
      </p:sp>
      <p:pic>
        <p:nvPicPr>
          <p:cNvPr id="7" name="Content Placeholder 6" descr="Startup team collaborating on prototype development with feedback and testing tools">
            <a:extLst>
              <a:ext uri="{FF2B5EF4-FFF2-40B4-BE49-F238E27FC236}">
                <a16:creationId xmlns:a16="http://schemas.microsoft.com/office/drawing/2014/main" id="{6427D998-5C7C-4079-8299-5E3276A603FA}"/>
              </a:ext>
            </a:extLst>
          </p:cNvPr>
          <p:cNvPicPr>
            <a:picLocks noGrp="1" noChangeAspect="1"/>
          </p:cNvPicPr>
          <p:nvPr>
            <p:ph type="pic" sz="quarter" idx="15"/>
          </p:nvPr>
        </p:nvPicPr>
        <p:blipFill>
          <a:blip r:embed="rId3"/>
          <a:srcRect l="15705" r="3619" b="1"/>
          <a:stretch>
            <a:fillRect/>
          </a:stretch>
        </p:blipFill>
        <p:spPr>
          <a:xfrm>
            <a:off x="20" y="10"/>
            <a:ext cx="7734280" cy="6399142"/>
          </a:xfrm>
        </p:spPr>
      </p:pic>
      <p:sp>
        <p:nvSpPr>
          <p:cNvPr id="8" name="TextBox 7">
            <a:extLst>
              <a:ext uri="{FF2B5EF4-FFF2-40B4-BE49-F238E27FC236}">
                <a16:creationId xmlns:a16="http://schemas.microsoft.com/office/drawing/2014/main" id="{7DE96258-5BF2-49E5-9B99-E9EFBF3468C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Rapid Hypothesis Testing</a:t>
            </a:r>
          </a:p>
          <a:p>
            <a:pPr marL="0" lvl="1" indent="0">
              <a:lnSpc>
                <a:spcPct val="90000"/>
              </a:lnSpc>
              <a:spcBef>
                <a:spcPts val="1000"/>
              </a:spcBef>
              <a:spcAft>
                <a:spcPts val="600"/>
              </a:spcAft>
              <a:buFont typeface="Arial" panose="020B0604020202020204" pitchFamily="34" charset="0"/>
              <a:buNone/>
            </a:pPr>
            <a:r>
              <a:rPr lang="en-GB" sz="900"/>
              <a:t>Prototyping enables quick validation of ideas by testing hypotheses early in the development process.</a:t>
            </a:r>
          </a:p>
          <a:p>
            <a:pPr marL="0" indent="0">
              <a:lnSpc>
                <a:spcPct val="90000"/>
              </a:lnSpc>
              <a:spcBef>
                <a:spcPts val="2500"/>
              </a:spcBef>
              <a:spcAft>
                <a:spcPts val="600"/>
              </a:spcAft>
              <a:buFont typeface="Arial" panose="020B0604020202020204" pitchFamily="34" charset="0"/>
              <a:buNone/>
            </a:pPr>
            <a:r>
              <a:rPr lang="en-GB" sz="900" b="1"/>
              <a:t>Gathering Feedback</a:t>
            </a:r>
          </a:p>
          <a:p>
            <a:pPr marL="0" lvl="1" indent="0">
              <a:lnSpc>
                <a:spcPct val="90000"/>
              </a:lnSpc>
              <a:spcBef>
                <a:spcPts val="1000"/>
              </a:spcBef>
              <a:spcAft>
                <a:spcPts val="600"/>
              </a:spcAft>
              <a:buFont typeface="Arial" panose="020B0604020202020204" pitchFamily="34" charset="0"/>
              <a:buNone/>
            </a:pPr>
            <a:r>
              <a:rPr lang="en-GB" sz="900"/>
              <a:t>Early user feedback supports iterative improvements and informed decision-making for startups.</a:t>
            </a:r>
          </a:p>
          <a:p>
            <a:pPr marL="0" indent="0">
              <a:lnSpc>
                <a:spcPct val="90000"/>
              </a:lnSpc>
              <a:spcBef>
                <a:spcPts val="2500"/>
              </a:spcBef>
              <a:spcAft>
                <a:spcPts val="600"/>
              </a:spcAft>
              <a:buFont typeface="Arial" panose="020B0604020202020204" pitchFamily="34" charset="0"/>
              <a:buNone/>
            </a:pPr>
            <a:r>
              <a:rPr lang="en-GB" sz="900" b="1"/>
              <a:t>Risk Reduction</a:t>
            </a:r>
          </a:p>
          <a:p>
            <a:pPr marL="0" lvl="1" indent="0">
              <a:lnSpc>
                <a:spcPct val="90000"/>
              </a:lnSpc>
              <a:spcBef>
                <a:spcPts val="1000"/>
              </a:spcBef>
              <a:spcAft>
                <a:spcPts val="600"/>
              </a:spcAft>
              <a:buFont typeface="Arial" panose="020B0604020202020204" pitchFamily="34" charset="0"/>
              <a:buNone/>
            </a:pPr>
            <a:r>
              <a:rPr lang="en-GB" sz="900"/>
              <a:t>Testing prototypes early helps minimise risks and reduces uncertainties during product development.</a:t>
            </a:r>
          </a:p>
        </p:txBody>
      </p:sp>
      <p:sp>
        <p:nvSpPr>
          <p:cNvPr id="4" name="Date Placeholder 3">
            <a:extLst>
              <a:ext uri="{FF2B5EF4-FFF2-40B4-BE49-F238E27FC236}">
                <a16:creationId xmlns:a16="http://schemas.microsoft.com/office/drawing/2014/main" id="{E11562F8-01F9-49D9-8570-7A27B94D903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FBFD300-1A38-84FD-5AB5-401A5E33B33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A64D506-F70F-3E37-11F0-CF989636F22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27448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AC91-6D76-EB2B-C419-BE20EEA272A9}"/>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Identifying Actionable Learning Metrics</a:t>
            </a:r>
          </a:p>
        </p:txBody>
      </p:sp>
      <p:pic>
        <p:nvPicPr>
          <p:cNvPr id="7" name="Content Placeholder 6" descr="Dashboard displaying customer retention, user feedback, and task completion statistics">
            <a:extLst>
              <a:ext uri="{FF2B5EF4-FFF2-40B4-BE49-F238E27FC236}">
                <a16:creationId xmlns:a16="http://schemas.microsoft.com/office/drawing/2014/main" id="{160A91D7-179C-44D1-8A39-78BE8CFF0D5C}"/>
              </a:ext>
            </a:extLst>
          </p:cNvPr>
          <p:cNvPicPr>
            <a:picLocks noGrp="1" noChangeAspect="1"/>
          </p:cNvPicPr>
          <p:nvPr>
            <p:ph type="pic" sz="quarter" idx="15"/>
          </p:nvPr>
        </p:nvPicPr>
        <p:blipFill>
          <a:blip r:embed="rId3"/>
          <a:srcRect l="8965" r="10358" b="1"/>
          <a:stretch>
            <a:fillRect/>
          </a:stretch>
        </p:blipFill>
        <p:spPr>
          <a:xfrm>
            <a:off x="20" y="10"/>
            <a:ext cx="7734280" cy="6399142"/>
          </a:xfrm>
        </p:spPr>
      </p:pic>
      <p:sp>
        <p:nvSpPr>
          <p:cNvPr id="8" name="TextBox 7">
            <a:extLst>
              <a:ext uri="{FF2B5EF4-FFF2-40B4-BE49-F238E27FC236}">
                <a16:creationId xmlns:a16="http://schemas.microsoft.com/office/drawing/2014/main" id="{32EECB0C-0281-4E3F-9B7D-BE5D0A8F728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Customer Retention Metrics</a:t>
            </a:r>
          </a:p>
          <a:p>
            <a:pPr marL="0" lvl="1" indent="0">
              <a:lnSpc>
                <a:spcPct val="90000"/>
              </a:lnSpc>
              <a:spcBef>
                <a:spcPts val="1000"/>
              </a:spcBef>
              <a:spcAft>
                <a:spcPts val="600"/>
              </a:spcAft>
              <a:buFont typeface="Arial" panose="020B0604020202020204" pitchFamily="34" charset="0"/>
              <a:buNone/>
            </a:pPr>
            <a:r>
              <a:rPr lang="en-GB" sz="1400"/>
              <a:t>Tracking customer retention helps understand user loyalty and product satisfaction over time.</a:t>
            </a:r>
          </a:p>
          <a:p>
            <a:pPr marL="0" indent="0">
              <a:lnSpc>
                <a:spcPct val="90000"/>
              </a:lnSpc>
              <a:spcBef>
                <a:spcPts val="2500"/>
              </a:spcBef>
              <a:spcAft>
                <a:spcPts val="600"/>
              </a:spcAft>
              <a:buFont typeface="Arial" panose="020B0604020202020204" pitchFamily="34" charset="0"/>
              <a:buNone/>
            </a:pPr>
            <a:r>
              <a:rPr lang="en-GB" sz="1400" b="1"/>
              <a:t>User Feedback Analysis</a:t>
            </a:r>
          </a:p>
          <a:p>
            <a:pPr marL="0" lvl="1" indent="0">
              <a:lnSpc>
                <a:spcPct val="90000"/>
              </a:lnSpc>
              <a:spcBef>
                <a:spcPts val="1000"/>
              </a:spcBef>
              <a:spcAft>
                <a:spcPts val="600"/>
              </a:spcAft>
              <a:buFont typeface="Arial" panose="020B0604020202020204" pitchFamily="34" charset="0"/>
              <a:buNone/>
            </a:pPr>
            <a:r>
              <a:rPr lang="en-GB" sz="1400"/>
              <a:t>Collecting and analysing user feedback provides qualitative insights for product improvements.</a:t>
            </a:r>
          </a:p>
          <a:p>
            <a:pPr marL="0" indent="0">
              <a:lnSpc>
                <a:spcPct val="90000"/>
              </a:lnSpc>
              <a:spcBef>
                <a:spcPts val="2500"/>
              </a:spcBef>
              <a:spcAft>
                <a:spcPts val="600"/>
              </a:spcAft>
              <a:buFont typeface="Arial" panose="020B0604020202020204" pitchFamily="34" charset="0"/>
              <a:buNone/>
            </a:pPr>
            <a:r>
              <a:rPr lang="en-GB" sz="1400" b="1"/>
              <a:t>Task Completion Rates</a:t>
            </a:r>
          </a:p>
          <a:p>
            <a:pPr marL="0" lvl="1" indent="0">
              <a:lnSpc>
                <a:spcPct val="90000"/>
              </a:lnSpc>
              <a:spcBef>
                <a:spcPts val="1000"/>
              </a:spcBef>
              <a:spcAft>
                <a:spcPts val="600"/>
              </a:spcAft>
              <a:buFont typeface="Arial" panose="020B0604020202020204" pitchFamily="34" charset="0"/>
              <a:buNone/>
            </a:pPr>
            <a:r>
              <a:rPr lang="en-GB" sz="1400"/>
              <a:t>Measuring task completion rates reveals usability and effectiveness of product features.</a:t>
            </a:r>
          </a:p>
        </p:txBody>
      </p:sp>
      <p:sp>
        <p:nvSpPr>
          <p:cNvPr id="4" name="Date Placeholder 3">
            <a:extLst>
              <a:ext uri="{FF2B5EF4-FFF2-40B4-BE49-F238E27FC236}">
                <a16:creationId xmlns:a16="http://schemas.microsoft.com/office/drawing/2014/main" id="{E47D9F7D-4920-A3BE-2644-BE3711797E8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E3F1A34-0E0E-0B51-DBEF-53CB80459EA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617D09E-5ADB-A31E-1859-86B87F26AFF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40</a:t>
            </a:fld>
            <a:endParaRPr lang="en-US"/>
          </a:p>
        </p:txBody>
      </p:sp>
    </p:spTree>
    <p:extLst>
      <p:ext uri="{BB962C8B-B14F-4D97-AF65-F5344CB8AC3E}">
        <p14:creationId xmlns:p14="http://schemas.microsoft.com/office/powerpoint/2010/main" val="1478563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BBA0-81DA-54EF-81EA-124713B353C2}"/>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Common Vanity Metrics to Avoid</a:t>
            </a:r>
          </a:p>
        </p:txBody>
      </p:sp>
      <p:pic>
        <p:nvPicPr>
          <p:cNvPr id="7" name="Content Placeholder 6" descr="Abstract illustration of misleading digital metrics like downloads and page views with caution symbols">
            <a:extLst>
              <a:ext uri="{FF2B5EF4-FFF2-40B4-BE49-F238E27FC236}">
                <a16:creationId xmlns:a16="http://schemas.microsoft.com/office/drawing/2014/main" id="{F411D8BB-4AB8-4989-A235-4FD6E50B9280}"/>
              </a:ext>
            </a:extLst>
          </p:cNvPr>
          <p:cNvPicPr>
            <a:picLocks noGrp="1" noChangeAspect="1"/>
          </p:cNvPicPr>
          <p:nvPr>
            <p:ph type="pic" sz="quarter" idx="15"/>
          </p:nvPr>
        </p:nvPicPr>
        <p:blipFill>
          <a:blip r:embed="rId3"/>
          <a:srcRect l="12693" r="6631" b="1"/>
          <a:stretch>
            <a:fillRect/>
          </a:stretch>
        </p:blipFill>
        <p:spPr>
          <a:xfrm>
            <a:off x="20" y="10"/>
            <a:ext cx="7734280" cy="6399142"/>
          </a:xfrm>
        </p:spPr>
      </p:pic>
      <p:sp>
        <p:nvSpPr>
          <p:cNvPr id="8" name="TextBox 7">
            <a:extLst>
              <a:ext uri="{FF2B5EF4-FFF2-40B4-BE49-F238E27FC236}">
                <a16:creationId xmlns:a16="http://schemas.microsoft.com/office/drawing/2014/main" id="{F428D518-465E-4E19-990F-39FF1CE85CD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Misleading Metrics Explained</a:t>
            </a:r>
          </a:p>
          <a:p>
            <a:pPr marL="0" lvl="1" indent="0">
              <a:lnSpc>
                <a:spcPct val="90000"/>
              </a:lnSpc>
              <a:spcBef>
                <a:spcPts val="1000"/>
              </a:spcBef>
              <a:spcAft>
                <a:spcPts val="600"/>
              </a:spcAft>
              <a:buFont typeface="Arial" panose="020B0604020202020204" pitchFamily="34" charset="0"/>
              <a:buNone/>
            </a:pPr>
            <a:r>
              <a:rPr lang="en-GB" sz="1400"/>
              <a:t>Certain metrics can exaggerate success without reflecting true business growth or customer engagement.</a:t>
            </a:r>
          </a:p>
          <a:p>
            <a:pPr marL="0" indent="0">
              <a:lnSpc>
                <a:spcPct val="90000"/>
              </a:lnSpc>
              <a:spcBef>
                <a:spcPts val="2500"/>
              </a:spcBef>
              <a:spcAft>
                <a:spcPts val="600"/>
              </a:spcAft>
              <a:buFont typeface="Arial" panose="020B0604020202020204" pitchFamily="34" charset="0"/>
              <a:buNone/>
            </a:pPr>
            <a:r>
              <a:rPr lang="en-GB" sz="1400" b="1"/>
              <a:t>Limitations of Downloads and Views</a:t>
            </a:r>
          </a:p>
          <a:p>
            <a:pPr marL="0" lvl="1" indent="0">
              <a:lnSpc>
                <a:spcPct val="90000"/>
              </a:lnSpc>
              <a:spcBef>
                <a:spcPts val="1000"/>
              </a:spcBef>
              <a:spcAft>
                <a:spcPts val="600"/>
              </a:spcAft>
              <a:buFont typeface="Arial" panose="020B0604020202020204" pitchFamily="34" charset="0"/>
              <a:buNone/>
            </a:pPr>
            <a:r>
              <a:rPr lang="en-GB" sz="1400"/>
              <a:t>Total downloads or page views may not translate to product-market fit or sustained user engagement.</a:t>
            </a:r>
          </a:p>
        </p:txBody>
      </p:sp>
      <p:sp>
        <p:nvSpPr>
          <p:cNvPr id="4" name="Date Placeholder 3">
            <a:extLst>
              <a:ext uri="{FF2B5EF4-FFF2-40B4-BE49-F238E27FC236}">
                <a16:creationId xmlns:a16="http://schemas.microsoft.com/office/drawing/2014/main" id="{CB360F1D-9FD9-C382-610E-427FE8EC60D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1B62DDA-8665-5C08-D198-C80EE9CE68B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604854F-EE60-DC1F-FB51-EE072C5CB4B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41</a:t>
            </a:fld>
            <a:endParaRPr lang="en-US"/>
          </a:p>
        </p:txBody>
      </p:sp>
    </p:spTree>
    <p:extLst>
      <p:ext uri="{BB962C8B-B14F-4D97-AF65-F5344CB8AC3E}">
        <p14:creationId xmlns:p14="http://schemas.microsoft.com/office/powerpoint/2010/main" val="3540508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27D5-F192-1E91-3358-7B3E64854F2A}"/>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3000" b="0" kern="1200" cap="all" baseline="0">
                <a:latin typeface="+mj-lt"/>
                <a:ea typeface="+mj-ea"/>
                <a:cs typeface="+mj-cs"/>
              </a:rPr>
              <a:t>Leveraging Metrics for Informed Iteration</a:t>
            </a:r>
          </a:p>
        </p:txBody>
      </p:sp>
      <p:sp>
        <p:nvSpPr>
          <p:cNvPr id="8" name="TextBox 7">
            <a:extLst>
              <a:ext uri="{FF2B5EF4-FFF2-40B4-BE49-F238E27FC236}">
                <a16:creationId xmlns:a16="http://schemas.microsoft.com/office/drawing/2014/main" id="{8BA35134-907F-4E77-A67A-92E5E460E2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Importance of Learning Metrics</a:t>
            </a:r>
          </a:p>
          <a:p>
            <a:pPr marL="0" lvl="1" indent="0">
              <a:lnSpc>
                <a:spcPct val="90000"/>
              </a:lnSpc>
              <a:spcBef>
                <a:spcPts val="1000"/>
              </a:spcBef>
              <a:spcAft>
                <a:spcPts val="600"/>
              </a:spcAft>
              <a:buFont typeface="Arial" panose="020B0604020202020204" pitchFamily="34" charset="0"/>
              <a:buNone/>
            </a:pPr>
            <a:r>
              <a:rPr lang="en-GB" sz="1400"/>
              <a:t>Learning metrics provide critical insights that guide product improvements and strategic decisions for startups.</a:t>
            </a:r>
          </a:p>
          <a:p>
            <a:pPr marL="0" indent="0">
              <a:lnSpc>
                <a:spcPct val="90000"/>
              </a:lnSpc>
              <a:spcBef>
                <a:spcPts val="2500"/>
              </a:spcBef>
              <a:spcAft>
                <a:spcPts val="600"/>
              </a:spcAft>
              <a:buFont typeface="Arial" panose="020B0604020202020204" pitchFamily="34" charset="0"/>
              <a:buNone/>
            </a:pPr>
            <a:r>
              <a:rPr lang="en-GB" sz="1400" b="1"/>
              <a:t>Iterative Product Refinement</a:t>
            </a:r>
          </a:p>
          <a:p>
            <a:pPr marL="0" lvl="1" indent="0">
              <a:lnSpc>
                <a:spcPct val="90000"/>
              </a:lnSpc>
              <a:spcBef>
                <a:spcPts val="1000"/>
              </a:spcBef>
              <a:spcAft>
                <a:spcPts val="600"/>
              </a:spcAft>
              <a:buFont typeface="Arial" panose="020B0604020202020204" pitchFamily="34" charset="0"/>
              <a:buNone/>
            </a:pPr>
            <a:r>
              <a:rPr lang="en-GB" sz="1400"/>
              <a:t>Startups use metrics to iteratively refine their MVP, enhancing features and user experience based on evidence.</a:t>
            </a:r>
          </a:p>
          <a:p>
            <a:pPr marL="0" indent="0">
              <a:lnSpc>
                <a:spcPct val="90000"/>
              </a:lnSpc>
              <a:spcBef>
                <a:spcPts val="2500"/>
              </a:spcBef>
              <a:spcAft>
                <a:spcPts val="600"/>
              </a:spcAft>
              <a:buFont typeface="Arial" panose="020B0604020202020204" pitchFamily="34" charset="0"/>
              <a:buNone/>
            </a:pPr>
            <a:r>
              <a:rPr lang="en-GB" sz="1400" b="1"/>
              <a:t>Evidence-Based Strategy</a:t>
            </a:r>
          </a:p>
          <a:p>
            <a:pPr marL="0" lvl="1" indent="0">
              <a:lnSpc>
                <a:spcPct val="90000"/>
              </a:lnSpc>
              <a:spcBef>
                <a:spcPts val="1000"/>
              </a:spcBef>
              <a:spcAft>
                <a:spcPts val="600"/>
              </a:spcAft>
              <a:buFont typeface="Arial" panose="020B0604020202020204" pitchFamily="34" charset="0"/>
              <a:buNone/>
            </a:pPr>
            <a:r>
              <a:rPr lang="en-GB" sz="1400"/>
              <a:t>Metrics enable informed strategic decisions by providing evidence to validate assumptions and guide growth.</a:t>
            </a:r>
          </a:p>
        </p:txBody>
      </p:sp>
      <p:pic>
        <p:nvPicPr>
          <p:cNvPr id="7" name="Content Placeholder 6" descr="Startup team analysing data charts and graphs to improve product iteration">
            <a:extLst>
              <a:ext uri="{FF2B5EF4-FFF2-40B4-BE49-F238E27FC236}">
                <a16:creationId xmlns:a16="http://schemas.microsoft.com/office/drawing/2014/main" id="{CD9FEC70-1241-4769-BACB-3900FBA9A016}"/>
              </a:ext>
            </a:extLst>
          </p:cNvPr>
          <p:cNvPicPr>
            <a:picLocks noGrp="1" noChangeAspect="1"/>
          </p:cNvPicPr>
          <p:nvPr>
            <p:ph type="pic" sz="quarter" idx="15"/>
          </p:nvPr>
        </p:nvPicPr>
        <p:blipFill>
          <a:blip r:embed="rId3"/>
          <a:srcRect l="24262" r="8412" b="1"/>
          <a:stretch>
            <a:fillRect/>
          </a:stretch>
        </p:blipFill>
        <p:spPr>
          <a:xfrm>
            <a:off x="5737594" y="10"/>
            <a:ext cx="6454406" cy="6399142"/>
          </a:xfrm>
        </p:spPr>
      </p:pic>
      <p:sp>
        <p:nvSpPr>
          <p:cNvPr id="4" name="Date Placeholder 3">
            <a:extLst>
              <a:ext uri="{FF2B5EF4-FFF2-40B4-BE49-F238E27FC236}">
                <a16:creationId xmlns:a16="http://schemas.microsoft.com/office/drawing/2014/main" id="{B500EAFD-9961-75C2-579F-EB4C2E66C2B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5FC3650-034B-BB76-391C-1C47B03609C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8B5BCF95-425B-480A-0247-0B49A5393C9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42</a:t>
            </a:fld>
            <a:endParaRPr lang="en-US"/>
          </a:p>
        </p:txBody>
      </p:sp>
    </p:spTree>
    <p:extLst>
      <p:ext uri="{BB962C8B-B14F-4D97-AF65-F5344CB8AC3E}">
        <p14:creationId xmlns:p14="http://schemas.microsoft.com/office/powerpoint/2010/main" val="1141228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CB74-B4CF-ED9F-1B03-2395E3091062}"/>
              </a:ext>
            </a:extLst>
          </p:cNvPr>
          <p:cNvSpPr>
            <a:spLocks noGrp="1"/>
          </p:cNvSpPr>
          <p:nvPr>
            <p:ph type="title"/>
          </p:nvPr>
        </p:nvSpPr>
        <p:spPr>
          <a:xfrm>
            <a:off x="429768" y="429768"/>
            <a:ext cx="10890374" cy="1627632"/>
          </a:xfrm>
        </p:spPr>
        <p:txBody>
          <a:bodyPr anchor="t">
            <a:normAutofit/>
          </a:bodyPr>
          <a:lstStyle/>
          <a:p>
            <a:r>
              <a:rPr lang="en-GB" sz="4200"/>
              <a:t>Conclusion: Mastering Prototyping and MVP Strategies</a:t>
            </a:r>
          </a:p>
        </p:txBody>
      </p:sp>
      <p:graphicFrame>
        <p:nvGraphicFramePr>
          <p:cNvPr id="10" name="Content Placeholder 2">
            <a:extLst>
              <a:ext uri="{FF2B5EF4-FFF2-40B4-BE49-F238E27FC236}">
                <a16:creationId xmlns:a16="http://schemas.microsoft.com/office/drawing/2014/main" id="{BE0EC6EE-C506-44B0-28E2-4B2431217955}"/>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339865B-1B8B-383E-0B70-54DCDD694817}"/>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FD3EF7F-AC08-9A8E-A008-64415FD8087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E4566B5-8EF7-DF2B-4B29-30B8F08C41D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43</a:t>
            </a:fld>
            <a:endParaRPr lang="en-US"/>
          </a:p>
        </p:txBody>
      </p:sp>
    </p:spTree>
    <p:extLst>
      <p:ext uri="{BB962C8B-B14F-4D97-AF65-F5344CB8AC3E}">
        <p14:creationId xmlns:p14="http://schemas.microsoft.com/office/powerpoint/2010/main" val="15381564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4439-2DC4-5AF6-8C02-73DFEBF6F1D1}"/>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Saving Resources Through Early Validation</a:t>
            </a:r>
          </a:p>
        </p:txBody>
      </p:sp>
      <p:pic>
        <p:nvPicPr>
          <p:cNvPr id="7" name="Content Placeholder 6" descr="Prototype design with testing process illustrating early validation and resource saving">
            <a:extLst>
              <a:ext uri="{FF2B5EF4-FFF2-40B4-BE49-F238E27FC236}">
                <a16:creationId xmlns:a16="http://schemas.microsoft.com/office/drawing/2014/main" id="{35CB0834-104E-49B1-A446-ED370D289A02}"/>
              </a:ext>
            </a:extLst>
          </p:cNvPr>
          <p:cNvPicPr>
            <a:picLocks noGrp="1" noChangeAspect="1"/>
          </p:cNvPicPr>
          <p:nvPr>
            <p:ph type="pic" sz="quarter" idx="15"/>
          </p:nvPr>
        </p:nvPicPr>
        <p:blipFill>
          <a:blip r:embed="rId3"/>
          <a:srcRect l="10718" r="8606" b="1"/>
          <a:stretch>
            <a:fillRect/>
          </a:stretch>
        </p:blipFill>
        <p:spPr>
          <a:xfrm>
            <a:off x="20" y="10"/>
            <a:ext cx="7734280" cy="6399142"/>
          </a:xfrm>
        </p:spPr>
      </p:pic>
      <p:sp>
        <p:nvSpPr>
          <p:cNvPr id="8" name="TextBox 7">
            <a:extLst>
              <a:ext uri="{FF2B5EF4-FFF2-40B4-BE49-F238E27FC236}">
                <a16:creationId xmlns:a16="http://schemas.microsoft.com/office/drawing/2014/main" id="{A5598850-38E2-4716-82C5-ED3CABCC361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Purpose of Early Prototypes</a:t>
            </a:r>
          </a:p>
          <a:p>
            <a:pPr marL="0" lvl="1" indent="0">
              <a:spcBef>
                <a:spcPts val="1000"/>
              </a:spcBef>
              <a:spcAft>
                <a:spcPts val="600"/>
              </a:spcAft>
              <a:buFont typeface="Arial" panose="020B0604020202020204" pitchFamily="34" charset="0"/>
              <a:buNone/>
            </a:pPr>
            <a:r>
              <a:rPr lang="en-GB" sz="1400"/>
              <a:t>Early prototypes allow testing of ideas before heavy investment, saving resources and reducing risks.</a:t>
            </a:r>
          </a:p>
          <a:p>
            <a:pPr marL="0" indent="0">
              <a:spcBef>
                <a:spcPts val="2500"/>
              </a:spcBef>
              <a:spcAft>
                <a:spcPts val="600"/>
              </a:spcAft>
              <a:buFont typeface="Arial" panose="020B0604020202020204" pitchFamily="34" charset="0"/>
              <a:buNone/>
            </a:pPr>
            <a:r>
              <a:rPr lang="en-GB" sz="1400" b="1"/>
              <a:t>Cost and Time Efficiency</a:t>
            </a:r>
          </a:p>
          <a:p>
            <a:pPr marL="0" lvl="1" indent="0">
              <a:spcBef>
                <a:spcPts val="1000"/>
              </a:spcBef>
              <a:spcAft>
                <a:spcPts val="600"/>
              </a:spcAft>
              <a:buFont typeface="Arial" panose="020B0604020202020204" pitchFamily="34" charset="0"/>
              <a:buNone/>
            </a:pPr>
            <a:r>
              <a:rPr lang="en-GB" sz="1400"/>
              <a:t>Validating concepts early reduces wasted time and costs by identifying failures promptly.</a:t>
            </a:r>
          </a:p>
        </p:txBody>
      </p:sp>
      <p:sp>
        <p:nvSpPr>
          <p:cNvPr id="4" name="Date Placeholder 3">
            <a:extLst>
              <a:ext uri="{FF2B5EF4-FFF2-40B4-BE49-F238E27FC236}">
                <a16:creationId xmlns:a16="http://schemas.microsoft.com/office/drawing/2014/main" id="{45685CB7-FC2E-21CB-C799-1A079B52B1F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E88CE0E-5AFF-E526-1F0F-E00576AF7D4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088CAF5-3B3A-09D4-79B2-E5B516817D2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3164390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7346-E8B0-DFA1-8315-FA96AD64B0C7}"/>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Facilitating Stakeholder and Team Alignment</a:t>
            </a:r>
          </a:p>
        </p:txBody>
      </p:sp>
      <p:pic>
        <p:nvPicPr>
          <p:cNvPr id="7" name="Content Placeholder 6" descr="Team meeting around prototype model fostering collaboration and clear communication">
            <a:extLst>
              <a:ext uri="{FF2B5EF4-FFF2-40B4-BE49-F238E27FC236}">
                <a16:creationId xmlns:a16="http://schemas.microsoft.com/office/drawing/2014/main" id="{F05A68B0-7DBD-46E8-AD52-6E1E9793FBF7}"/>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DEEA47C8-3514-4B5A-839D-FAA71B9918B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Tangible Vision</a:t>
            </a:r>
          </a:p>
          <a:p>
            <a:pPr marL="0" lvl="1" indent="0">
              <a:lnSpc>
                <a:spcPct val="90000"/>
              </a:lnSpc>
              <a:spcBef>
                <a:spcPts val="1000"/>
              </a:spcBef>
              <a:spcAft>
                <a:spcPts val="600"/>
              </a:spcAft>
              <a:buFont typeface="Arial" panose="020B0604020202020204" pitchFamily="34" charset="0"/>
              <a:buNone/>
            </a:pPr>
            <a:r>
              <a:rPr lang="en-GB" sz="900"/>
              <a:t>Prototypes create a concrete representation of ideas, making concepts clear to all stakeholders.</a:t>
            </a:r>
          </a:p>
          <a:p>
            <a:pPr marL="0" indent="0">
              <a:lnSpc>
                <a:spcPct val="90000"/>
              </a:lnSpc>
              <a:spcBef>
                <a:spcPts val="2500"/>
              </a:spcBef>
              <a:spcAft>
                <a:spcPts val="600"/>
              </a:spcAft>
              <a:buFont typeface="Arial" panose="020B0604020202020204" pitchFamily="34" charset="0"/>
              <a:buNone/>
            </a:pPr>
            <a:r>
              <a:rPr lang="en-GB" sz="900" b="1"/>
              <a:t>Improved Communication</a:t>
            </a:r>
          </a:p>
          <a:p>
            <a:pPr marL="0" lvl="1" indent="0">
              <a:lnSpc>
                <a:spcPct val="90000"/>
              </a:lnSpc>
              <a:spcBef>
                <a:spcPts val="1000"/>
              </a:spcBef>
              <a:spcAft>
                <a:spcPts val="600"/>
              </a:spcAft>
              <a:buFont typeface="Arial" panose="020B0604020202020204" pitchFamily="34" charset="0"/>
              <a:buNone/>
            </a:pPr>
            <a:r>
              <a:rPr lang="en-GB" sz="900"/>
              <a:t>Prototypes enhance communication by providing a reference point for discussion among team members and investors.</a:t>
            </a:r>
          </a:p>
          <a:p>
            <a:pPr marL="0" indent="0">
              <a:lnSpc>
                <a:spcPct val="90000"/>
              </a:lnSpc>
              <a:spcBef>
                <a:spcPts val="2500"/>
              </a:spcBef>
              <a:spcAft>
                <a:spcPts val="600"/>
              </a:spcAft>
              <a:buFont typeface="Arial" panose="020B0604020202020204" pitchFamily="34" charset="0"/>
              <a:buNone/>
            </a:pPr>
            <a:r>
              <a:rPr lang="en-GB" sz="900" b="1"/>
              <a:t>Aligned Expectations</a:t>
            </a:r>
          </a:p>
          <a:p>
            <a:pPr marL="0" lvl="1" indent="0">
              <a:lnSpc>
                <a:spcPct val="90000"/>
              </a:lnSpc>
              <a:spcBef>
                <a:spcPts val="1000"/>
              </a:spcBef>
              <a:spcAft>
                <a:spcPts val="600"/>
              </a:spcAft>
              <a:buFont typeface="Arial" panose="020B0604020202020204" pitchFamily="34" charset="0"/>
              <a:buNone/>
            </a:pPr>
            <a:r>
              <a:rPr lang="en-GB" sz="900"/>
              <a:t>Using prototypes helps align expectations across customers, investors, and teams, reducing misunderstandings.</a:t>
            </a:r>
          </a:p>
        </p:txBody>
      </p:sp>
      <p:sp>
        <p:nvSpPr>
          <p:cNvPr id="4" name="Date Placeholder 3">
            <a:extLst>
              <a:ext uri="{FF2B5EF4-FFF2-40B4-BE49-F238E27FC236}">
                <a16:creationId xmlns:a16="http://schemas.microsoft.com/office/drawing/2014/main" id="{994871AB-AFA4-7580-129C-A5EA280149D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7CC3828-B21D-007F-81F8-C0C4A8DEC9F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1E9A8AE-577A-09EC-1051-4284CE7A4B4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206149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129C-4DD9-BCB1-450F-8A0A5C3016C8}"/>
              </a:ext>
            </a:extLst>
          </p:cNvPr>
          <p:cNvSpPr>
            <a:spLocks noGrp="1"/>
          </p:cNvSpPr>
          <p:nvPr>
            <p:ph type="title"/>
          </p:nvPr>
        </p:nvSpPr>
        <p:spPr>
          <a:xfrm>
            <a:off x="431172" y="553616"/>
            <a:ext cx="7914087" cy="4008859"/>
          </a:xfrm>
        </p:spPr>
        <p:txBody>
          <a:bodyPr anchor="t">
            <a:normAutofit/>
          </a:bodyPr>
          <a:lstStyle/>
          <a:p>
            <a:r>
              <a:rPr lang="en-GB"/>
              <a:t>Understanding MVPs: Definitions and Common Misconceptions</a:t>
            </a:r>
          </a:p>
        </p:txBody>
      </p:sp>
      <p:sp>
        <p:nvSpPr>
          <p:cNvPr id="11" name="Text Placeholder 2">
            <a:extLst>
              <a:ext uri="{FF2B5EF4-FFF2-40B4-BE49-F238E27FC236}">
                <a16:creationId xmlns:a16="http://schemas.microsoft.com/office/drawing/2014/main" id="{358C5A19-DA89-0A79-CE7F-6AB84B89E50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54A8120D-342E-FEBD-EAD1-FF7211349CF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8FE5A77-0D68-113A-A3AC-A919EE55AF8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2CA8404D-3AD3-AEA6-40BC-BA3FA97AE1B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149948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891E-20EC-C853-CAD1-07F8AC72873E}"/>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700" b="0" kern="1200" cap="all" baseline="0">
                <a:latin typeface="+mj-lt"/>
                <a:ea typeface="+mj-ea"/>
                <a:cs typeface="+mj-cs"/>
              </a:rPr>
              <a:t>What is a Minimum Viable Product (MVP)?</a:t>
            </a:r>
          </a:p>
        </p:txBody>
      </p:sp>
      <p:pic>
        <p:nvPicPr>
          <p:cNvPr id="7" name="Content Placeholder 6" descr="Minimalist product prototype design with core features and user feedback icons">
            <a:extLst>
              <a:ext uri="{FF2B5EF4-FFF2-40B4-BE49-F238E27FC236}">
                <a16:creationId xmlns:a16="http://schemas.microsoft.com/office/drawing/2014/main" id="{5F906C57-ACF0-4798-9447-EDCCF1456926}"/>
              </a:ext>
            </a:extLst>
          </p:cNvPr>
          <p:cNvPicPr>
            <a:picLocks noGrp="1" noChangeAspect="1"/>
          </p:cNvPicPr>
          <p:nvPr>
            <p:ph type="pic" sz="quarter" idx="15"/>
          </p:nvPr>
        </p:nvPicPr>
        <p:blipFill>
          <a:blip r:embed="rId3"/>
          <a:srcRect l="14542" r="4782" b="1"/>
          <a:stretch>
            <a:fillRect/>
          </a:stretch>
        </p:blipFill>
        <p:spPr>
          <a:xfrm>
            <a:off x="20" y="10"/>
            <a:ext cx="7734280" cy="6399142"/>
          </a:xfrm>
        </p:spPr>
      </p:pic>
      <p:sp>
        <p:nvSpPr>
          <p:cNvPr id="8" name="TextBox 7">
            <a:extLst>
              <a:ext uri="{FF2B5EF4-FFF2-40B4-BE49-F238E27FC236}">
                <a16:creationId xmlns:a16="http://schemas.microsoft.com/office/drawing/2014/main" id="{DFEED42E-ABC7-463C-81F5-CD296F96201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Definition of MVP</a:t>
            </a:r>
          </a:p>
          <a:p>
            <a:pPr marL="0" lvl="1" indent="0">
              <a:lnSpc>
                <a:spcPct val="90000"/>
              </a:lnSpc>
              <a:spcBef>
                <a:spcPts val="1000"/>
              </a:spcBef>
              <a:spcAft>
                <a:spcPts val="600"/>
              </a:spcAft>
              <a:buFont typeface="Arial" panose="020B0604020202020204" pitchFamily="34" charset="0"/>
              <a:buNone/>
            </a:pPr>
            <a:r>
              <a:rPr lang="en-GB" sz="1400"/>
              <a:t>An MVP is a basic version of a product designed to test key assumptions with minimal resources.</a:t>
            </a:r>
          </a:p>
          <a:p>
            <a:pPr marL="0" indent="0">
              <a:lnSpc>
                <a:spcPct val="90000"/>
              </a:lnSpc>
              <a:spcBef>
                <a:spcPts val="2500"/>
              </a:spcBef>
              <a:spcAft>
                <a:spcPts val="600"/>
              </a:spcAft>
              <a:buFont typeface="Arial" panose="020B0604020202020204" pitchFamily="34" charset="0"/>
              <a:buNone/>
            </a:pPr>
            <a:r>
              <a:rPr lang="en-GB" sz="1400" b="1"/>
              <a:t>Purpose of MVP</a:t>
            </a:r>
          </a:p>
          <a:p>
            <a:pPr marL="0" lvl="1" indent="0">
              <a:lnSpc>
                <a:spcPct val="90000"/>
              </a:lnSpc>
              <a:spcBef>
                <a:spcPts val="1000"/>
              </a:spcBef>
              <a:spcAft>
                <a:spcPts val="600"/>
              </a:spcAft>
              <a:buFont typeface="Arial" panose="020B0604020202020204" pitchFamily="34" charset="0"/>
              <a:buNone/>
            </a:pPr>
            <a:r>
              <a:rPr lang="en-GB" sz="1400"/>
              <a:t>It enables startups to learn from customers through validated feedback early in development.</a:t>
            </a:r>
          </a:p>
          <a:p>
            <a:pPr marL="0" indent="0">
              <a:lnSpc>
                <a:spcPct val="90000"/>
              </a:lnSpc>
              <a:spcBef>
                <a:spcPts val="2500"/>
              </a:spcBef>
              <a:spcAft>
                <a:spcPts val="600"/>
              </a:spcAft>
              <a:buFont typeface="Arial" panose="020B0604020202020204" pitchFamily="34" charset="0"/>
              <a:buNone/>
            </a:pPr>
            <a:r>
              <a:rPr lang="en-GB" sz="1400" b="1"/>
              <a:t>Focus on Core Functionalities</a:t>
            </a:r>
          </a:p>
          <a:p>
            <a:pPr marL="0" lvl="1" indent="0">
              <a:lnSpc>
                <a:spcPct val="90000"/>
              </a:lnSpc>
              <a:spcBef>
                <a:spcPts val="1000"/>
              </a:spcBef>
              <a:spcAft>
                <a:spcPts val="600"/>
              </a:spcAft>
              <a:buFont typeface="Arial" panose="020B0604020202020204" pitchFamily="34" charset="0"/>
              <a:buNone/>
            </a:pPr>
            <a:r>
              <a:rPr lang="en-GB" sz="1400"/>
              <a:t>MVP focuses on solving the main problem with just enough features to satisfy early users.</a:t>
            </a:r>
          </a:p>
        </p:txBody>
      </p:sp>
      <p:sp>
        <p:nvSpPr>
          <p:cNvPr id="4" name="Date Placeholder 3">
            <a:extLst>
              <a:ext uri="{FF2B5EF4-FFF2-40B4-BE49-F238E27FC236}">
                <a16:creationId xmlns:a16="http://schemas.microsoft.com/office/drawing/2014/main" id="{2E6226EC-78C7-7848-C808-6704555402C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D85EE98-023B-1EA8-DB6A-B26FF2C7881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FD96B48-4796-2310-4205-A7653DF59B5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162496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336-10FF-E51D-4243-75C794FBA03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500" b="0" kern="1200" cap="all" baseline="0">
                <a:latin typeface="+mj-lt"/>
                <a:ea typeface="+mj-ea"/>
                <a:cs typeface="+mj-cs"/>
              </a:rPr>
              <a:t>Common Misconceptions and Pitfalls</a:t>
            </a:r>
          </a:p>
        </p:txBody>
      </p:sp>
      <p:pic>
        <p:nvPicPr>
          <p:cNvPr id="7" name="Content Placeholder 6" descr="Confused business people discussing product development and expectations in a modern office">
            <a:extLst>
              <a:ext uri="{FF2B5EF4-FFF2-40B4-BE49-F238E27FC236}">
                <a16:creationId xmlns:a16="http://schemas.microsoft.com/office/drawing/2014/main" id="{8DA5341C-8DD9-4068-B9A9-BD558A9A3765}"/>
              </a:ext>
            </a:extLst>
          </p:cNvPr>
          <p:cNvPicPr>
            <a:picLocks noGrp="1" noChangeAspect="1"/>
          </p:cNvPicPr>
          <p:nvPr>
            <p:ph type="pic" sz="quarter" idx="15"/>
          </p:nvPr>
        </p:nvPicPr>
        <p:blipFill>
          <a:blip r:embed="rId3"/>
          <a:srcRect l="13670" r="5654" b="1"/>
          <a:stretch>
            <a:fillRect/>
          </a:stretch>
        </p:blipFill>
        <p:spPr>
          <a:xfrm>
            <a:off x="20" y="10"/>
            <a:ext cx="7734280" cy="6399142"/>
          </a:xfrm>
        </p:spPr>
      </p:pic>
      <p:sp>
        <p:nvSpPr>
          <p:cNvPr id="8" name="TextBox 7">
            <a:extLst>
              <a:ext uri="{FF2B5EF4-FFF2-40B4-BE49-F238E27FC236}">
                <a16:creationId xmlns:a16="http://schemas.microsoft.com/office/drawing/2014/main" id="{CD051360-8B79-48C4-A52B-D4A1A85DEB0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MVP Quality Misconception</a:t>
            </a:r>
          </a:p>
          <a:p>
            <a:pPr marL="0" lvl="1" indent="0">
              <a:lnSpc>
                <a:spcPct val="90000"/>
              </a:lnSpc>
              <a:spcBef>
                <a:spcPts val="1000"/>
              </a:spcBef>
              <a:spcAft>
                <a:spcPts val="600"/>
              </a:spcAft>
              <a:buFont typeface="Arial" panose="020B0604020202020204" pitchFamily="34" charset="0"/>
              <a:buNone/>
            </a:pPr>
            <a:r>
              <a:rPr lang="en-GB" sz="900"/>
              <a:t>MVPs are often mistaken for low-quality or incomplete products, which misrepresents their true purpose.</a:t>
            </a:r>
          </a:p>
          <a:p>
            <a:pPr marL="0" indent="0">
              <a:lnSpc>
                <a:spcPct val="90000"/>
              </a:lnSpc>
              <a:spcBef>
                <a:spcPts val="2500"/>
              </a:spcBef>
              <a:spcAft>
                <a:spcPts val="600"/>
              </a:spcAft>
              <a:buFont typeface="Arial" panose="020B0604020202020204" pitchFamily="34" charset="0"/>
              <a:buNone/>
            </a:pPr>
            <a:r>
              <a:rPr lang="en-GB" sz="900" b="1"/>
              <a:t>Revenue Expectations</a:t>
            </a:r>
          </a:p>
          <a:p>
            <a:pPr marL="0" lvl="1" indent="0">
              <a:lnSpc>
                <a:spcPct val="90000"/>
              </a:lnSpc>
              <a:spcBef>
                <a:spcPts val="1000"/>
              </a:spcBef>
              <a:spcAft>
                <a:spcPts val="600"/>
              </a:spcAft>
              <a:buFont typeface="Arial" panose="020B0604020202020204" pitchFamily="34" charset="0"/>
              <a:buNone/>
            </a:pPr>
            <a:r>
              <a:rPr lang="en-GB" sz="900"/>
              <a:t>Expecting MVPs to generate revenue immediately is a common pitfall that leads to unrealistic business goals.</a:t>
            </a:r>
          </a:p>
          <a:p>
            <a:pPr marL="0" indent="0">
              <a:lnSpc>
                <a:spcPct val="90000"/>
              </a:lnSpc>
              <a:spcBef>
                <a:spcPts val="2500"/>
              </a:spcBef>
              <a:spcAft>
                <a:spcPts val="600"/>
              </a:spcAft>
              <a:buFont typeface="Arial" panose="020B0604020202020204" pitchFamily="34" charset="0"/>
              <a:buNone/>
            </a:pPr>
            <a:r>
              <a:rPr lang="en-GB" sz="900" b="1"/>
              <a:t>Setting Realistic Expectations</a:t>
            </a:r>
          </a:p>
          <a:p>
            <a:pPr marL="0" lvl="1" indent="0">
              <a:lnSpc>
                <a:spcPct val="90000"/>
              </a:lnSpc>
              <a:spcBef>
                <a:spcPts val="1000"/>
              </a:spcBef>
              <a:spcAft>
                <a:spcPts val="600"/>
              </a:spcAft>
              <a:buFont typeface="Arial" panose="020B0604020202020204" pitchFamily="34" charset="0"/>
              <a:buNone/>
            </a:pPr>
            <a:r>
              <a:rPr lang="en-GB" sz="900"/>
              <a:t>Clarifying what MVPs represent helps teams set realistic goals for product development and market testing.</a:t>
            </a:r>
          </a:p>
        </p:txBody>
      </p:sp>
      <p:sp>
        <p:nvSpPr>
          <p:cNvPr id="4" name="Date Placeholder 3">
            <a:extLst>
              <a:ext uri="{FF2B5EF4-FFF2-40B4-BE49-F238E27FC236}">
                <a16:creationId xmlns:a16="http://schemas.microsoft.com/office/drawing/2014/main" id="{0DB50ACC-34B6-7069-A562-AD19D1F0514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E30D86B-7A36-0D84-9B1B-9565A72EB5E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F89578E-A7AD-0BA4-BB94-979893EB0ED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2458847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OasisVTI</vt:lpstr>
      <vt:lpstr>Prototyping and MVP Strategies for Startups: A Comprehensive Guide for Startup Students</vt:lpstr>
      <vt:lpstr>Agenda: Prototyping and MVP Insights</vt:lpstr>
      <vt:lpstr>The Importance of Prototyping in the Startup Journey</vt:lpstr>
      <vt:lpstr>Accelerating Learning and Reducing Uncertainty</vt:lpstr>
      <vt:lpstr>Saving Resources Through Early Validation</vt:lpstr>
      <vt:lpstr>Facilitating Stakeholder and Team Alignment</vt:lpstr>
      <vt:lpstr>Understanding MVPs: Definitions and Common Misconceptions</vt:lpstr>
      <vt:lpstr>What is a Minimum Viable Product (MVP)?</vt:lpstr>
      <vt:lpstr>Common Misconceptions and Pitfalls</vt:lpstr>
      <vt:lpstr>Differentiating MVPs from Full Products</vt:lpstr>
      <vt:lpstr>MVPs, Prototypes, and Products: Key Differences</vt:lpstr>
      <vt:lpstr>Functional Goals of Prototypes</vt:lpstr>
      <vt:lpstr>Objectives and Limitations of MVPs</vt:lpstr>
      <vt:lpstr>Transitioning from MVP to Full Product</vt:lpstr>
      <vt:lpstr>Embracing Risk-Based MVP Thinking</vt:lpstr>
      <vt:lpstr>Identifying and Addressing the Riskiest Assumptions</vt:lpstr>
      <vt:lpstr>Mapping MVPs to Startup Risk Profiles</vt:lpstr>
      <vt:lpstr>Prioritising Experiments Based on Risk</vt:lpstr>
      <vt:lpstr>Exploring Types of MVPs</vt:lpstr>
      <vt:lpstr>No-code Solutions and Their Applications</vt:lpstr>
      <vt:lpstr>Clickable Prototypes and User Flow Simulations</vt:lpstr>
      <vt:lpstr>Concierge, Wizard-of-Oz, and Demo MVPs</vt:lpstr>
      <vt:lpstr>Choosing the Right MVP Type for Your Startup</vt:lpstr>
      <vt:lpstr>Criteria for Selecting MVP Approaches</vt:lpstr>
      <vt:lpstr>When to Use Each MVP Type</vt:lpstr>
      <vt:lpstr>Balancing Speed, Cost, and Learning</vt:lpstr>
      <vt:lpstr>Prototyping Tools and Platforms Overview</vt:lpstr>
      <vt:lpstr>Popular No-code and Low-code Tools</vt:lpstr>
      <vt:lpstr>Design and Interactive Prototype Platforms</vt:lpstr>
      <vt:lpstr>Collaboration and Feedback Collection Tools</vt:lpstr>
      <vt:lpstr>Balancing Speed and Quality in Prototyping</vt:lpstr>
      <vt:lpstr>The Trade-offs Between Speed and Fidelity</vt:lpstr>
      <vt:lpstr>When to Invest in Polish</vt:lpstr>
      <vt:lpstr>Lean Prototyping Tactics</vt:lpstr>
      <vt:lpstr>Defining Success Criteria for MVPs</vt:lpstr>
      <vt:lpstr>Setting Measurable Objectives</vt:lpstr>
      <vt:lpstr>Establishing Actionable Benchmarks</vt:lpstr>
      <vt:lpstr>Aligning Success with Learning Goals</vt:lpstr>
      <vt:lpstr>Learning Metrics Versus Vanity Metrics</vt:lpstr>
      <vt:lpstr>Identifying Actionable Learning Metrics</vt:lpstr>
      <vt:lpstr>Common Vanity Metrics to Avoid</vt:lpstr>
      <vt:lpstr>Leveraging Metrics for Informed Iteration</vt:lpstr>
      <vt:lpstr>Conclusion: Mastering Prototyping and MVP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cp:revision>
  <dcterms:created xsi:type="dcterms:W3CDTF">2026-02-01T12:42:42Z</dcterms:created>
  <dcterms:modified xsi:type="dcterms:W3CDTF">2026-02-01T12:47:55Z</dcterms:modified>
</cp:coreProperties>
</file>