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 id="2580" r:id="rId21"/>
    <p:sldId id="2581" r:id="rId22"/>
    <p:sldId id="2582" r:id="rId23"/>
    <p:sldId id="2583" r:id="rId24"/>
    <p:sldId id="2584" r:id="rId25"/>
    <p:sldId id="2585" r:id="rId26"/>
    <p:sldId id="2586" r:id="rId27"/>
    <p:sldId id="2587" r:id="rId28"/>
    <p:sldId id="2588" r:id="rId29"/>
    <p:sldId id="2589" r:id="rId30"/>
    <p:sldId id="2590" r:id="rId31"/>
    <p:sldId id="2591" r:id="rId32"/>
    <p:sldId id="2592" r:id="rId33"/>
    <p:sldId id="2593" r:id="rId34"/>
    <p:sldId id="2594" r:id="rId35"/>
    <p:sldId id="2595" r:id="rId3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up Financials, Investment Readiness, and Pitching: A Comprehensive Guide for Aspiring Founders" id="{D3852D06-FD19-4B78-AC3F-3247F84B4E45}">
          <p14:sldIdLst>
            <p14:sldId id="2561"/>
            <p14:sldId id="2562"/>
          </p14:sldIdLst>
        </p14:section>
        <p14:section name="Understanding the Venture Capital Mindset at Pre-Seed Stage" id="{7D5D2E02-2FB1-4BB3-8D98-14DD90F12CB1}">
          <p14:sldIdLst>
            <p14:sldId id="2563"/>
            <p14:sldId id="2564"/>
            <p14:sldId id="2565"/>
            <p14:sldId id="2566"/>
          </p14:sldIdLst>
        </p14:section>
        <p14:section name="What Makes a Startup Investable" id="{7857A6FD-2AF6-4EAA-A60C-73BB5C14EED7}">
          <p14:sldIdLst>
            <p14:sldId id="2567"/>
            <p14:sldId id="2568"/>
            <p14:sldId id="2569"/>
            <p14:sldId id="2570"/>
          </p14:sldIdLst>
        </p14:section>
        <p14:section name="Building Your Startup’s Financial Foundations" id="{AC29709C-2B40-4C56-8E5C-3154F8F0A561}">
          <p14:sldIdLst>
            <p14:sldId id="2571"/>
            <p14:sldId id="2572"/>
            <p14:sldId id="2573"/>
            <p14:sldId id="2574"/>
          </p14:sldIdLst>
        </p14:section>
        <p14:section name="Mastering Cash Flow, Runway, and Financial Planning" id="{99B02F9A-6DB5-408F-A796-87F9D8A177C3}">
          <p14:sldIdLst>
            <p14:sldId id="2575"/>
            <p14:sldId id="2576"/>
            <p14:sldId id="2577"/>
            <p14:sldId id="2578"/>
          </p14:sldIdLst>
        </p14:section>
        <p14:section name="Milestones, Valuation, and Avoiding Financial Pitfalls" id="{5A9E3E3A-D6FA-41E1-BA02-A32C2F12C7A4}">
          <p14:sldIdLst>
            <p14:sldId id="2579"/>
            <p14:sldId id="2580"/>
            <p14:sldId id="2581"/>
            <p14:sldId id="2582"/>
          </p14:sldIdLst>
        </p14:section>
        <p14:section name="Perfecting Your Investor Pitch" id="{3A06FA71-F677-4BD6-AA84-17CD49B4FAEE}">
          <p14:sldIdLst>
            <p14:sldId id="2583"/>
            <p14:sldId id="2584"/>
            <p14:sldId id="2585"/>
            <p14:sldId id="2586"/>
          </p14:sldIdLst>
        </p14:section>
        <p14:section name="Excelling on Demo Day and Handling Investor Interactions" id="{80983005-B80A-4643-9360-A3AF56705CEA}">
          <p14:sldIdLst>
            <p14:sldId id="2587"/>
            <p14:sldId id="2588"/>
            <p14:sldId id="2589"/>
            <p14:sldId id="2590"/>
          </p14:sldIdLst>
        </p14:section>
        <p14:section name="Ensuring Investment Readiness and Taking Action" id="{4694C555-5D1F-49C5-B67E-C52C54902ED6}">
          <p14:sldIdLst>
            <p14:sldId id="2591"/>
            <p14:sldId id="2592"/>
            <p14:sldId id="2593"/>
            <p14:sldId id="2594"/>
          </p14:sldIdLst>
        </p14:section>
        <p14:section name="Conclusion" id="{2D6C6613-73B2-474E-AD6C-11A94614E07A}">
          <p14:sldIdLst>
            <p14:sldId id="25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4D75F-2894-E62B-7A31-B1362767F598}" v="87" dt="2026-02-01T12:08:08.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F3B09E-7A13-4353-AE31-5CB07E0C10CC}"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E7C0C283-3BAA-4F0F-B6B7-9BF4E132AE71}">
      <dgm:prSet/>
      <dgm:spPr/>
      <dgm:t>
        <a:bodyPr/>
        <a:lstStyle/>
        <a:p>
          <a:pPr>
            <a:lnSpc>
              <a:spcPct val="100000"/>
            </a:lnSpc>
            <a:defRPr b="1"/>
          </a:pPr>
          <a:r>
            <a:rPr lang="en-US"/>
            <a:t>Startup Financials</a:t>
          </a:r>
        </a:p>
      </dgm:t>
    </dgm:pt>
    <dgm:pt modelId="{687165BA-E4E1-47DF-AFC1-06D85405751F}" type="parTrans" cxnId="{9361D398-0808-4C5E-B433-A8F935BA4788}">
      <dgm:prSet/>
      <dgm:spPr/>
      <dgm:t>
        <a:bodyPr/>
        <a:lstStyle/>
        <a:p>
          <a:endParaRPr lang="en-US"/>
        </a:p>
      </dgm:t>
    </dgm:pt>
    <dgm:pt modelId="{3C9400CD-8323-4B20-A61B-FDEE18440D18}" type="sibTrans" cxnId="{9361D398-0808-4C5E-B433-A8F935BA4788}">
      <dgm:prSet/>
      <dgm:spPr/>
      <dgm:t>
        <a:bodyPr/>
        <a:lstStyle/>
        <a:p>
          <a:pPr>
            <a:lnSpc>
              <a:spcPct val="100000"/>
            </a:lnSpc>
            <a:defRPr b="1"/>
          </a:pPr>
          <a:endParaRPr lang="en-US"/>
        </a:p>
      </dgm:t>
    </dgm:pt>
    <dgm:pt modelId="{864B0315-30E0-43AF-8728-CA17A6830613}">
      <dgm:prSet/>
      <dgm:spPr/>
      <dgm:t>
        <a:bodyPr/>
        <a:lstStyle/>
        <a:p>
          <a:pPr>
            <a:lnSpc>
              <a:spcPct val="100000"/>
            </a:lnSpc>
          </a:pPr>
          <a:r>
            <a:rPr lang="en-US"/>
            <a:t>Grasping financial concepts is crucial for managing startup budgets and growth projections effectively.</a:t>
          </a:r>
        </a:p>
      </dgm:t>
    </dgm:pt>
    <dgm:pt modelId="{9C355742-5ABF-44CF-B37B-536DA48A1559}" type="parTrans" cxnId="{54E13A08-7B1C-4068-8061-A3946D74503D}">
      <dgm:prSet/>
      <dgm:spPr/>
      <dgm:t>
        <a:bodyPr/>
        <a:lstStyle/>
        <a:p>
          <a:endParaRPr lang="en-US"/>
        </a:p>
      </dgm:t>
    </dgm:pt>
    <dgm:pt modelId="{F50C5B80-729D-4AEB-81AF-3D6F1CEEE06B}" type="sibTrans" cxnId="{54E13A08-7B1C-4068-8061-A3946D74503D}">
      <dgm:prSet/>
      <dgm:spPr/>
      <dgm:t>
        <a:bodyPr/>
        <a:lstStyle/>
        <a:p>
          <a:endParaRPr lang="en-US"/>
        </a:p>
      </dgm:t>
    </dgm:pt>
    <dgm:pt modelId="{04189FD4-97E7-49E3-82A5-11601130E8B4}">
      <dgm:prSet/>
      <dgm:spPr/>
      <dgm:t>
        <a:bodyPr/>
        <a:lstStyle/>
        <a:p>
          <a:pPr>
            <a:lnSpc>
              <a:spcPct val="100000"/>
            </a:lnSpc>
            <a:defRPr b="1"/>
          </a:pPr>
          <a:r>
            <a:rPr lang="en-US"/>
            <a:t>Investor Expectations</a:t>
          </a:r>
        </a:p>
      </dgm:t>
    </dgm:pt>
    <dgm:pt modelId="{84C0B87F-02FE-40B3-A6E2-A908BFCA091B}" type="parTrans" cxnId="{248C28E4-F37A-4033-BC53-878384C26B49}">
      <dgm:prSet/>
      <dgm:spPr/>
      <dgm:t>
        <a:bodyPr/>
        <a:lstStyle/>
        <a:p>
          <a:endParaRPr lang="en-US"/>
        </a:p>
      </dgm:t>
    </dgm:pt>
    <dgm:pt modelId="{115DB830-E0BD-41FA-9881-EACBD1A7BDA6}" type="sibTrans" cxnId="{248C28E4-F37A-4033-BC53-878384C26B49}">
      <dgm:prSet/>
      <dgm:spPr/>
      <dgm:t>
        <a:bodyPr/>
        <a:lstStyle/>
        <a:p>
          <a:pPr>
            <a:lnSpc>
              <a:spcPct val="100000"/>
            </a:lnSpc>
            <a:defRPr b="1"/>
          </a:pPr>
          <a:endParaRPr lang="en-US"/>
        </a:p>
      </dgm:t>
    </dgm:pt>
    <dgm:pt modelId="{DEF5A02D-D31C-4AFA-9EF7-20A7626040EA}">
      <dgm:prSet/>
      <dgm:spPr/>
      <dgm:t>
        <a:bodyPr/>
        <a:lstStyle/>
        <a:p>
          <a:pPr>
            <a:lnSpc>
              <a:spcPct val="100000"/>
            </a:lnSpc>
          </a:pPr>
          <a:r>
            <a:rPr lang="en-US"/>
            <a:t>Understanding what investors seek helps tailor your pitch to meet their priorities and concerns.</a:t>
          </a:r>
        </a:p>
      </dgm:t>
    </dgm:pt>
    <dgm:pt modelId="{03EC6501-E39F-4A48-93E0-C5D65455E700}" type="parTrans" cxnId="{28045E0C-94DB-4BEB-B5F1-74536E1986FF}">
      <dgm:prSet/>
      <dgm:spPr/>
      <dgm:t>
        <a:bodyPr/>
        <a:lstStyle/>
        <a:p>
          <a:endParaRPr lang="en-US"/>
        </a:p>
      </dgm:t>
    </dgm:pt>
    <dgm:pt modelId="{A7B7F227-3D02-4844-9161-DC13C75A7755}" type="sibTrans" cxnId="{28045E0C-94DB-4BEB-B5F1-74536E1986FF}">
      <dgm:prSet/>
      <dgm:spPr/>
      <dgm:t>
        <a:bodyPr/>
        <a:lstStyle/>
        <a:p>
          <a:endParaRPr lang="en-US"/>
        </a:p>
      </dgm:t>
    </dgm:pt>
    <dgm:pt modelId="{E6A76EED-C333-4D68-8175-87878AA3D049}">
      <dgm:prSet/>
      <dgm:spPr/>
      <dgm:t>
        <a:bodyPr/>
        <a:lstStyle/>
        <a:p>
          <a:pPr>
            <a:lnSpc>
              <a:spcPct val="100000"/>
            </a:lnSpc>
            <a:defRPr b="1"/>
          </a:pPr>
          <a:r>
            <a:rPr lang="en-US"/>
            <a:t>Effective Pitching</a:t>
          </a:r>
        </a:p>
      </dgm:t>
    </dgm:pt>
    <dgm:pt modelId="{DD7DA112-9FDD-4FB9-B5B3-E89935475FF7}" type="parTrans" cxnId="{E13567BD-CB85-406F-95E3-61FFF87BC196}">
      <dgm:prSet/>
      <dgm:spPr/>
      <dgm:t>
        <a:bodyPr/>
        <a:lstStyle/>
        <a:p>
          <a:endParaRPr lang="en-US"/>
        </a:p>
      </dgm:t>
    </dgm:pt>
    <dgm:pt modelId="{E414E5DB-2D40-4DEC-87C1-17D85B534BEB}" type="sibTrans" cxnId="{E13567BD-CB85-406F-95E3-61FFF87BC196}">
      <dgm:prSet/>
      <dgm:spPr/>
      <dgm:t>
        <a:bodyPr/>
        <a:lstStyle/>
        <a:p>
          <a:endParaRPr lang="en-US"/>
        </a:p>
      </dgm:t>
    </dgm:pt>
    <dgm:pt modelId="{A2226C55-3903-4C17-BBCF-39273ED6C2B7}">
      <dgm:prSet/>
      <dgm:spPr/>
      <dgm:t>
        <a:bodyPr/>
        <a:lstStyle/>
        <a:p>
          <a:pPr>
            <a:lnSpc>
              <a:spcPct val="100000"/>
            </a:lnSpc>
          </a:pPr>
          <a:r>
            <a:rPr lang="en-US"/>
            <a:t>Clear and focused pitching boosts confidence and increases chances of successful fundraising.</a:t>
          </a:r>
        </a:p>
      </dgm:t>
    </dgm:pt>
    <dgm:pt modelId="{D90103B6-4D4C-4153-8767-7397AC19471A}" type="parTrans" cxnId="{AA1B1E74-FD9C-4532-8011-8D772DA732CA}">
      <dgm:prSet/>
      <dgm:spPr/>
      <dgm:t>
        <a:bodyPr/>
        <a:lstStyle/>
        <a:p>
          <a:endParaRPr lang="en-US"/>
        </a:p>
      </dgm:t>
    </dgm:pt>
    <dgm:pt modelId="{CA225422-A21C-4936-ACD4-18FE9891B192}" type="sibTrans" cxnId="{AA1B1E74-FD9C-4532-8011-8D772DA732CA}">
      <dgm:prSet/>
      <dgm:spPr/>
      <dgm:t>
        <a:bodyPr/>
        <a:lstStyle/>
        <a:p>
          <a:endParaRPr lang="en-US"/>
        </a:p>
      </dgm:t>
    </dgm:pt>
    <dgm:pt modelId="{5841B56A-7C07-45C0-8446-DA02604F7452}" type="pres">
      <dgm:prSet presAssocID="{CAF3B09E-7A13-4353-AE31-5CB07E0C10CC}" presName="Name0" presStyleCnt="0">
        <dgm:presLayoutVars>
          <dgm:dir/>
          <dgm:resizeHandles val="exact"/>
        </dgm:presLayoutVars>
      </dgm:prSet>
      <dgm:spPr/>
    </dgm:pt>
    <dgm:pt modelId="{71D14DFE-BE04-46E7-A904-3EEFBA8A2EF9}" type="pres">
      <dgm:prSet presAssocID="{E7C0C283-3BAA-4F0F-B6B7-9BF4E132AE71}" presName="compNode" presStyleCnt="0"/>
      <dgm:spPr/>
    </dgm:pt>
    <dgm:pt modelId="{EA3DF7B3-A196-40A2-9258-AB857B0C343F}" type="pres">
      <dgm:prSet presAssocID="{E7C0C283-3BAA-4F0F-B6B7-9BF4E132AE71}" presName="pictRect" presStyleLbl="revTx" presStyleIdx="0" presStyleCnt="6">
        <dgm:presLayoutVars>
          <dgm:chMax val="0"/>
          <dgm:bulletEnabled/>
        </dgm:presLayoutVars>
      </dgm:prSet>
      <dgm:spPr/>
    </dgm:pt>
    <dgm:pt modelId="{1CC347D3-8538-4B99-B1F3-3E5427C6261A}" type="pres">
      <dgm:prSet presAssocID="{E7C0C283-3BAA-4F0F-B6B7-9BF4E132AE71}" presName="textRect" presStyleLbl="revTx" presStyleIdx="1" presStyleCnt="6">
        <dgm:presLayoutVars>
          <dgm:bulletEnabled/>
        </dgm:presLayoutVars>
      </dgm:prSet>
      <dgm:spPr/>
    </dgm:pt>
    <dgm:pt modelId="{064BE64B-D5B6-4470-A677-D538DEA2DC76}" type="pres">
      <dgm:prSet presAssocID="{3C9400CD-8323-4B20-A61B-FDEE18440D18}" presName="sibTrans" presStyleLbl="sibTrans2D1" presStyleIdx="0" presStyleCnt="0"/>
      <dgm:spPr/>
    </dgm:pt>
    <dgm:pt modelId="{A69F9751-4ECF-488E-98E6-76A1842C84E3}" type="pres">
      <dgm:prSet presAssocID="{04189FD4-97E7-49E3-82A5-11601130E8B4}" presName="compNode" presStyleCnt="0"/>
      <dgm:spPr/>
    </dgm:pt>
    <dgm:pt modelId="{9221D511-D821-4BD5-A7F7-0E43BA6048FA}" type="pres">
      <dgm:prSet presAssocID="{04189FD4-97E7-49E3-82A5-11601130E8B4}" presName="pictRect" presStyleLbl="revTx" presStyleIdx="2" presStyleCnt="6">
        <dgm:presLayoutVars>
          <dgm:chMax val="0"/>
          <dgm:bulletEnabled/>
        </dgm:presLayoutVars>
      </dgm:prSet>
      <dgm:spPr/>
    </dgm:pt>
    <dgm:pt modelId="{C4E9C129-C8A5-4DD5-8544-5B8C8531F049}" type="pres">
      <dgm:prSet presAssocID="{04189FD4-97E7-49E3-82A5-11601130E8B4}" presName="textRect" presStyleLbl="revTx" presStyleIdx="3" presStyleCnt="6">
        <dgm:presLayoutVars>
          <dgm:bulletEnabled/>
        </dgm:presLayoutVars>
      </dgm:prSet>
      <dgm:spPr/>
    </dgm:pt>
    <dgm:pt modelId="{441693AC-8E7F-43D6-8696-B4304FBAF26D}" type="pres">
      <dgm:prSet presAssocID="{115DB830-E0BD-41FA-9881-EACBD1A7BDA6}" presName="sibTrans" presStyleLbl="sibTrans2D1" presStyleIdx="0" presStyleCnt="0"/>
      <dgm:spPr/>
    </dgm:pt>
    <dgm:pt modelId="{B8EAB25A-3501-4A9F-857C-6017C1DEB18D}" type="pres">
      <dgm:prSet presAssocID="{E6A76EED-C333-4D68-8175-87878AA3D049}" presName="compNode" presStyleCnt="0"/>
      <dgm:spPr/>
    </dgm:pt>
    <dgm:pt modelId="{2BFD4068-C088-4745-A30D-A2F68D7CF463}" type="pres">
      <dgm:prSet presAssocID="{E6A76EED-C333-4D68-8175-87878AA3D049}" presName="pictRect" presStyleLbl="revTx" presStyleIdx="4" presStyleCnt="6">
        <dgm:presLayoutVars>
          <dgm:chMax val="0"/>
          <dgm:bulletEnabled/>
        </dgm:presLayoutVars>
      </dgm:prSet>
      <dgm:spPr/>
    </dgm:pt>
    <dgm:pt modelId="{CCA2BA15-F006-4E91-98BC-6B271EE1CA8A}" type="pres">
      <dgm:prSet presAssocID="{E6A76EED-C333-4D68-8175-87878AA3D049}" presName="textRect" presStyleLbl="revTx" presStyleIdx="5" presStyleCnt="6">
        <dgm:presLayoutVars>
          <dgm:bulletEnabled/>
        </dgm:presLayoutVars>
      </dgm:prSet>
      <dgm:spPr/>
    </dgm:pt>
  </dgm:ptLst>
  <dgm:cxnLst>
    <dgm:cxn modelId="{54E13A08-7B1C-4068-8061-A3946D74503D}" srcId="{E7C0C283-3BAA-4F0F-B6B7-9BF4E132AE71}" destId="{864B0315-30E0-43AF-8728-CA17A6830613}" srcOrd="0" destOrd="0" parTransId="{9C355742-5ABF-44CF-B37B-536DA48A1559}" sibTransId="{F50C5B80-729D-4AEB-81AF-3D6F1CEEE06B}"/>
    <dgm:cxn modelId="{28045E0C-94DB-4BEB-B5F1-74536E1986FF}" srcId="{04189FD4-97E7-49E3-82A5-11601130E8B4}" destId="{DEF5A02D-D31C-4AFA-9EF7-20A7626040EA}" srcOrd="0" destOrd="0" parTransId="{03EC6501-E39F-4A48-93E0-C5D65455E700}" sibTransId="{A7B7F227-3D02-4844-9161-DC13C75A7755}"/>
    <dgm:cxn modelId="{E64F451F-0751-4A47-A097-F15F58661F10}" type="presOf" srcId="{CAF3B09E-7A13-4353-AE31-5CB07E0C10CC}" destId="{5841B56A-7C07-45C0-8446-DA02604F7452}" srcOrd="0" destOrd="0" presId="urn:microsoft.com/office/officeart/2024/3/layout/hArchList1"/>
    <dgm:cxn modelId="{80596E23-8513-429B-8FD2-A2BF0FF7EB41}" type="presOf" srcId="{E6A76EED-C333-4D68-8175-87878AA3D049}" destId="{2BFD4068-C088-4745-A30D-A2F68D7CF463}" srcOrd="0" destOrd="0" presId="urn:microsoft.com/office/officeart/2024/3/layout/hArchList1"/>
    <dgm:cxn modelId="{59E12742-B8FD-47B0-8266-AC58F4377746}" type="presOf" srcId="{864B0315-30E0-43AF-8728-CA17A6830613}" destId="{1CC347D3-8538-4B99-B1F3-3E5427C6261A}" srcOrd="0" destOrd="0" presId="urn:microsoft.com/office/officeart/2024/3/layout/hArchList1"/>
    <dgm:cxn modelId="{50292F70-0DF8-413F-8E57-2E0B9EF7D8FB}" type="presOf" srcId="{3C9400CD-8323-4B20-A61B-FDEE18440D18}" destId="{064BE64B-D5B6-4470-A677-D538DEA2DC76}" srcOrd="0" destOrd="0" presId="urn:microsoft.com/office/officeart/2024/3/layout/hArchList1"/>
    <dgm:cxn modelId="{AA1B1E74-FD9C-4532-8011-8D772DA732CA}" srcId="{E6A76EED-C333-4D68-8175-87878AA3D049}" destId="{A2226C55-3903-4C17-BBCF-39273ED6C2B7}" srcOrd="0" destOrd="0" parTransId="{D90103B6-4D4C-4153-8767-7397AC19471A}" sibTransId="{CA225422-A21C-4936-ACD4-18FE9891B192}"/>
    <dgm:cxn modelId="{4506FE7E-8A9B-466E-B5F1-EE64BE4EC528}" type="presOf" srcId="{04189FD4-97E7-49E3-82A5-11601130E8B4}" destId="{9221D511-D821-4BD5-A7F7-0E43BA6048FA}" srcOrd="0" destOrd="0" presId="urn:microsoft.com/office/officeart/2024/3/layout/hArchList1"/>
    <dgm:cxn modelId="{D8F70E82-40B0-4BCD-816F-4E8E520B131A}" type="presOf" srcId="{E7C0C283-3BAA-4F0F-B6B7-9BF4E132AE71}" destId="{EA3DF7B3-A196-40A2-9258-AB857B0C343F}" srcOrd="0" destOrd="0" presId="urn:microsoft.com/office/officeart/2024/3/layout/hArchList1"/>
    <dgm:cxn modelId="{9361D398-0808-4C5E-B433-A8F935BA4788}" srcId="{CAF3B09E-7A13-4353-AE31-5CB07E0C10CC}" destId="{E7C0C283-3BAA-4F0F-B6B7-9BF4E132AE71}" srcOrd="0" destOrd="0" parTransId="{687165BA-E4E1-47DF-AFC1-06D85405751F}" sibTransId="{3C9400CD-8323-4B20-A61B-FDEE18440D18}"/>
    <dgm:cxn modelId="{1A9C4E99-722A-4309-8D14-B21CB62362B6}" type="presOf" srcId="{A2226C55-3903-4C17-BBCF-39273ED6C2B7}" destId="{CCA2BA15-F006-4E91-98BC-6B271EE1CA8A}" srcOrd="0" destOrd="0" presId="urn:microsoft.com/office/officeart/2024/3/layout/hArchList1"/>
    <dgm:cxn modelId="{AC8A2CB7-B809-4540-AE0C-26AE29DF4849}" type="presOf" srcId="{115DB830-E0BD-41FA-9881-EACBD1A7BDA6}" destId="{441693AC-8E7F-43D6-8696-B4304FBAF26D}" srcOrd="0" destOrd="0" presId="urn:microsoft.com/office/officeart/2024/3/layout/hArchList1"/>
    <dgm:cxn modelId="{E13567BD-CB85-406F-95E3-61FFF87BC196}" srcId="{CAF3B09E-7A13-4353-AE31-5CB07E0C10CC}" destId="{E6A76EED-C333-4D68-8175-87878AA3D049}" srcOrd="2" destOrd="0" parTransId="{DD7DA112-9FDD-4FB9-B5B3-E89935475FF7}" sibTransId="{E414E5DB-2D40-4DEC-87C1-17D85B534BEB}"/>
    <dgm:cxn modelId="{557C4CC2-C91E-4F1D-9205-D606BEDFBCC2}" type="presOf" srcId="{DEF5A02D-D31C-4AFA-9EF7-20A7626040EA}" destId="{C4E9C129-C8A5-4DD5-8544-5B8C8531F049}" srcOrd="0" destOrd="0" presId="urn:microsoft.com/office/officeart/2024/3/layout/hArchList1"/>
    <dgm:cxn modelId="{248C28E4-F37A-4033-BC53-878384C26B49}" srcId="{CAF3B09E-7A13-4353-AE31-5CB07E0C10CC}" destId="{04189FD4-97E7-49E3-82A5-11601130E8B4}" srcOrd="1" destOrd="0" parTransId="{84C0B87F-02FE-40B3-A6E2-A908BFCA091B}" sibTransId="{115DB830-E0BD-41FA-9881-EACBD1A7BDA6}"/>
    <dgm:cxn modelId="{37C80C1F-6C85-462E-9008-F1B40AC4975B}" type="presParOf" srcId="{5841B56A-7C07-45C0-8446-DA02604F7452}" destId="{71D14DFE-BE04-46E7-A904-3EEFBA8A2EF9}" srcOrd="0" destOrd="0" presId="urn:microsoft.com/office/officeart/2024/3/layout/hArchList1"/>
    <dgm:cxn modelId="{E0F44C8C-E6DB-4890-A39A-DCD7B674746D}" type="presParOf" srcId="{71D14DFE-BE04-46E7-A904-3EEFBA8A2EF9}" destId="{EA3DF7B3-A196-40A2-9258-AB857B0C343F}" srcOrd="0" destOrd="0" presId="urn:microsoft.com/office/officeart/2024/3/layout/hArchList1"/>
    <dgm:cxn modelId="{E163E1D5-3604-4803-A115-5A7FDEF338B3}" type="presParOf" srcId="{71D14DFE-BE04-46E7-A904-3EEFBA8A2EF9}" destId="{1CC347D3-8538-4B99-B1F3-3E5427C6261A}" srcOrd="1" destOrd="0" presId="urn:microsoft.com/office/officeart/2024/3/layout/hArchList1"/>
    <dgm:cxn modelId="{7C2754C7-61AB-468E-B199-4ECBEE5FAA70}" type="presParOf" srcId="{5841B56A-7C07-45C0-8446-DA02604F7452}" destId="{064BE64B-D5B6-4470-A677-D538DEA2DC76}" srcOrd="1" destOrd="0" presId="urn:microsoft.com/office/officeart/2024/3/layout/hArchList1"/>
    <dgm:cxn modelId="{2E59D2CF-4A8B-4147-972E-6A3DED9819E3}" type="presParOf" srcId="{5841B56A-7C07-45C0-8446-DA02604F7452}" destId="{A69F9751-4ECF-488E-98E6-76A1842C84E3}" srcOrd="2" destOrd="0" presId="urn:microsoft.com/office/officeart/2024/3/layout/hArchList1"/>
    <dgm:cxn modelId="{50B3F997-A92C-4B32-B344-C0A013236F7D}" type="presParOf" srcId="{A69F9751-4ECF-488E-98E6-76A1842C84E3}" destId="{9221D511-D821-4BD5-A7F7-0E43BA6048FA}" srcOrd="0" destOrd="0" presId="urn:microsoft.com/office/officeart/2024/3/layout/hArchList1"/>
    <dgm:cxn modelId="{FF3CD9D9-51AF-4A1D-86D3-7FEC17416920}" type="presParOf" srcId="{A69F9751-4ECF-488E-98E6-76A1842C84E3}" destId="{C4E9C129-C8A5-4DD5-8544-5B8C8531F049}" srcOrd="1" destOrd="0" presId="urn:microsoft.com/office/officeart/2024/3/layout/hArchList1"/>
    <dgm:cxn modelId="{455056F1-FFA8-4CA8-AD6A-4705867B0B85}" type="presParOf" srcId="{5841B56A-7C07-45C0-8446-DA02604F7452}" destId="{441693AC-8E7F-43D6-8696-B4304FBAF26D}" srcOrd="3" destOrd="0" presId="urn:microsoft.com/office/officeart/2024/3/layout/hArchList1"/>
    <dgm:cxn modelId="{FA36652A-14D5-45E8-AF77-9EBE2CE0186C}" type="presParOf" srcId="{5841B56A-7C07-45C0-8446-DA02604F7452}" destId="{B8EAB25A-3501-4A9F-857C-6017C1DEB18D}" srcOrd="4" destOrd="0" presId="urn:microsoft.com/office/officeart/2024/3/layout/hArchList1"/>
    <dgm:cxn modelId="{945A758B-6ACA-44D8-B279-71906E9E9E92}" type="presParOf" srcId="{B8EAB25A-3501-4A9F-857C-6017C1DEB18D}" destId="{2BFD4068-C088-4745-A30D-A2F68D7CF463}" srcOrd="0" destOrd="0" presId="urn:microsoft.com/office/officeart/2024/3/layout/hArchList1"/>
    <dgm:cxn modelId="{CFB81224-ABB1-4B71-BC94-F2C0929E6A08}" type="presParOf" srcId="{B8EAB25A-3501-4A9F-857C-6017C1DEB18D}" destId="{CCA2BA15-F006-4E91-98BC-6B271EE1CA8A}"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DF7B3-A196-40A2-9258-AB857B0C343F}">
      <dsp:nvSpPr>
        <dsp:cNvPr id="0" name=""/>
        <dsp:cNvSpPr/>
      </dsp:nvSpPr>
      <dsp:spPr>
        <a:xfrm>
          <a:off x="0"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Startup Financials</a:t>
          </a:r>
        </a:p>
      </dsp:txBody>
      <dsp:txXfrm>
        <a:off x="0" y="0"/>
        <a:ext cx="2303145" cy="624349"/>
      </dsp:txXfrm>
    </dsp:sp>
    <dsp:sp modelId="{1CC347D3-8538-4B99-B1F3-3E5427C6261A}">
      <dsp:nvSpPr>
        <dsp:cNvPr id="0" name=""/>
        <dsp:cNvSpPr/>
      </dsp:nvSpPr>
      <dsp:spPr>
        <a:xfrm>
          <a:off x="0"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Grasping financial concepts is crucial for managing startup budgets and growth projections effectively.</a:t>
          </a:r>
        </a:p>
      </dsp:txBody>
      <dsp:txXfrm>
        <a:off x="0" y="624349"/>
        <a:ext cx="2303145" cy="1606786"/>
      </dsp:txXfrm>
    </dsp:sp>
    <dsp:sp modelId="{9221D511-D821-4BD5-A7F7-0E43BA6048FA}">
      <dsp:nvSpPr>
        <dsp:cNvPr id="0" name=""/>
        <dsp:cNvSpPr/>
      </dsp:nvSpPr>
      <dsp:spPr>
        <a:xfrm>
          <a:off x="253345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Investor Expectations</a:t>
          </a:r>
        </a:p>
      </dsp:txBody>
      <dsp:txXfrm>
        <a:off x="2533459" y="0"/>
        <a:ext cx="2303145" cy="624349"/>
      </dsp:txXfrm>
    </dsp:sp>
    <dsp:sp modelId="{C4E9C129-C8A5-4DD5-8544-5B8C8531F049}">
      <dsp:nvSpPr>
        <dsp:cNvPr id="0" name=""/>
        <dsp:cNvSpPr/>
      </dsp:nvSpPr>
      <dsp:spPr>
        <a:xfrm>
          <a:off x="253345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Understanding what investors seek helps tailor your pitch to meet their priorities and concerns.</a:t>
          </a:r>
        </a:p>
      </dsp:txBody>
      <dsp:txXfrm>
        <a:off x="2533459" y="624349"/>
        <a:ext cx="2303145" cy="1606786"/>
      </dsp:txXfrm>
    </dsp:sp>
    <dsp:sp modelId="{2BFD4068-C088-4745-A30D-A2F68D7CF463}">
      <dsp:nvSpPr>
        <dsp:cNvPr id="0" name=""/>
        <dsp:cNvSpPr/>
      </dsp:nvSpPr>
      <dsp:spPr>
        <a:xfrm>
          <a:off x="5066919" y="0"/>
          <a:ext cx="2303145" cy="624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Effective Pitching</a:t>
          </a:r>
        </a:p>
      </dsp:txBody>
      <dsp:txXfrm>
        <a:off x="5066919" y="0"/>
        <a:ext cx="2303145" cy="624349"/>
      </dsp:txXfrm>
    </dsp:sp>
    <dsp:sp modelId="{CCA2BA15-F006-4E91-98BC-6B271EE1CA8A}">
      <dsp:nvSpPr>
        <dsp:cNvPr id="0" name=""/>
        <dsp:cNvSpPr/>
      </dsp:nvSpPr>
      <dsp:spPr>
        <a:xfrm>
          <a:off x="5066919" y="624349"/>
          <a:ext cx="2303145" cy="1606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Clear and focused pitching boosts confidence and increases chances of successful fundraising.</a:t>
          </a:r>
        </a:p>
      </dsp:txBody>
      <dsp:txXfrm>
        <a:off x="5066919" y="624349"/>
        <a:ext cx="2303145" cy="160678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19D8B-48EF-43AE-8D9A-1BD52D598AED}" type="datetimeFigureOut">
              <a:t>01/02/2026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83D11-DD04-4D41-B63D-2443396C6E2D}" type="slidenum">
              <a:t>‹#›</a:t>
            </a:fld>
            <a:endParaRPr lang="en-GB"/>
          </a:p>
        </p:txBody>
      </p:sp>
    </p:spTree>
    <p:extLst>
      <p:ext uri="{BB962C8B-B14F-4D97-AF65-F5344CB8AC3E}">
        <p14:creationId xmlns:p14="http://schemas.microsoft.com/office/powerpoint/2010/main" val="186067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AI-generated content may be incorrect.
---
This presentation is designed to guide aspiring founders through the essential aspects of startup financials, preparing for investment, and perfecting the investor pitch. We'll cover the venture capital mindset, foundational financial principles, and effective pitching strategies.
</a:t>
            </a:r>
          </a:p>
        </p:txBody>
      </p:sp>
      <p:sp>
        <p:nvSpPr>
          <p:cNvPr id="4" name="Slide Number Placeholder 3"/>
          <p:cNvSpPr>
            <a:spLocks noGrp="1"/>
          </p:cNvSpPr>
          <p:nvPr>
            <p:ph type="sldNum" sz="quarter" idx="5"/>
          </p:nvPr>
        </p:nvSpPr>
        <p:spPr/>
        <p:txBody>
          <a:bodyPr/>
          <a:lstStyle/>
          <a:p>
            <a:fld id="{D0BAB253-D383-454E-88CA-81744A2ACE3F}" type="slidenum">
              <a:t>1</a:t>
            </a:fld>
            <a:endParaRPr lang="en-GB"/>
          </a:p>
        </p:txBody>
      </p:sp>
    </p:spTree>
    <p:extLst>
      <p:ext uri="{BB962C8B-B14F-4D97-AF65-F5344CB8AC3E}">
        <p14:creationId xmlns:p14="http://schemas.microsoft.com/office/powerpoint/2010/main" val="408726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Clear articulation of the problem and an effective solution are critical. Early traction, such as user growth or partnerships, strengthens investment appeal.
Image source: AI-generated
</a:t>
            </a:r>
          </a:p>
        </p:txBody>
      </p:sp>
      <p:sp>
        <p:nvSpPr>
          <p:cNvPr id="4" name="Slide Number Placeholder 3"/>
          <p:cNvSpPr>
            <a:spLocks noGrp="1"/>
          </p:cNvSpPr>
          <p:nvPr>
            <p:ph type="sldNum" sz="quarter" idx="5"/>
          </p:nvPr>
        </p:nvSpPr>
        <p:spPr/>
        <p:txBody>
          <a:bodyPr/>
          <a:lstStyle/>
          <a:p>
            <a:fld id="{D0BAB253-D383-454E-88CA-81744A2ACE3F}" type="slidenum">
              <a:t>10</a:t>
            </a:fld>
            <a:endParaRPr lang="en-GB"/>
          </a:p>
        </p:txBody>
      </p:sp>
    </p:spTree>
    <p:extLst>
      <p:ext uri="{BB962C8B-B14F-4D97-AF65-F5344CB8AC3E}">
        <p14:creationId xmlns:p14="http://schemas.microsoft.com/office/powerpoint/2010/main" val="225329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Laying a strong financial foundation involves understanding key assumptions, selecting appropriate revenue models, and mapping basic cost structures to create realistic plans.</a:t>
            </a:r>
          </a:p>
        </p:txBody>
      </p:sp>
      <p:sp>
        <p:nvSpPr>
          <p:cNvPr id="4" name="Slide Number Placeholder 3"/>
          <p:cNvSpPr>
            <a:spLocks noGrp="1"/>
          </p:cNvSpPr>
          <p:nvPr>
            <p:ph type="sldNum" sz="quarter" idx="5"/>
          </p:nvPr>
        </p:nvSpPr>
        <p:spPr/>
        <p:txBody>
          <a:bodyPr/>
          <a:lstStyle/>
          <a:p>
            <a:fld id="{D0BAB253-D383-454E-88CA-81744A2ACE3F}" type="slidenum">
              <a:t>11</a:t>
            </a:fld>
            <a:endParaRPr lang="en-GB"/>
          </a:p>
        </p:txBody>
      </p:sp>
    </p:spTree>
    <p:extLst>
      <p:ext uri="{BB962C8B-B14F-4D97-AF65-F5344CB8AC3E}">
        <p14:creationId xmlns:p14="http://schemas.microsoft.com/office/powerpoint/2010/main" val="392307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Founders should identify core assumptions about customers, pricing, sales cycles, and costs to forecast finances and assess viability accurately.
Image source: AI-generated
</a:t>
            </a:r>
          </a:p>
        </p:txBody>
      </p:sp>
      <p:sp>
        <p:nvSpPr>
          <p:cNvPr id="4" name="Slide Number Placeholder 3"/>
          <p:cNvSpPr>
            <a:spLocks noGrp="1"/>
          </p:cNvSpPr>
          <p:nvPr>
            <p:ph type="sldNum" sz="quarter" idx="5"/>
          </p:nvPr>
        </p:nvSpPr>
        <p:spPr/>
        <p:txBody>
          <a:bodyPr/>
          <a:lstStyle/>
          <a:p>
            <a:fld id="{D0BAB253-D383-454E-88CA-81744A2ACE3F}" type="slidenum">
              <a:t>12</a:t>
            </a:fld>
            <a:endParaRPr lang="en-GB"/>
          </a:p>
        </p:txBody>
      </p:sp>
    </p:spTree>
    <p:extLst>
      <p:ext uri="{BB962C8B-B14F-4D97-AF65-F5344CB8AC3E}">
        <p14:creationId xmlns:p14="http://schemas.microsoft.com/office/powerpoint/2010/main" val="2471370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Choosing and clearly articulating your revenue model—from subscriptions to one-time sales—is essential for investor understanding and confidence.
Image source: AI-generated
</a:t>
            </a:r>
          </a:p>
        </p:txBody>
      </p:sp>
      <p:sp>
        <p:nvSpPr>
          <p:cNvPr id="4" name="Slide Number Placeholder 3"/>
          <p:cNvSpPr>
            <a:spLocks noGrp="1"/>
          </p:cNvSpPr>
          <p:nvPr>
            <p:ph type="sldNum" sz="quarter" idx="5"/>
          </p:nvPr>
        </p:nvSpPr>
        <p:spPr/>
        <p:txBody>
          <a:bodyPr/>
          <a:lstStyle/>
          <a:p>
            <a:fld id="{D0BAB253-D383-454E-88CA-81744A2ACE3F}" type="slidenum">
              <a:t>13</a:t>
            </a:fld>
            <a:endParaRPr lang="en-GB"/>
          </a:p>
        </p:txBody>
      </p:sp>
    </p:spTree>
    <p:extLst>
      <p:ext uri="{BB962C8B-B14F-4D97-AF65-F5344CB8AC3E}">
        <p14:creationId xmlns:p14="http://schemas.microsoft.com/office/powerpoint/2010/main" val="38394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Knowing fixed versus variable costs and planning for operational expenses helps founders manage cash flow and funding needs effectively.
Image source: AI-generated
</a:t>
            </a:r>
          </a:p>
        </p:txBody>
      </p:sp>
      <p:sp>
        <p:nvSpPr>
          <p:cNvPr id="4" name="Slide Number Placeholder 3"/>
          <p:cNvSpPr>
            <a:spLocks noGrp="1"/>
          </p:cNvSpPr>
          <p:nvPr>
            <p:ph type="sldNum" sz="quarter" idx="5"/>
          </p:nvPr>
        </p:nvSpPr>
        <p:spPr/>
        <p:txBody>
          <a:bodyPr/>
          <a:lstStyle/>
          <a:p>
            <a:fld id="{D0BAB253-D383-454E-88CA-81744A2ACE3F}" type="slidenum">
              <a:t>14</a:t>
            </a:fld>
            <a:endParaRPr lang="en-GB"/>
          </a:p>
        </p:txBody>
      </p:sp>
    </p:spTree>
    <p:extLst>
      <p:ext uri="{BB962C8B-B14F-4D97-AF65-F5344CB8AC3E}">
        <p14:creationId xmlns:p14="http://schemas.microsoft.com/office/powerpoint/2010/main" val="12373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Managing cash flow and runway is vital for startup survival. Founders should plan 12–18 months ahead and justify fund allocation to maintain investor trust.</a:t>
            </a:r>
          </a:p>
        </p:txBody>
      </p:sp>
      <p:sp>
        <p:nvSpPr>
          <p:cNvPr id="4" name="Slide Number Placeholder 3"/>
          <p:cNvSpPr>
            <a:spLocks noGrp="1"/>
          </p:cNvSpPr>
          <p:nvPr>
            <p:ph type="sldNum" sz="quarter" idx="5"/>
          </p:nvPr>
        </p:nvSpPr>
        <p:spPr/>
        <p:txBody>
          <a:bodyPr/>
          <a:lstStyle/>
          <a:p>
            <a:fld id="{D0BAB253-D383-454E-88CA-81744A2ACE3F}" type="slidenum">
              <a:t>15</a:t>
            </a:fld>
            <a:endParaRPr lang="en-GB"/>
          </a:p>
        </p:txBody>
      </p:sp>
    </p:spTree>
    <p:extLst>
      <p:ext uri="{BB962C8B-B14F-4D97-AF65-F5344CB8AC3E}">
        <p14:creationId xmlns:p14="http://schemas.microsoft.com/office/powerpoint/2010/main" val="4001859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Accurate calculation of cash inflows and outflows determines how long the startup can operate before needing additional funding.
Image source: AI-generated
</a:t>
            </a:r>
          </a:p>
        </p:txBody>
      </p:sp>
      <p:sp>
        <p:nvSpPr>
          <p:cNvPr id="4" name="Slide Number Placeholder 3"/>
          <p:cNvSpPr>
            <a:spLocks noGrp="1"/>
          </p:cNvSpPr>
          <p:nvPr>
            <p:ph type="sldNum" sz="quarter" idx="5"/>
          </p:nvPr>
        </p:nvSpPr>
        <p:spPr/>
        <p:txBody>
          <a:bodyPr/>
          <a:lstStyle/>
          <a:p>
            <a:fld id="{D0BAB253-D383-454E-88CA-81744A2ACE3F}" type="slidenum">
              <a:t>16</a:t>
            </a:fld>
            <a:endParaRPr lang="en-GB"/>
          </a:p>
        </p:txBody>
      </p:sp>
    </p:spTree>
    <p:extLst>
      <p:ext uri="{BB962C8B-B14F-4D97-AF65-F5344CB8AC3E}">
        <p14:creationId xmlns:p14="http://schemas.microsoft.com/office/powerpoint/2010/main" val="27559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Detailed financial plans covering sales, expenses, and cash requirements over 12–18 months demonstrate preparedness and strategic thinking.
Image source: AI-generated
</a:t>
            </a:r>
          </a:p>
        </p:txBody>
      </p:sp>
      <p:sp>
        <p:nvSpPr>
          <p:cNvPr id="4" name="Slide Number Placeholder 3"/>
          <p:cNvSpPr>
            <a:spLocks noGrp="1"/>
          </p:cNvSpPr>
          <p:nvPr>
            <p:ph type="sldNum" sz="quarter" idx="5"/>
          </p:nvPr>
        </p:nvSpPr>
        <p:spPr/>
        <p:txBody>
          <a:bodyPr/>
          <a:lstStyle/>
          <a:p>
            <a:fld id="{D0BAB253-D383-454E-88CA-81744A2ACE3F}" type="slidenum">
              <a:t>17</a:t>
            </a:fld>
            <a:endParaRPr lang="en-GB"/>
          </a:p>
        </p:txBody>
      </p:sp>
    </p:spTree>
    <p:extLst>
      <p:ext uri="{BB962C8B-B14F-4D97-AF65-F5344CB8AC3E}">
        <p14:creationId xmlns:p14="http://schemas.microsoft.com/office/powerpoint/2010/main" val="3331365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Transparent fund allocation to product development, marketing, or hiring helps investors understand how their capital will drive growth.
Image source: AI-generated
</a:t>
            </a:r>
          </a:p>
        </p:txBody>
      </p:sp>
      <p:sp>
        <p:nvSpPr>
          <p:cNvPr id="4" name="Slide Number Placeholder 3"/>
          <p:cNvSpPr>
            <a:spLocks noGrp="1"/>
          </p:cNvSpPr>
          <p:nvPr>
            <p:ph type="sldNum" sz="quarter" idx="5"/>
          </p:nvPr>
        </p:nvSpPr>
        <p:spPr/>
        <p:txBody>
          <a:bodyPr/>
          <a:lstStyle/>
          <a:p>
            <a:fld id="{D0BAB253-D383-454E-88CA-81744A2ACE3F}" type="slidenum">
              <a:t>18</a:t>
            </a:fld>
            <a:endParaRPr lang="en-GB"/>
          </a:p>
        </p:txBody>
      </p:sp>
    </p:spTree>
    <p:extLst>
      <p:ext uri="{BB962C8B-B14F-4D97-AF65-F5344CB8AC3E}">
        <p14:creationId xmlns:p14="http://schemas.microsoft.com/office/powerpoint/2010/main" val="2552142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Linking funding requirements to milestones, understanding valuation logic, and avoiding common financial mistakes protect startup success and investor confidence.</a:t>
            </a:r>
          </a:p>
        </p:txBody>
      </p:sp>
      <p:sp>
        <p:nvSpPr>
          <p:cNvPr id="4" name="Slide Number Placeholder 3"/>
          <p:cNvSpPr>
            <a:spLocks noGrp="1"/>
          </p:cNvSpPr>
          <p:nvPr>
            <p:ph type="sldNum" sz="quarter" idx="5"/>
          </p:nvPr>
        </p:nvSpPr>
        <p:spPr/>
        <p:txBody>
          <a:bodyPr/>
          <a:lstStyle/>
          <a:p>
            <a:fld id="{D0BAB253-D383-454E-88CA-81744A2ACE3F}" type="slidenum">
              <a:t>19</a:t>
            </a:fld>
            <a:endParaRPr lang="en-GB"/>
          </a:p>
        </p:txBody>
      </p:sp>
    </p:spTree>
    <p:extLst>
      <p:ext uri="{BB962C8B-B14F-4D97-AF65-F5344CB8AC3E}">
        <p14:creationId xmlns:p14="http://schemas.microsoft.com/office/powerpoint/2010/main" val="2940611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will explore the venture capital mindset at the pre-seed stage, what makes a startup investable, how to build solid financial foundations, and master cash flow and runway planning. We'll also cover valuation, pitching techniques, demo day preparation, and ensuring investment readiness.</a:t>
            </a:r>
          </a:p>
        </p:txBody>
      </p:sp>
      <p:sp>
        <p:nvSpPr>
          <p:cNvPr id="4" name="Slide Number Placeholder 3"/>
          <p:cNvSpPr>
            <a:spLocks noGrp="1"/>
          </p:cNvSpPr>
          <p:nvPr>
            <p:ph type="sldNum" sz="quarter" idx="5"/>
          </p:nvPr>
        </p:nvSpPr>
        <p:spPr/>
        <p:txBody>
          <a:bodyPr/>
          <a:lstStyle/>
          <a:p>
            <a:fld id="{D0BAB253-D383-454E-88CA-81744A2ACE3F}" type="slidenum">
              <a:t>2</a:t>
            </a:fld>
            <a:endParaRPr lang="en-GB"/>
          </a:p>
        </p:txBody>
      </p:sp>
    </p:spTree>
    <p:extLst>
      <p:ext uri="{BB962C8B-B14F-4D97-AF65-F5344CB8AC3E}">
        <p14:creationId xmlns:p14="http://schemas.microsoft.com/office/powerpoint/2010/main" val="3573285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Defining measurable milestones tied to funding rounds clarifies progress expectations and aligns investor and founder goals.
Image source: AI-generated
</a:t>
            </a:r>
          </a:p>
        </p:txBody>
      </p:sp>
      <p:sp>
        <p:nvSpPr>
          <p:cNvPr id="4" name="Slide Number Placeholder 3"/>
          <p:cNvSpPr>
            <a:spLocks noGrp="1"/>
          </p:cNvSpPr>
          <p:nvPr>
            <p:ph type="sldNum" sz="quarter" idx="5"/>
          </p:nvPr>
        </p:nvSpPr>
        <p:spPr/>
        <p:txBody>
          <a:bodyPr/>
          <a:lstStyle/>
          <a:p>
            <a:fld id="{D0BAB253-D383-454E-88CA-81744A2ACE3F}" type="slidenum">
              <a:t>20</a:t>
            </a:fld>
            <a:endParaRPr lang="en-GB"/>
          </a:p>
        </p:txBody>
      </p:sp>
    </p:spTree>
    <p:extLst>
      <p:ext uri="{BB962C8B-B14F-4D97-AF65-F5344CB8AC3E}">
        <p14:creationId xmlns:p14="http://schemas.microsoft.com/office/powerpoint/2010/main" val="3509785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Early valuations are based on potential rather than profits. Founders should understand methods like comparables and risk-adjusted projections.
Image source: AI-generated
</a:t>
            </a:r>
          </a:p>
        </p:txBody>
      </p:sp>
      <p:sp>
        <p:nvSpPr>
          <p:cNvPr id="4" name="Slide Number Placeholder 3"/>
          <p:cNvSpPr>
            <a:spLocks noGrp="1"/>
          </p:cNvSpPr>
          <p:nvPr>
            <p:ph type="sldNum" sz="quarter" idx="5"/>
          </p:nvPr>
        </p:nvSpPr>
        <p:spPr/>
        <p:txBody>
          <a:bodyPr/>
          <a:lstStyle/>
          <a:p>
            <a:fld id="{D0BAB253-D383-454E-88CA-81744A2ACE3F}" type="slidenum">
              <a:t>21</a:t>
            </a:fld>
            <a:endParaRPr lang="en-GB"/>
          </a:p>
        </p:txBody>
      </p:sp>
    </p:spTree>
    <p:extLst>
      <p:ext uri="{BB962C8B-B14F-4D97-AF65-F5344CB8AC3E}">
        <p14:creationId xmlns:p14="http://schemas.microsoft.com/office/powerpoint/2010/main" val="4013328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Pitfalls include overestimating revenues, underestimating costs, and neglecting cash flow. Careful planning and conservative assumptions reduce risk.
Image source: AI-generated
</a:t>
            </a:r>
          </a:p>
        </p:txBody>
      </p:sp>
      <p:sp>
        <p:nvSpPr>
          <p:cNvPr id="4" name="Slide Number Placeholder 3"/>
          <p:cNvSpPr>
            <a:spLocks noGrp="1"/>
          </p:cNvSpPr>
          <p:nvPr>
            <p:ph type="sldNum" sz="quarter" idx="5"/>
          </p:nvPr>
        </p:nvSpPr>
        <p:spPr/>
        <p:txBody>
          <a:bodyPr/>
          <a:lstStyle/>
          <a:p>
            <a:fld id="{D0BAB253-D383-454E-88CA-81744A2ACE3F}" type="slidenum">
              <a:t>22</a:t>
            </a:fld>
            <a:endParaRPr lang="en-GB"/>
          </a:p>
        </p:txBody>
      </p:sp>
    </p:spTree>
    <p:extLst>
      <p:ext uri="{BB962C8B-B14F-4D97-AF65-F5344CB8AC3E}">
        <p14:creationId xmlns:p14="http://schemas.microsoft.com/office/powerpoint/2010/main" val="97713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compelling pitch combines clear structure, engaging storytelling, and prudent information sharing to win investor interest and trust.</a:t>
            </a:r>
          </a:p>
        </p:txBody>
      </p:sp>
      <p:sp>
        <p:nvSpPr>
          <p:cNvPr id="4" name="Slide Number Placeholder 3"/>
          <p:cNvSpPr>
            <a:spLocks noGrp="1"/>
          </p:cNvSpPr>
          <p:nvPr>
            <p:ph type="sldNum" sz="quarter" idx="5"/>
          </p:nvPr>
        </p:nvSpPr>
        <p:spPr/>
        <p:txBody>
          <a:bodyPr/>
          <a:lstStyle/>
          <a:p>
            <a:fld id="{D0BAB253-D383-454E-88CA-81744A2ACE3F}" type="slidenum">
              <a:t>23</a:t>
            </a:fld>
            <a:endParaRPr lang="en-GB"/>
          </a:p>
        </p:txBody>
      </p:sp>
    </p:spTree>
    <p:extLst>
      <p:ext uri="{BB962C8B-B14F-4D97-AF65-F5344CB8AC3E}">
        <p14:creationId xmlns:p14="http://schemas.microsoft.com/office/powerpoint/2010/main" val="515527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strong pitch deck includes problem, solution, market, team, financials, and ask, arranged logically to build a convincing narrative.
Image source: AI-generated
</a:t>
            </a:r>
          </a:p>
        </p:txBody>
      </p:sp>
      <p:sp>
        <p:nvSpPr>
          <p:cNvPr id="4" name="Slide Number Placeholder 3"/>
          <p:cNvSpPr>
            <a:spLocks noGrp="1"/>
          </p:cNvSpPr>
          <p:nvPr>
            <p:ph type="sldNum" sz="quarter" idx="5"/>
          </p:nvPr>
        </p:nvSpPr>
        <p:spPr/>
        <p:txBody>
          <a:bodyPr/>
          <a:lstStyle/>
          <a:p>
            <a:fld id="{D0BAB253-D383-454E-88CA-81744A2ACE3F}" type="slidenum">
              <a:t>24</a:t>
            </a:fld>
            <a:endParaRPr lang="en-GB"/>
          </a:p>
        </p:txBody>
      </p:sp>
    </p:spTree>
    <p:extLst>
      <p:ext uri="{BB962C8B-B14F-4D97-AF65-F5344CB8AC3E}">
        <p14:creationId xmlns:p14="http://schemas.microsoft.com/office/powerpoint/2010/main" val="3894672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Using relatable stories, clear visuals, and a confident delivery helps connect emotionally and intellectually with investors.
Image source: AI-generated
</a:t>
            </a:r>
          </a:p>
        </p:txBody>
      </p:sp>
      <p:sp>
        <p:nvSpPr>
          <p:cNvPr id="4" name="Slide Number Placeholder 3"/>
          <p:cNvSpPr>
            <a:spLocks noGrp="1"/>
          </p:cNvSpPr>
          <p:nvPr>
            <p:ph type="sldNum" sz="quarter" idx="5"/>
          </p:nvPr>
        </p:nvSpPr>
        <p:spPr/>
        <p:txBody>
          <a:bodyPr/>
          <a:lstStyle/>
          <a:p>
            <a:fld id="{D0BAB253-D383-454E-88CA-81744A2ACE3F}" type="slidenum">
              <a:t>25</a:t>
            </a:fld>
            <a:endParaRPr lang="en-GB"/>
          </a:p>
        </p:txBody>
      </p:sp>
    </p:spTree>
    <p:extLst>
      <p:ext uri="{BB962C8B-B14F-4D97-AF65-F5344CB8AC3E}">
        <p14:creationId xmlns:p14="http://schemas.microsoft.com/office/powerpoint/2010/main" val="3713543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Focus on strengths and critical data, while avoiding excessive technical detail or overly speculative claims that may undermine credibility.
Image source: AI-generated
</a:t>
            </a:r>
          </a:p>
        </p:txBody>
      </p:sp>
      <p:sp>
        <p:nvSpPr>
          <p:cNvPr id="4" name="Slide Number Placeholder 3"/>
          <p:cNvSpPr>
            <a:spLocks noGrp="1"/>
          </p:cNvSpPr>
          <p:nvPr>
            <p:ph type="sldNum" sz="quarter" idx="5"/>
          </p:nvPr>
        </p:nvSpPr>
        <p:spPr/>
        <p:txBody>
          <a:bodyPr/>
          <a:lstStyle/>
          <a:p>
            <a:fld id="{D0BAB253-D383-454E-88CA-81744A2ACE3F}" type="slidenum">
              <a:t>26</a:t>
            </a:fld>
            <a:endParaRPr lang="en-GB"/>
          </a:p>
        </p:txBody>
      </p:sp>
    </p:spTree>
    <p:extLst>
      <p:ext uri="{BB962C8B-B14F-4D97-AF65-F5344CB8AC3E}">
        <p14:creationId xmlns:p14="http://schemas.microsoft.com/office/powerpoint/2010/main" val="700062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Preparation for demo day includes anticipating investor questions, managing Q&amp;A sessions confidently, and showcasing your startup’s potential effectively.</a:t>
            </a:r>
          </a:p>
        </p:txBody>
      </p:sp>
      <p:sp>
        <p:nvSpPr>
          <p:cNvPr id="4" name="Slide Number Placeholder 3"/>
          <p:cNvSpPr>
            <a:spLocks noGrp="1"/>
          </p:cNvSpPr>
          <p:nvPr>
            <p:ph type="sldNum" sz="quarter" idx="5"/>
          </p:nvPr>
        </p:nvSpPr>
        <p:spPr/>
        <p:txBody>
          <a:bodyPr/>
          <a:lstStyle/>
          <a:p>
            <a:fld id="{D0BAB253-D383-454E-88CA-81744A2ACE3F}" type="slidenum">
              <a:t>27</a:t>
            </a:fld>
            <a:endParaRPr lang="en-GB"/>
          </a:p>
        </p:txBody>
      </p:sp>
    </p:spTree>
    <p:extLst>
      <p:ext uri="{BB962C8B-B14F-4D97-AF65-F5344CB8AC3E}">
        <p14:creationId xmlns:p14="http://schemas.microsoft.com/office/powerpoint/2010/main" val="1035735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Demo day involves concise presentations and networking. Practicing your pitch and logistics ensures a smooth experience.
Image source: AI-generated
</a:t>
            </a:r>
          </a:p>
        </p:txBody>
      </p:sp>
      <p:sp>
        <p:nvSpPr>
          <p:cNvPr id="4" name="Slide Number Placeholder 3"/>
          <p:cNvSpPr>
            <a:spLocks noGrp="1"/>
          </p:cNvSpPr>
          <p:nvPr>
            <p:ph type="sldNum" sz="quarter" idx="5"/>
          </p:nvPr>
        </p:nvSpPr>
        <p:spPr/>
        <p:txBody>
          <a:bodyPr/>
          <a:lstStyle/>
          <a:p>
            <a:fld id="{D0BAB253-D383-454E-88CA-81744A2ACE3F}" type="slidenum">
              <a:t>28</a:t>
            </a:fld>
            <a:endParaRPr lang="en-GB"/>
          </a:p>
        </p:txBody>
      </p:sp>
    </p:spTree>
    <p:extLst>
      <p:ext uri="{BB962C8B-B14F-4D97-AF65-F5344CB8AC3E}">
        <p14:creationId xmlns:p14="http://schemas.microsoft.com/office/powerpoint/2010/main" val="1053880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Expect questions on financials, market, competition, and risks. Preparing clear, honest answers builds trust and credibility.
Image source: AI-generated
</a:t>
            </a:r>
          </a:p>
        </p:txBody>
      </p:sp>
      <p:sp>
        <p:nvSpPr>
          <p:cNvPr id="4" name="Slide Number Placeholder 3"/>
          <p:cNvSpPr>
            <a:spLocks noGrp="1"/>
          </p:cNvSpPr>
          <p:nvPr>
            <p:ph type="sldNum" sz="quarter" idx="5"/>
          </p:nvPr>
        </p:nvSpPr>
        <p:spPr/>
        <p:txBody>
          <a:bodyPr/>
          <a:lstStyle/>
          <a:p>
            <a:fld id="{D0BAB253-D383-454E-88CA-81744A2ACE3F}" type="slidenum">
              <a:t>29</a:t>
            </a:fld>
            <a:endParaRPr lang="en-GB"/>
          </a:p>
        </p:txBody>
      </p:sp>
    </p:spTree>
    <p:extLst>
      <p:ext uri="{BB962C8B-B14F-4D97-AF65-F5344CB8AC3E}">
        <p14:creationId xmlns:p14="http://schemas.microsoft.com/office/powerpoint/2010/main" val="85800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Venture capitalists at the pre-seed stage focus on assessing early-stage risk and potential. They look for key criteria and warning signs while balancing visionary ideas with market validation. Understanding this mindset helps founders tailor their pitches effectively.</a:t>
            </a:r>
          </a:p>
        </p:txBody>
      </p:sp>
      <p:sp>
        <p:nvSpPr>
          <p:cNvPr id="4" name="Slide Number Placeholder 3"/>
          <p:cNvSpPr>
            <a:spLocks noGrp="1"/>
          </p:cNvSpPr>
          <p:nvPr>
            <p:ph type="sldNum" sz="quarter" idx="5"/>
          </p:nvPr>
        </p:nvSpPr>
        <p:spPr/>
        <p:txBody>
          <a:bodyPr/>
          <a:lstStyle/>
          <a:p>
            <a:fld id="{D0BAB253-D383-454E-88CA-81744A2ACE3F}" type="slidenum">
              <a:t>3</a:t>
            </a:fld>
            <a:endParaRPr lang="en-GB"/>
          </a:p>
        </p:txBody>
      </p:sp>
    </p:spTree>
    <p:extLst>
      <p:ext uri="{BB962C8B-B14F-4D97-AF65-F5344CB8AC3E}">
        <p14:creationId xmlns:p14="http://schemas.microsoft.com/office/powerpoint/2010/main" val="3553800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Stay calm under pressure, listen actively, and respond thoughtfully to tough questions to demonstrate professionalism and resilience.
Image source: AI-generated
</a:t>
            </a:r>
          </a:p>
        </p:txBody>
      </p:sp>
      <p:sp>
        <p:nvSpPr>
          <p:cNvPr id="4" name="Slide Number Placeholder 3"/>
          <p:cNvSpPr>
            <a:spLocks noGrp="1"/>
          </p:cNvSpPr>
          <p:nvPr>
            <p:ph type="sldNum" sz="quarter" idx="5"/>
          </p:nvPr>
        </p:nvSpPr>
        <p:spPr/>
        <p:txBody>
          <a:bodyPr/>
          <a:lstStyle/>
          <a:p>
            <a:fld id="{D0BAB253-D383-454E-88CA-81744A2ACE3F}" type="slidenum">
              <a:t>30</a:t>
            </a:fld>
            <a:endParaRPr lang="en-GB"/>
          </a:p>
        </p:txBody>
      </p:sp>
    </p:spTree>
    <p:extLst>
      <p:ext uri="{BB962C8B-B14F-4D97-AF65-F5344CB8AC3E}">
        <p14:creationId xmlns:p14="http://schemas.microsoft.com/office/powerpoint/2010/main" val="3830745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Final steps include completing a readiness checklist, practising pitches with peer feedback, and planning ongoing development post-course.</a:t>
            </a:r>
          </a:p>
        </p:txBody>
      </p:sp>
      <p:sp>
        <p:nvSpPr>
          <p:cNvPr id="4" name="Slide Number Placeholder 3"/>
          <p:cNvSpPr>
            <a:spLocks noGrp="1"/>
          </p:cNvSpPr>
          <p:nvPr>
            <p:ph type="sldNum" sz="quarter" idx="5"/>
          </p:nvPr>
        </p:nvSpPr>
        <p:spPr/>
        <p:txBody>
          <a:bodyPr/>
          <a:lstStyle/>
          <a:p>
            <a:fld id="{D0BAB253-D383-454E-88CA-81744A2ACE3F}" type="slidenum">
              <a:t>31</a:t>
            </a:fld>
            <a:endParaRPr lang="en-GB"/>
          </a:p>
        </p:txBody>
      </p:sp>
    </p:spTree>
    <p:extLst>
      <p:ext uri="{BB962C8B-B14F-4D97-AF65-F5344CB8AC3E}">
        <p14:creationId xmlns:p14="http://schemas.microsoft.com/office/powerpoint/2010/main" val="3140352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Confirm that your team, financials, pitch, and milestones are aligned and well-prepared before seeking investment.
Image source: AI-generated
</a:t>
            </a:r>
          </a:p>
        </p:txBody>
      </p:sp>
      <p:sp>
        <p:nvSpPr>
          <p:cNvPr id="4" name="Slide Number Placeholder 3"/>
          <p:cNvSpPr>
            <a:spLocks noGrp="1"/>
          </p:cNvSpPr>
          <p:nvPr>
            <p:ph type="sldNum" sz="quarter" idx="5"/>
          </p:nvPr>
        </p:nvSpPr>
        <p:spPr/>
        <p:txBody>
          <a:bodyPr/>
          <a:lstStyle/>
          <a:p>
            <a:fld id="{D0BAB253-D383-454E-88CA-81744A2ACE3F}" type="slidenum">
              <a:t>32</a:t>
            </a:fld>
            <a:endParaRPr lang="en-GB"/>
          </a:p>
        </p:txBody>
      </p:sp>
    </p:spTree>
    <p:extLst>
      <p:ext uri="{BB962C8B-B14F-4D97-AF65-F5344CB8AC3E}">
        <p14:creationId xmlns:p14="http://schemas.microsoft.com/office/powerpoint/2010/main" val="153503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Engaging in practice pitches and receiving feedback refines delivery and content, improving your investor appeal.
Image source: AI-generated
</a:t>
            </a:r>
          </a:p>
        </p:txBody>
      </p:sp>
      <p:sp>
        <p:nvSpPr>
          <p:cNvPr id="4" name="Slide Number Placeholder 3"/>
          <p:cNvSpPr>
            <a:spLocks noGrp="1"/>
          </p:cNvSpPr>
          <p:nvPr>
            <p:ph type="sldNum" sz="quarter" idx="5"/>
          </p:nvPr>
        </p:nvSpPr>
        <p:spPr/>
        <p:txBody>
          <a:bodyPr/>
          <a:lstStyle/>
          <a:p>
            <a:fld id="{D0BAB253-D383-454E-88CA-81744A2ACE3F}" type="slidenum">
              <a:t>33</a:t>
            </a:fld>
            <a:endParaRPr lang="en-GB"/>
          </a:p>
        </p:txBody>
      </p:sp>
    </p:spTree>
    <p:extLst>
      <p:ext uri="{BB962C8B-B14F-4D97-AF65-F5344CB8AC3E}">
        <p14:creationId xmlns:p14="http://schemas.microsoft.com/office/powerpoint/2010/main" val="4252560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Plan continuous learning, networking, and iteration to keep improving your startup’s investment readiness over time.
Image source: AI-generated
</a:t>
            </a:r>
          </a:p>
        </p:txBody>
      </p:sp>
      <p:sp>
        <p:nvSpPr>
          <p:cNvPr id="4" name="Slide Number Placeholder 3"/>
          <p:cNvSpPr>
            <a:spLocks noGrp="1"/>
          </p:cNvSpPr>
          <p:nvPr>
            <p:ph type="sldNum" sz="quarter" idx="5"/>
          </p:nvPr>
        </p:nvSpPr>
        <p:spPr/>
        <p:txBody>
          <a:bodyPr/>
          <a:lstStyle/>
          <a:p>
            <a:fld id="{D0BAB253-D383-454E-88CA-81744A2ACE3F}" type="slidenum">
              <a:t>34</a:t>
            </a:fld>
            <a:endParaRPr lang="en-GB"/>
          </a:p>
        </p:txBody>
      </p:sp>
    </p:spTree>
    <p:extLst>
      <p:ext uri="{BB962C8B-B14F-4D97-AF65-F5344CB8AC3E}">
        <p14:creationId xmlns:p14="http://schemas.microsoft.com/office/powerpoint/2010/main" val="3957929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Understanding startup financials, investor expectations, and effective pitching is essential for aspiring founders. With preparation and focus, you can confidently navigate fundraising and accelerate your startup’s success.</a:t>
            </a:r>
          </a:p>
        </p:txBody>
      </p:sp>
      <p:sp>
        <p:nvSpPr>
          <p:cNvPr id="4" name="Slide Number Placeholder 3"/>
          <p:cNvSpPr>
            <a:spLocks noGrp="1"/>
          </p:cNvSpPr>
          <p:nvPr>
            <p:ph type="sldNum" sz="quarter" idx="5"/>
          </p:nvPr>
        </p:nvSpPr>
        <p:spPr/>
        <p:txBody>
          <a:bodyPr/>
          <a:lstStyle/>
          <a:p>
            <a:fld id="{D0BAB253-D383-454E-88CA-81744A2ACE3F}" type="slidenum">
              <a:t>35</a:t>
            </a:fld>
            <a:endParaRPr lang="en-GB"/>
          </a:p>
        </p:txBody>
      </p:sp>
    </p:spTree>
    <p:extLst>
      <p:ext uri="{BB962C8B-B14F-4D97-AF65-F5344CB8AC3E}">
        <p14:creationId xmlns:p14="http://schemas.microsoft.com/office/powerpoint/2010/main" val="140617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Early-stage investors evaluate the balance between risk and potential reward by examining the team, market opportunity, and product feasibility. They seek evidence of strong vision combined with plausible execution plans.
Image source: AI-generated
</a:t>
            </a:r>
          </a:p>
        </p:txBody>
      </p:sp>
      <p:sp>
        <p:nvSpPr>
          <p:cNvPr id="4" name="Slide Number Placeholder 3"/>
          <p:cNvSpPr>
            <a:spLocks noGrp="1"/>
          </p:cNvSpPr>
          <p:nvPr>
            <p:ph type="sldNum" sz="quarter" idx="5"/>
          </p:nvPr>
        </p:nvSpPr>
        <p:spPr/>
        <p:txBody>
          <a:bodyPr/>
          <a:lstStyle/>
          <a:p>
            <a:fld id="{D0BAB253-D383-454E-88CA-81744A2ACE3F}" type="slidenum">
              <a:t>4</a:t>
            </a:fld>
            <a:endParaRPr lang="en-GB"/>
          </a:p>
        </p:txBody>
      </p:sp>
    </p:spTree>
    <p:extLst>
      <p:ext uri="{BB962C8B-B14F-4D97-AF65-F5344CB8AC3E}">
        <p14:creationId xmlns:p14="http://schemas.microsoft.com/office/powerpoint/2010/main" val="162251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Key criteria include founder capability, market size, and early traction. Red flags often involve unclear business models, unrealistic projections, or lack of founder-market fit.
Image source: AI-generated
</a:t>
            </a:r>
          </a:p>
        </p:txBody>
      </p:sp>
      <p:sp>
        <p:nvSpPr>
          <p:cNvPr id="4" name="Slide Number Placeholder 3"/>
          <p:cNvSpPr>
            <a:spLocks noGrp="1"/>
          </p:cNvSpPr>
          <p:nvPr>
            <p:ph type="sldNum" sz="quarter" idx="5"/>
          </p:nvPr>
        </p:nvSpPr>
        <p:spPr/>
        <p:txBody>
          <a:bodyPr/>
          <a:lstStyle/>
          <a:p>
            <a:fld id="{D0BAB253-D383-454E-88CA-81744A2ACE3F}" type="slidenum">
              <a:t>5</a:t>
            </a:fld>
            <a:endParaRPr lang="en-GB"/>
          </a:p>
        </p:txBody>
      </p:sp>
    </p:spTree>
    <p:extLst>
      <p:ext uri="{BB962C8B-B14F-4D97-AF65-F5344CB8AC3E}">
        <p14:creationId xmlns:p14="http://schemas.microsoft.com/office/powerpoint/2010/main" val="3325516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Founders must communicate a compelling vision while backing it with early validation data. This balance builds credibility and mitigates investor concerns about feasibility.
Image source: AI-generated
</a:t>
            </a:r>
          </a:p>
        </p:txBody>
      </p:sp>
      <p:sp>
        <p:nvSpPr>
          <p:cNvPr id="4" name="Slide Number Placeholder 3"/>
          <p:cNvSpPr>
            <a:spLocks noGrp="1"/>
          </p:cNvSpPr>
          <p:nvPr>
            <p:ph type="sldNum" sz="quarter" idx="5"/>
          </p:nvPr>
        </p:nvSpPr>
        <p:spPr/>
        <p:txBody>
          <a:bodyPr/>
          <a:lstStyle/>
          <a:p>
            <a:fld id="{D0BAB253-D383-454E-88CA-81744A2ACE3F}" type="slidenum">
              <a:t>6</a:t>
            </a:fld>
            <a:endParaRPr lang="en-GB"/>
          </a:p>
        </p:txBody>
      </p:sp>
    </p:spTree>
    <p:extLst>
      <p:ext uri="{BB962C8B-B14F-4D97-AF65-F5344CB8AC3E}">
        <p14:creationId xmlns:p14="http://schemas.microsoft.com/office/powerpoint/2010/main" val="397668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Investability depends on a strong team with founder-market fit, an attractive market opportunity, and clear problem-solution alignment supported by evidence of traction or progress.</a:t>
            </a:r>
          </a:p>
        </p:txBody>
      </p:sp>
      <p:sp>
        <p:nvSpPr>
          <p:cNvPr id="4" name="Slide Number Placeholder 3"/>
          <p:cNvSpPr>
            <a:spLocks noGrp="1"/>
          </p:cNvSpPr>
          <p:nvPr>
            <p:ph type="sldNum" sz="quarter" idx="5"/>
          </p:nvPr>
        </p:nvSpPr>
        <p:spPr/>
        <p:txBody>
          <a:bodyPr/>
          <a:lstStyle/>
          <a:p>
            <a:fld id="{D0BAB253-D383-454E-88CA-81744A2ACE3F}" type="slidenum">
              <a:t>7</a:t>
            </a:fld>
            <a:endParaRPr lang="en-GB"/>
          </a:p>
        </p:txBody>
      </p:sp>
    </p:spTree>
    <p:extLst>
      <p:ext uri="{BB962C8B-B14F-4D97-AF65-F5344CB8AC3E}">
        <p14:creationId xmlns:p14="http://schemas.microsoft.com/office/powerpoint/2010/main" val="461104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Investors seek dedicated, skilled founders deeply familiar with their market. A capable team increases confidence in execution and adaptability.
Image source: AI-generated
</a:t>
            </a:r>
          </a:p>
        </p:txBody>
      </p:sp>
      <p:sp>
        <p:nvSpPr>
          <p:cNvPr id="4" name="Slide Number Placeholder 3"/>
          <p:cNvSpPr>
            <a:spLocks noGrp="1"/>
          </p:cNvSpPr>
          <p:nvPr>
            <p:ph type="sldNum" sz="quarter" idx="5"/>
          </p:nvPr>
        </p:nvSpPr>
        <p:spPr/>
        <p:txBody>
          <a:bodyPr/>
          <a:lstStyle/>
          <a:p>
            <a:fld id="{D0BAB253-D383-454E-88CA-81744A2ACE3F}" type="slidenum">
              <a:t>8</a:t>
            </a:fld>
            <a:endParaRPr lang="en-GB"/>
          </a:p>
        </p:txBody>
      </p:sp>
    </p:spTree>
    <p:extLst>
      <p:ext uri="{BB962C8B-B14F-4D97-AF65-F5344CB8AC3E}">
        <p14:creationId xmlns:p14="http://schemas.microsoft.com/office/powerpoint/2010/main" val="385935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A large or fast-growing market with room for expansion makes a startup attractive. Scalability potential is key to delivering strong returns.
Image source: AI-generated
</a:t>
            </a:r>
          </a:p>
        </p:txBody>
      </p:sp>
      <p:sp>
        <p:nvSpPr>
          <p:cNvPr id="4" name="Slide Number Placeholder 3"/>
          <p:cNvSpPr>
            <a:spLocks noGrp="1"/>
          </p:cNvSpPr>
          <p:nvPr>
            <p:ph type="sldNum" sz="quarter" idx="5"/>
          </p:nvPr>
        </p:nvSpPr>
        <p:spPr/>
        <p:txBody>
          <a:bodyPr/>
          <a:lstStyle/>
          <a:p>
            <a:fld id="{D0BAB253-D383-454E-88CA-81744A2ACE3F}" type="slidenum">
              <a:t>9</a:t>
            </a:fld>
            <a:endParaRPr lang="en-GB"/>
          </a:p>
        </p:txBody>
      </p:sp>
    </p:spTree>
    <p:extLst>
      <p:ext uri="{BB962C8B-B14F-4D97-AF65-F5344CB8AC3E}">
        <p14:creationId xmlns:p14="http://schemas.microsoft.com/office/powerpoint/2010/main" val="2492541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99893835"/>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65291165"/>
      </p:ext>
    </p:extLst>
  </p:cSld>
  <p:clrMapOvr>
    <a:overrideClrMapping bg1="lt1" tx1="dk1" bg2="lt2" tx2="dk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2/1/2026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03373772"/>
      </p:ext>
    </p:extLst>
  </p:cSld>
  <p:clrMapOvr>
    <a:overrideClrMapping bg1="lt1" tx1="dk1" bg2="lt2" tx2="dk2" accent1="accent1" accent2="accent2" accent3="accent3" accent4="accent4" accent5="accent5" accent6="accent6" hlink="hlink" folHlink="folHlink"/>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2769882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1711163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93829721"/>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28701380"/>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1616563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5293703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4547699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5469027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50581266"/>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8433912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2/1/2026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0626019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80905571"/>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2/1/2026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6338353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23973107"/>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73907864"/>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60879959"/>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2/1/2026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47909937"/>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6494846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2909736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2083781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4511367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9882890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8958425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2/1/2026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39299221"/>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3692274"/>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930704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31620859"/>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532449"/>
      </p:ext>
    </p:extLst>
  </p:cSld>
  <p:clrMapOvr>
    <a:overrideClrMapping bg1="lt1" tx1="dk1" bg2="lt2" tx2="dk2" accent1="accent1" accent2="accent2" accent3="accent3" accent4="accent4" accent5="accent5" accent6="accent6" hlink="hlink" folHlink="folHlink"/>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110980"/>
      </p:ext>
    </p:extLst>
  </p:cSld>
  <p:clrMapOvr>
    <a:overrideClrMapping bg1="lt1" tx1="dk1" bg2="lt2" tx2="dk2" accent1="accent1" accent2="accent2" accent3="accent3" accent4="accent4" accent5="accent5" accent6="accent6" hlink="hlink" folHlink="folHlink"/>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2/1/2026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592158"/>
      </p:ext>
    </p:extLst>
  </p:cSld>
  <p:clrMapOvr>
    <a:overrideClrMapping bg1="lt1" tx1="dk1" bg2="lt2" tx2="dk2" accent1="accent1" accent2="accent2" accent3="accent3" accent4="accent4" accent5="accent5" accent6="accent6" hlink="hlink" folHlink="folHlink"/>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68733034"/>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2/1/2026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73821"/>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1936204"/>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2/1/2026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08511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11177611"/>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6910132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2/1/2026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29530983"/>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2/1/2026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Dr. Zornitsa Yordanova</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66714758"/>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2/1/2026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Dr. Zornitsa Yordanova</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55331640"/>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2/1/2026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Dr. Zornitsa Yordanova</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30312123"/>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2/1/2026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8395303"/>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71035818"/>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2/1/2026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Dr. Zornitsa Yordanova</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55588648"/>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5182433"/>
      </p:ext>
    </p:extLst>
  </p:cSld>
  <p:clrMapOvr>
    <a:overrideClrMapping bg1="lt1" tx1="dk1" bg2="lt2" tx2="dk2" accent1="accent1" accent2="accent2" accent3="accent3" accent4="accent4" accent5="accent5" accent6="accent6" hlink="hlink" folHlink="folHlink"/>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2/1/2026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Dr. Zornitsa Yordanova</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58541297"/>
      </p:ext>
    </p:extLst>
  </p:cSld>
  <p:clrMapOvr>
    <a:overrideClrMapping bg1="lt1" tx1="dk1" bg2="lt2" tx2="dk2" accent1="accent1" accent2="accent2" accent3="accent3" accent4="accent4" accent5="accent5" accent6="accent6" hlink="hlink" folHlink="folHlink"/>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368633544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2/1/2026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6000969"/>
      </p:ext>
    </p:extLst>
  </p:cSld>
  <p:clrMapOvr>
    <a:overrideClrMapping bg1="dk1" tx1="lt1" bg2="dk2" tx2="lt2" accent1="accent1" accent2="accent2" accent3="accent3" accent4="accent4" accent5="accent5" accent6="accent6" hlink="hlink" folHlink="folHlink"/>
  </p:clrMapOvr>
  <p:hf hd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071631300"/>
      </p:ext>
    </p:extLst>
  </p:cSld>
  <p:clrMapOvr>
    <a:overrideClrMapping bg1="dk1" tx1="lt1" bg2="dk2" tx2="lt2" accent1="accent1" accent2="accent2" accent3="accent3" accent4="accent4" accent5="accent5" accent6="accent6" hlink="hlink" folHlink="folHlink"/>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2/1/2026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877783154"/>
      </p:ext>
    </p:extLst>
  </p:cSld>
  <p:clrMapOvr>
    <a:overrideClrMapping bg1="dk1" tx1="lt1" bg2="dk2" tx2="lt2" accent1="accent1" accent2="accent2" accent3="accent3" accent4="accent4" accent5="accent5" accent6="accent6" hlink="hlink" folHlink="folHlink"/>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2/1/2026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Dr. Zornitsa Yordanova</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76231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hd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8519-E0D4-E079-943E-7F0A6FF037B5}"/>
              </a:ext>
            </a:extLst>
          </p:cNvPr>
          <p:cNvSpPr>
            <a:spLocks noGrp="1"/>
          </p:cNvSpPr>
          <p:nvPr>
            <p:ph type="ctrTitle"/>
          </p:nvPr>
        </p:nvSpPr>
        <p:spPr>
          <a:xfrm>
            <a:off x="429768" y="438912"/>
            <a:ext cx="9317736" cy="4453128"/>
          </a:xfrm>
        </p:spPr>
        <p:txBody>
          <a:bodyPr anchor="t">
            <a:normAutofit/>
          </a:bodyPr>
          <a:lstStyle/>
          <a:p>
            <a:r>
              <a:rPr lang="en-GB" sz="6000"/>
              <a:t>Startup Financials, Investment Readiness, and Pitching: A Comprehensive Guide for Aspiring Founders</a:t>
            </a:r>
          </a:p>
        </p:txBody>
      </p:sp>
      <p:sp>
        <p:nvSpPr>
          <p:cNvPr id="3" name="Subtitle 2">
            <a:extLst>
              <a:ext uri="{FF2B5EF4-FFF2-40B4-BE49-F238E27FC236}">
                <a16:creationId xmlns:a16="http://schemas.microsoft.com/office/drawing/2014/main" id="{FC8EB936-865D-6B33-17E7-9603214B3533}"/>
              </a:ext>
            </a:extLst>
          </p:cNvPr>
          <p:cNvSpPr>
            <a:spLocks noGrp="1"/>
          </p:cNvSpPr>
          <p:nvPr>
            <p:ph type="subTitle" idx="1"/>
          </p:nvPr>
        </p:nvSpPr>
        <p:spPr>
          <a:xfrm>
            <a:off x="429768" y="4965192"/>
            <a:ext cx="5431536" cy="1289304"/>
          </a:xfrm>
        </p:spPr>
        <p:txBody>
          <a:bodyPr anchor="b">
            <a:normAutofit/>
          </a:bodyPr>
          <a:lstStyle/>
          <a:p>
            <a:r>
              <a:rPr lang="en-GB"/>
              <a:t>Essential insights for securing funding and pitching successfully</a:t>
            </a:r>
          </a:p>
        </p:txBody>
      </p:sp>
      <p:sp>
        <p:nvSpPr>
          <p:cNvPr id="5" name="Subtitle 2">
            <a:extLst>
              <a:ext uri="{FF2B5EF4-FFF2-40B4-BE49-F238E27FC236}">
                <a16:creationId xmlns:a16="http://schemas.microsoft.com/office/drawing/2014/main" id="{40A2C2A0-9142-802F-3B78-D17381D0FA9B}"/>
              </a:ext>
            </a:extLst>
          </p:cNvPr>
          <p:cNvSpPr txBox="1">
            <a:spLocks/>
          </p:cNvSpPr>
          <p:nvPr/>
        </p:nvSpPr>
        <p:spPr>
          <a:xfrm>
            <a:off x="6763512" y="4898136"/>
            <a:ext cx="5431536" cy="1289304"/>
          </a:xfrm>
          <a:prstGeom prst="rect">
            <a:avLst/>
          </a:prstGeom>
        </p:spPr>
        <p:txBody>
          <a:bodyPr vert="horz" lIns="91440" tIns="45720" rIns="91440" bIns="45720" rtlCol="0" anchor="b">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2"/>
                </a:solidFill>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Dr. Zornitsa Yordanova</a:t>
            </a:r>
            <a:endParaRPr lang="en-US" dirty="0"/>
          </a:p>
        </p:txBody>
      </p:sp>
      <p:sp>
        <p:nvSpPr>
          <p:cNvPr id="6" name="Footer Placeholder 5">
            <a:extLst>
              <a:ext uri="{FF2B5EF4-FFF2-40B4-BE49-F238E27FC236}">
                <a16:creationId xmlns:a16="http://schemas.microsoft.com/office/drawing/2014/main" id="{2C52EF9B-9265-3A00-38EB-6FF9BFEEEAFA}"/>
              </a:ext>
            </a:extLst>
          </p:cNvPr>
          <p:cNvSpPr>
            <a:spLocks noGrp="1"/>
          </p:cNvSpPr>
          <p:nvPr>
            <p:ph type="ftr" sz="quarter" idx="11"/>
          </p:nvPr>
        </p:nvSpPr>
        <p:spPr/>
        <p:txBody>
          <a:bodyPr/>
          <a:lstStyle/>
          <a:p>
            <a:r>
              <a:rPr lang="en-GB"/>
              <a:t>Dr. Zornitsa Yordanova</a:t>
            </a:r>
          </a:p>
        </p:txBody>
      </p:sp>
      <p:sp>
        <p:nvSpPr>
          <p:cNvPr id="7" name="Slide Number Placeholder 6">
            <a:extLst>
              <a:ext uri="{FF2B5EF4-FFF2-40B4-BE49-F238E27FC236}">
                <a16:creationId xmlns:a16="http://schemas.microsoft.com/office/drawing/2014/main" id="{4C6C525C-F340-5152-12DD-5F7FCF03CA20}"/>
              </a:ext>
            </a:extLst>
          </p:cNvPr>
          <p:cNvSpPr>
            <a:spLocks noGrp="1"/>
          </p:cNvSpPr>
          <p:nvPr>
            <p:ph type="sldNum" sz="quarter" idx="12"/>
          </p:nvPr>
        </p:nvSpPr>
        <p:spPr/>
        <p:txBody>
          <a:bodyPr/>
          <a:lstStyle/>
          <a:p>
            <a:fld id="{CC057153-B650-4DEB-B370-79DDCFDCE934}" type="slidenum">
              <a:rPr lang="en-US" smtClean="0"/>
              <a:pPr/>
              <a:t>1</a:t>
            </a:fld>
            <a:endParaRPr lang="en-GB"/>
          </a:p>
        </p:txBody>
      </p:sp>
    </p:spTree>
    <p:extLst>
      <p:ext uri="{BB962C8B-B14F-4D97-AF65-F5344CB8AC3E}">
        <p14:creationId xmlns:p14="http://schemas.microsoft.com/office/powerpoint/2010/main" val="8273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1000"/>
                                  </p:stCondLst>
                                  <p:iterate>
                                    <p:tmPct val="10000"/>
                                  </p:iterate>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700"/>
                                        <p:tgtEl>
                                          <p:spTgt spid="5">
                                            <p:txEl>
                                              <p:pRg st="0" end="0"/>
                                            </p:txEl>
                                          </p:spTgt>
                                        </p:tgtEl>
                                      </p:cBhvr>
                                    </p:animEffect>
                                  </p:childTnLst>
                                </p:cTn>
                              </p:par>
                              <p:par>
                                <p:cTn id="17" presetID="10" presetClass="entr" presetSubtype="0" fill="hold" grpId="1" nodeType="withEffect">
                                  <p:stCondLst>
                                    <p:cond delay="250"/>
                                  </p:stCondLst>
                                  <p:iterate>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P spid="5" grpId="0" build="p"/>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D515-33B7-054B-13E7-1A0DCE6037F9}"/>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Problem-solution clarity and traction evidence</a:t>
            </a:r>
          </a:p>
        </p:txBody>
      </p:sp>
      <p:sp>
        <p:nvSpPr>
          <p:cNvPr id="5" name="TextBox 4">
            <a:extLst>
              <a:ext uri="{FF2B5EF4-FFF2-40B4-BE49-F238E27FC236}">
                <a16:creationId xmlns:a16="http://schemas.microsoft.com/office/drawing/2014/main" id="{756EF32D-1BBB-4DF1-9C13-67E7FF060B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Clear Problem Definition</a:t>
            </a:r>
          </a:p>
          <a:p>
            <a:pPr marL="0" lvl="1" indent="0">
              <a:lnSpc>
                <a:spcPct val="90000"/>
              </a:lnSpc>
              <a:spcBef>
                <a:spcPts val="1000"/>
              </a:spcBef>
              <a:spcAft>
                <a:spcPts val="600"/>
              </a:spcAft>
              <a:buNone/>
            </a:pPr>
            <a:r>
              <a:rPr lang="en-GB" sz="1400"/>
              <a:t>Articulating the problem clearly helps stakeholders understand the need for the solution.</a:t>
            </a:r>
          </a:p>
          <a:p>
            <a:pPr marL="0" indent="0">
              <a:lnSpc>
                <a:spcPct val="90000"/>
              </a:lnSpc>
              <a:spcBef>
                <a:spcPts val="2500"/>
              </a:spcBef>
              <a:spcAft>
                <a:spcPts val="600"/>
              </a:spcAft>
              <a:buNone/>
            </a:pPr>
            <a:r>
              <a:rPr lang="en-GB" sz="1400" b="1"/>
              <a:t>Effective Solution</a:t>
            </a:r>
          </a:p>
          <a:p>
            <a:pPr marL="0" lvl="1" indent="0">
              <a:lnSpc>
                <a:spcPct val="90000"/>
              </a:lnSpc>
              <a:spcBef>
                <a:spcPts val="1000"/>
              </a:spcBef>
              <a:spcAft>
                <a:spcPts val="600"/>
              </a:spcAft>
              <a:buNone/>
            </a:pPr>
            <a:r>
              <a:rPr lang="en-GB" sz="1400"/>
              <a:t>Presenting a compelling and effective solution addresses the identified problem convincingly.</a:t>
            </a:r>
          </a:p>
          <a:p>
            <a:pPr marL="0" indent="0">
              <a:lnSpc>
                <a:spcPct val="90000"/>
              </a:lnSpc>
              <a:spcBef>
                <a:spcPts val="2500"/>
              </a:spcBef>
              <a:spcAft>
                <a:spcPts val="600"/>
              </a:spcAft>
              <a:buNone/>
            </a:pPr>
            <a:r>
              <a:rPr lang="en-GB" sz="1400" b="1"/>
              <a:t>Early Traction Evidence</a:t>
            </a:r>
          </a:p>
          <a:p>
            <a:pPr marL="0" lvl="1" indent="0">
              <a:lnSpc>
                <a:spcPct val="90000"/>
              </a:lnSpc>
              <a:spcBef>
                <a:spcPts val="1000"/>
              </a:spcBef>
              <a:spcAft>
                <a:spcPts val="600"/>
              </a:spcAft>
              <a:buNone/>
            </a:pPr>
            <a:r>
              <a:rPr lang="en-GB" sz="1400"/>
              <a:t>Demonstrating early traction such as user growth or partnerships increases investor confidence.</a:t>
            </a:r>
          </a:p>
        </p:txBody>
      </p:sp>
      <p:pic>
        <p:nvPicPr>
          <p:cNvPr id="4" name="Content Placeholder 3" descr="Business presentation showing problem, solution, and growth metrics for startups">
            <a:extLst>
              <a:ext uri="{FF2B5EF4-FFF2-40B4-BE49-F238E27FC236}">
                <a16:creationId xmlns:a16="http://schemas.microsoft.com/office/drawing/2014/main" id="{CEE8C60C-0345-428C-81DE-2EE1C6593E9B}"/>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340F337D-3064-FDEA-74BE-6E9AED3FC014}"/>
              </a:ext>
            </a:extLst>
          </p:cNvPr>
          <p:cNvSpPr>
            <a:spLocks noGrp="1"/>
          </p:cNvSpPr>
          <p:nvPr>
            <p:ph type="sldNum" sz="quarter" idx="12"/>
          </p:nvPr>
        </p:nvSpPr>
        <p:spPr/>
        <p:txBody>
          <a:bodyPr/>
          <a:lstStyle/>
          <a:p>
            <a:fld id="{CC057153-B650-4DEB-B370-79DDCFDCE934}" type="slidenum">
              <a:rPr lang="en-US" smtClean="0"/>
              <a:t>10</a:t>
            </a:fld>
            <a:endParaRPr lang="en-GB"/>
          </a:p>
        </p:txBody>
      </p:sp>
      <p:sp>
        <p:nvSpPr>
          <p:cNvPr id="3" name="Footer Placeholder 2">
            <a:extLst>
              <a:ext uri="{FF2B5EF4-FFF2-40B4-BE49-F238E27FC236}">
                <a16:creationId xmlns:a16="http://schemas.microsoft.com/office/drawing/2014/main" id="{5FA1354D-428E-7D03-2983-9E960122F9F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034968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D981-6A8B-6D26-6A03-59352ECC399E}"/>
              </a:ext>
            </a:extLst>
          </p:cNvPr>
          <p:cNvSpPr>
            <a:spLocks noGrp="1"/>
          </p:cNvSpPr>
          <p:nvPr>
            <p:ph type="title"/>
          </p:nvPr>
        </p:nvSpPr>
        <p:spPr>
          <a:xfrm>
            <a:off x="429768" y="1810512"/>
            <a:ext cx="7772400" cy="4562856"/>
          </a:xfrm>
        </p:spPr>
        <p:txBody>
          <a:bodyPr anchor="b">
            <a:normAutofit/>
          </a:bodyPr>
          <a:lstStyle/>
          <a:p>
            <a:r>
              <a:rPr lang="en-GB"/>
              <a:t>Building Your Startup’s Financial Foundations</a:t>
            </a:r>
          </a:p>
        </p:txBody>
      </p:sp>
      <p:sp>
        <p:nvSpPr>
          <p:cNvPr id="7" name="Text Placeholder 2">
            <a:extLst>
              <a:ext uri="{FF2B5EF4-FFF2-40B4-BE49-F238E27FC236}">
                <a16:creationId xmlns:a16="http://schemas.microsoft.com/office/drawing/2014/main" id="{8648CC21-DB3A-756C-AD8C-C32406AF9110}"/>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9C25109E-4933-61A4-3566-8A34E88C31DE}"/>
              </a:ext>
            </a:extLst>
          </p:cNvPr>
          <p:cNvSpPr>
            <a:spLocks noGrp="1"/>
          </p:cNvSpPr>
          <p:nvPr>
            <p:ph type="sldNum" sz="quarter" idx="12"/>
          </p:nvPr>
        </p:nvSpPr>
        <p:spPr/>
        <p:txBody>
          <a:bodyPr/>
          <a:lstStyle/>
          <a:p>
            <a:fld id="{84145AC3-CC88-4C8A-A6CE-8D44921B6A23}" type="slidenum">
              <a:rPr lang="en-US" smtClean="0"/>
              <a:pPr/>
              <a:t>11</a:t>
            </a:fld>
            <a:endParaRPr lang="en-GB"/>
          </a:p>
        </p:txBody>
      </p:sp>
      <p:sp>
        <p:nvSpPr>
          <p:cNvPr id="3" name="Footer Placeholder 2">
            <a:extLst>
              <a:ext uri="{FF2B5EF4-FFF2-40B4-BE49-F238E27FC236}">
                <a16:creationId xmlns:a16="http://schemas.microsoft.com/office/drawing/2014/main" id="{326D68C3-BF91-B4F6-C167-B88D8C7EF9A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405394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1740-926E-C59E-0364-D26307604EA5}"/>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financial assumptions in early-stage planning</a:t>
            </a:r>
          </a:p>
        </p:txBody>
      </p:sp>
      <p:pic>
        <p:nvPicPr>
          <p:cNvPr id="4" name="Content Placeholder 3" descr="startup business planning with financial charts, customer data, pricing strategy visuals">
            <a:extLst>
              <a:ext uri="{FF2B5EF4-FFF2-40B4-BE49-F238E27FC236}">
                <a16:creationId xmlns:a16="http://schemas.microsoft.com/office/drawing/2014/main" id="{798D51C5-4885-48CE-9EF5-29582B840E9E}"/>
              </a:ext>
            </a:extLst>
          </p:cNvPr>
          <p:cNvPicPr>
            <a:picLocks noGrp="1" noChangeAspect="1"/>
          </p:cNvPicPr>
          <p:nvPr>
            <p:ph type="pic" sz="quarter" idx="13"/>
          </p:nvPr>
        </p:nvPicPr>
        <p:blipFill>
          <a:blip r:embed="rId3"/>
          <a:srcRect l="19205" r="1882" b="3"/>
          <a:stretch>
            <a:fillRect/>
          </a:stretch>
        </p:blipFill>
        <p:spPr>
          <a:xfrm>
            <a:off x="510075" y="2293496"/>
            <a:ext cx="4775158" cy="4039043"/>
          </a:xfrm>
        </p:spPr>
      </p:pic>
      <p:sp>
        <p:nvSpPr>
          <p:cNvPr id="5" name="TextBox 4">
            <a:extLst>
              <a:ext uri="{FF2B5EF4-FFF2-40B4-BE49-F238E27FC236}">
                <a16:creationId xmlns:a16="http://schemas.microsoft.com/office/drawing/2014/main" id="{03AE62EB-E5FA-48BA-BC1B-11CE0542D59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Customer Assumptions</a:t>
            </a:r>
          </a:p>
          <a:p>
            <a:pPr marL="0" lvl="1" indent="0">
              <a:spcBef>
                <a:spcPts val="1000"/>
              </a:spcBef>
              <a:spcAft>
                <a:spcPts val="600"/>
              </a:spcAft>
              <a:buFont typeface="Arial" panose="020B0604020202020204" pitchFamily="34" charset="0"/>
              <a:buNone/>
            </a:pPr>
            <a:r>
              <a:rPr lang="en-GB" sz="1400"/>
              <a:t>Understanding target customers is essential for forecasting demand and revenue in early-stage planning.</a:t>
            </a:r>
          </a:p>
          <a:p>
            <a:pPr marL="0" indent="0">
              <a:spcBef>
                <a:spcPts val="2500"/>
              </a:spcBef>
              <a:spcAft>
                <a:spcPts val="600"/>
              </a:spcAft>
              <a:buFont typeface="Arial" panose="020B0604020202020204" pitchFamily="34" charset="0"/>
              <a:buNone/>
            </a:pPr>
            <a:r>
              <a:rPr lang="en-GB" sz="1400" b="1"/>
              <a:t>Pricing Strategy</a:t>
            </a:r>
          </a:p>
          <a:p>
            <a:pPr marL="0" lvl="1" indent="0">
              <a:spcBef>
                <a:spcPts val="1000"/>
              </a:spcBef>
              <a:spcAft>
                <a:spcPts val="600"/>
              </a:spcAft>
              <a:buFont typeface="Arial" panose="020B0604020202020204" pitchFamily="34" charset="0"/>
              <a:buNone/>
            </a:pPr>
            <a:r>
              <a:rPr lang="en-GB" sz="1400"/>
              <a:t>Accurate pricing assumptions help determine potential revenues and market competitiveness.</a:t>
            </a:r>
          </a:p>
          <a:p>
            <a:pPr marL="0" indent="0">
              <a:spcBef>
                <a:spcPts val="2500"/>
              </a:spcBef>
              <a:spcAft>
                <a:spcPts val="600"/>
              </a:spcAft>
              <a:buFont typeface="Arial" panose="020B0604020202020204" pitchFamily="34" charset="0"/>
              <a:buNone/>
            </a:pPr>
            <a:r>
              <a:rPr lang="en-GB" sz="1400" b="1"/>
              <a:t>Sales Cycle Estimation</a:t>
            </a:r>
          </a:p>
          <a:p>
            <a:pPr marL="0" lvl="1" indent="0">
              <a:spcBef>
                <a:spcPts val="1000"/>
              </a:spcBef>
              <a:spcAft>
                <a:spcPts val="600"/>
              </a:spcAft>
              <a:buFont typeface="Arial" panose="020B0604020202020204" pitchFamily="34" charset="0"/>
              <a:buNone/>
            </a:pPr>
            <a:r>
              <a:rPr lang="en-GB" sz="1400"/>
              <a:t>Estimating sales cycles helps predict cash flow timing and resource allocation.</a:t>
            </a:r>
          </a:p>
          <a:p>
            <a:pPr marL="0" indent="0">
              <a:spcBef>
                <a:spcPts val="2500"/>
              </a:spcBef>
              <a:spcAft>
                <a:spcPts val="600"/>
              </a:spcAft>
              <a:buFont typeface="Arial" panose="020B0604020202020204" pitchFamily="34" charset="0"/>
              <a:buNone/>
            </a:pPr>
            <a:r>
              <a:rPr lang="en-GB" sz="1400" b="1"/>
              <a:t>Cost Projections</a:t>
            </a:r>
          </a:p>
          <a:p>
            <a:pPr marL="0" lvl="1" indent="0">
              <a:spcBef>
                <a:spcPts val="1000"/>
              </a:spcBef>
              <a:spcAft>
                <a:spcPts val="600"/>
              </a:spcAft>
              <a:buFont typeface="Arial" panose="020B0604020202020204" pitchFamily="34" charset="0"/>
              <a:buNone/>
            </a:pPr>
            <a:r>
              <a:rPr lang="en-GB" sz="1400"/>
              <a:t>Identifying costs accurately ensures realistic financial forecasts and budgeting.</a:t>
            </a:r>
          </a:p>
        </p:txBody>
      </p:sp>
      <p:sp>
        <p:nvSpPr>
          <p:cNvPr id="6" name="Slide Number Placeholder 5">
            <a:extLst>
              <a:ext uri="{FF2B5EF4-FFF2-40B4-BE49-F238E27FC236}">
                <a16:creationId xmlns:a16="http://schemas.microsoft.com/office/drawing/2014/main" id="{C56EF863-1FA1-6DA5-1D89-8BDB4687E3C9}"/>
              </a:ext>
            </a:extLst>
          </p:cNvPr>
          <p:cNvSpPr>
            <a:spLocks noGrp="1"/>
          </p:cNvSpPr>
          <p:nvPr>
            <p:ph type="sldNum" sz="quarter" idx="12"/>
          </p:nvPr>
        </p:nvSpPr>
        <p:spPr/>
        <p:txBody>
          <a:bodyPr/>
          <a:lstStyle/>
          <a:p>
            <a:fld id="{CC057153-B650-4DEB-B370-79DDCFDCE934}" type="slidenum">
              <a:rPr lang="en-US" smtClean="0"/>
              <a:t>12</a:t>
            </a:fld>
            <a:endParaRPr lang="en-GB"/>
          </a:p>
        </p:txBody>
      </p:sp>
      <p:sp>
        <p:nvSpPr>
          <p:cNvPr id="3" name="Footer Placeholder 2">
            <a:extLst>
              <a:ext uri="{FF2B5EF4-FFF2-40B4-BE49-F238E27FC236}">
                <a16:creationId xmlns:a16="http://schemas.microsoft.com/office/drawing/2014/main" id="{864D2C79-371F-631F-79A1-7A66386B44E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036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C8FC-96AB-35E5-3433-B42B2090AC88}"/>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Explaining and selecting the right revenue models</a:t>
            </a:r>
          </a:p>
        </p:txBody>
      </p:sp>
      <p:sp>
        <p:nvSpPr>
          <p:cNvPr id="5" name="TextBox 4">
            <a:extLst>
              <a:ext uri="{FF2B5EF4-FFF2-40B4-BE49-F238E27FC236}">
                <a16:creationId xmlns:a16="http://schemas.microsoft.com/office/drawing/2014/main" id="{050A7376-4FE5-4ADE-9751-439B27C6CB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Importance of Revenue Models</a:t>
            </a:r>
          </a:p>
          <a:p>
            <a:pPr marL="0" lvl="1" indent="0">
              <a:lnSpc>
                <a:spcPct val="90000"/>
              </a:lnSpc>
              <a:spcBef>
                <a:spcPts val="1000"/>
              </a:spcBef>
              <a:spcAft>
                <a:spcPts val="600"/>
              </a:spcAft>
              <a:buNone/>
            </a:pPr>
            <a:r>
              <a:rPr lang="en-GB" sz="1400"/>
              <a:t>Clearly choosing and explaining your revenue model builds investor trust and confidence in your business.</a:t>
            </a:r>
          </a:p>
          <a:p>
            <a:pPr marL="0" indent="0">
              <a:lnSpc>
                <a:spcPct val="90000"/>
              </a:lnSpc>
              <a:spcBef>
                <a:spcPts val="2500"/>
              </a:spcBef>
              <a:spcAft>
                <a:spcPts val="600"/>
              </a:spcAft>
              <a:buNone/>
            </a:pPr>
            <a:r>
              <a:rPr lang="en-GB" sz="1400" b="1"/>
              <a:t>Subscription Model</a:t>
            </a:r>
          </a:p>
          <a:p>
            <a:pPr marL="0" lvl="1" indent="0">
              <a:lnSpc>
                <a:spcPct val="90000"/>
              </a:lnSpc>
              <a:spcBef>
                <a:spcPts val="1000"/>
              </a:spcBef>
              <a:spcAft>
                <a:spcPts val="600"/>
              </a:spcAft>
              <a:buNone/>
            </a:pPr>
            <a:r>
              <a:rPr lang="en-GB" sz="1400"/>
              <a:t>Subscription models generate recurring revenue through ongoing customer payments over time.</a:t>
            </a:r>
          </a:p>
          <a:p>
            <a:pPr marL="0" indent="0">
              <a:lnSpc>
                <a:spcPct val="90000"/>
              </a:lnSpc>
              <a:spcBef>
                <a:spcPts val="2500"/>
              </a:spcBef>
              <a:spcAft>
                <a:spcPts val="600"/>
              </a:spcAft>
              <a:buNone/>
            </a:pPr>
            <a:r>
              <a:rPr lang="en-GB" sz="1400" b="1"/>
              <a:t>One-Time Sales</a:t>
            </a:r>
          </a:p>
          <a:p>
            <a:pPr marL="0" lvl="1" indent="0">
              <a:lnSpc>
                <a:spcPct val="90000"/>
              </a:lnSpc>
              <a:spcBef>
                <a:spcPts val="1000"/>
              </a:spcBef>
              <a:spcAft>
                <a:spcPts val="600"/>
              </a:spcAft>
              <a:buNone/>
            </a:pPr>
            <a:r>
              <a:rPr lang="en-GB" sz="1400"/>
              <a:t>One-time sales provide immediate revenue through a single purchase transaction.</a:t>
            </a:r>
          </a:p>
        </p:txBody>
      </p:sp>
      <p:pic>
        <p:nvPicPr>
          <p:cNvPr id="4" name="Content Placeholder 3" descr="Business revenue models icons including subscription, one-time sales, and investor presentations">
            <a:extLst>
              <a:ext uri="{FF2B5EF4-FFF2-40B4-BE49-F238E27FC236}">
                <a16:creationId xmlns:a16="http://schemas.microsoft.com/office/drawing/2014/main" id="{31767430-78CE-497F-9B90-BB03829543CA}"/>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9CB34077-D128-3D2D-E83A-95258885A7D6}"/>
              </a:ext>
            </a:extLst>
          </p:cNvPr>
          <p:cNvSpPr>
            <a:spLocks noGrp="1"/>
          </p:cNvSpPr>
          <p:nvPr>
            <p:ph type="sldNum" sz="quarter" idx="12"/>
          </p:nvPr>
        </p:nvSpPr>
        <p:spPr/>
        <p:txBody>
          <a:bodyPr/>
          <a:lstStyle/>
          <a:p>
            <a:fld id="{CC057153-B650-4DEB-B370-79DDCFDCE934}" type="slidenum">
              <a:rPr lang="en-US" smtClean="0"/>
              <a:t>13</a:t>
            </a:fld>
            <a:endParaRPr lang="en-GB"/>
          </a:p>
        </p:txBody>
      </p:sp>
      <p:sp>
        <p:nvSpPr>
          <p:cNvPr id="3" name="Footer Placeholder 2">
            <a:extLst>
              <a:ext uri="{FF2B5EF4-FFF2-40B4-BE49-F238E27FC236}">
                <a16:creationId xmlns:a16="http://schemas.microsoft.com/office/drawing/2014/main" id="{6C991899-1444-8242-CFB6-0D1FA176B74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691976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83FF-418E-5E45-3B1A-74E3A3761A77}"/>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Understanding and mapping basic cost structures</a:t>
            </a:r>
          </a:p>
        </p:txBody>
      </p:sp>
      <p:sp>
        <p:nvSpPr>
          <p:cNvPr id="5" name="TextBox 4">
            <a:extLst>
              <a:ext uri="{FF2B5EF4-FFF2-40B4-BE49-F238E27FC236}">
                <a16:creationId xmlns:a16="http://schemas.microsoft.com/office/drawing/2014/main" id="{8BD72724-189B-4F79-8E0B-9732C8610CD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Fixed vs Variable Costs</a:t>
            </a:r>
          </a:p>
          <a:p>
            <a:pPr marL="0" lvl="1" indent="0">
              <a:spcBef>
                <a:spcPts val="1000"/>
              </a:spcBef>
              <a:spcAft>
                <a:spcPts val="600"/>
              </a:spcAft>
              <a:buNone/>
            </a:pPr>
            <a:r>
              <a:rPr lang="en-GB" sz="1400"/>
              <a:t>Distinguishing fixed costs from variable costs is essential for accurate financial planning.</a:t>
            </a:r>
          </a:p>
          <a:p>
            <a:pPr marL="0" indent="0">
              <a:spcBef>
                <a:spcPts val="2500"/>
              </a:spcBef>
              <a:spcAft>
                <a:spcPts val="600"/>
              </a:spcAft>
              <a:buNone/>
            </a:pPr>
            <a:r>
              <a:rPr lang="en-GB" sz="1400" b="1"/>
              <a:t>Operational Expense Planning</a:t>
            </a:r>
          </a:p>
          <a:p>
            <a:pPr marL="0" lvl="1" indent="0">
              <a:spcBef>
                <a:spcPts val="1000"/>
              </a:spcBef>
              <a:spcAft>
                <a:spcPts val="600"/>
              </a:spcAft>
              <a:buNone/>
            </a:pPr>
            <a:r>
              <a:rPr lang="en-GB" sz="1400"/>
              <a:t>Planning for operational expenses enables effective cash flow and funding management.</a:t>
            </a:r>
          </a:p>
        </p:txBody>
      </p:sp>
      <p:pic>
        <p:nvPicPr>
          <p:cNvPr id="4" name="Content Placeholder 3" descr="business finance charts showing fixed and variable costs with cash flow planning">
            <a:extLst>
              <a:ext uri="{FF2B5EF4-FFF2-40B4-BE49-F238E27FC236}">
                <a16:creationId xmlns:a16="http://schemas.microsoft.com/office/drawing/2014/main" id="{118476E8-8625-42B3-B20A-494E74EA8590}"/>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B6F5F4A0-0AD8-1DD9-80CA-FA84EC4D8FA7}"/>
              </a:ext>
            </a:extLst>
          </p:cNvPr>
          <p:cNvSpPr>
            <a:spLocks noGrp="1"/>
          </p:cNvSpPr>
          <p:nvPr>
            <p:ph type="sldNum" sz="quarter" idx="12"/>
          </p:nvPr>
        </p:nvSpPr>
        <p:spPr/>
        <p:txBody>
          <a:bodyPr/>
          <a:lstStyle/>
          <a:p>
            <a:fld id="{CC057153-B650-4DEB-B370-79DDCFDCE934}" type="slidenum">
              <a:rPr lang="en-US" smtClean="0"/>
              <a:t>14</a:t>
            </a:fld>
            <a:endParaRPr lang="en-GB"/>
          </a:p>
        </p:txBody>
      </p:sp>
      <p:sp>
        <p:nvSpPr>
          <p:cNvPr id="3" name="Footer Placeholder 2">
            <a:extLst>
              <a:ext uri="{FF2B5EF4-FFF2-40B4-BE49-F238E27FC236}">
                <a16:creationId xmlns:a16="http://schemas.microsoft.com/office/drawing/2014/main" id="{282F2612-0C9C-42CF-3CD4-EDD4CEED1FB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4093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5205-CF46-6319-7AE0-EE530E70B521}"/>
              </a:ext>
            </a:extLst>
          </p:cNvPr>
          <p:cNvSpPr>
            <a:spLocks noGrp="1"/>
          </p:cNvSpPr>
          <p:nvPr>
            <p:ph type="title"/>
          </p:nvPr>
        </p:nvSpPr>
        <p:spPr>
          <a:xfrm>
            <a:off x="429768" y="1810512"/>
            <a:ext cx="7772400" cy="4562856"/>
          </a:xfrm>
        </p:spPr>
        <p:txBody>
          <a:bodyPr anchor="b">
            <a:normAutofit/>
          </a:bodyPr>
          <a:lstStyle/>
          <a:p>
            <a:r>
              <a:rPr lang="en-GB"/>
              <a:t>Mastering Cash Flow, Runway, and Financial Planning</a:t>
            </a:r>
          </a:p>
        </p:txBody>
      </p:sp>
      <p:sp>
        <p:nvSpPr>
          <p:cNvPr id="7" name="Text Placeholder 2">
            <a:extLst>
              <a:ext uri="{FF2B5EF4-FFF2-40B4-BE49-F238E27FC236}">
                <a16:creationId xmlns:a16="http://schemas.microsoft.com/office/drawing/2014/main" id="{FCD6948D-103A-35B6-4A78-EC4FB55CE1A1}"/>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2059E247-D794-3955-8BC3-D329CD2620E2}"/>
              </a:ext>
            </a:extLst>
          </p:cNvPr>
          <p:cNvSpPr>
            <a:spLocks noGrp="1"/>
          </p:cNvSpPr>
          <p:nvPr>
            <p:ph type="sldNum" sz="quarter" idx="12"/>
          </p:nvPr>
        </p:nvSpPr>
        <p:spPr/>
        <p:txBody>
          <a:bodyPr/>
          <a:lstStyle/>
          <a:p>
            <a:fld id="{84145AC3-CC88-4C8A-A6CE-8D44921B6A23}" type="slidenum">
              <a:rPr lang="en-US" smtClean="0"/>
              <a:pPr/>
              <a:t>15</a:t>
            </a:fld>
            <a:endParaRPr lang="en-GB"/>
          </a:p>
        </p:txBody>
      </p:sp>
      <p:sp>
        <p:nvSpPr>
          <p:cNvPr id="3" name="Footer Placeholder 2">
            <a:extLst>
              <a:ext uri="{FF2B5EF4-FFF2-40B4-BE49-F238E27FC236}">
                <a16:creationId xmlns:a16="http://schemas.microsoft.com/office/drawing/2014/main" id="{C464B604-CFAA-D241-6739-E93F960EF2F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023141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C017-4548-B348-C590-E963FB5205F2}"/>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Calculating cash flow and runway for early-stage startups</a:t>
            </a:r>
          </a:p>
        </p:txBody>
      </p:sp>
      <p:sp>
        <p:nvSpPr>
          <p:cNvPr id="5" name="TextBox 4">
            <a:extLst>
              <a:ext uri="{FF2B5EF4-FFF2-40B4-BE49-F238E27FC236}">
                <a16:creationId xmlns:a16="http://schemas.microsoft.com/office/drawing/2014/main" id="{D7F5CD1D-A345-4B1F-BA80-5ABCCBD7E0B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Cash Flow Importance</a:t>
            </a:r>
          </a:p>
          <a:p>
            <a:pPr marL="0" lvl="1" indent="0">
              <a:spcBef>
                <a:spcPts val="1000"/>
              </a:spcBef>
              <a:spcAft>
                <a:spcPts val="600"/>
              </a:spcAft>
              <a:buNone/>
            </a:pPr>
            <a:r>
              <a:rPr lang="en-GB" sz="1400"/>
              <a:t>Tracking cash inflows and outflows helps startups understand financial health and sustainability.</a:t>
            </a:r>
          </a:p>
          <a:p>
            <a:pPr marL="0" indent="0">
              <a:spcBef>
                <a:spcPts val="2500"/>
              </a:spcBef>
              <a:spcAft>
                <a:spcPts val="600"/>
              </a:spcAft>
              <a:buNone/>
            </a:pPr>
            <a:r>
              <a:rPr lang="en-GB" sz="1400" b="1"/>
              <a:t>Runway Calculation</a:t>
            </a:r>
          </a:p>
          <a:p>
            <a:pPr marL="0" lvl="1" indent="0">
              <a:spcBef>
                <a:spcPts val="1000"/>
              </a:spcBef>
              <a:spcAft>
                <a:spcPts val="600"/>
              </a:spcAft>
              <a:buNone/>
            </a:pPr>
            <a:r>
              <a:rPr lang="en-GB" sz="1400"/>
              <a:t>Runway indicates how long the startup can operate before needing new funding based on current cash flow.</a:t>
            </a:r>
          </a:p>
        </p:txBody>
      </p:sp>
      <p:pic>
        <p:nvPicPr>
          <p:cNvPr id="4" name="Content Placeholder 3" descr="Financial charts and startup cash flow analysis with runway timeline concept">
            <a:extLst>
              <a:ext uri="{FF2B5EF4-FFF2-40B4-BE49-F238E27FC236}">
                <a16:creationId xmlns:a16="http://schemas.microsoft.com/office/drawing/2014/main" id="{38CABA34-E435-42A2-AB3B-38729A5C2512}"/>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D6C81D13-302E-5EA9-FAB3-F2DD7F929F08}"/>
              </a:ext>
            </a:extLst>
          </p:cNvPr>
          <p:cNvSpPr>
            <a:spLocks noGrp="1"/>
          </p:cNvSpPr>
          <p:nvPr>
            <p:ph type="sldNum" sz="quarter" idx="12"/>
          </p:nvPr>
        </p:nvSpPr>
        <p:spPr/>
        <p:txBody>
          <a:bodyPr/>
          <a:lstStyle/>
          <a:p>
            <a:fld id="{CC057153-B650-4DEB-B370-79DDCFDCE934}" type="slidenum">
              <a:rPr lang="en-US" smtClean="0"/>
              <a:t>16</a:t>
            </a:fld>
            <a:endParaRPr lang="en-GB"/>
          </a:p>
        </p:txBody>
      </p:sp>
      <p:sp>
        <p:nvSpPr>
          <p:cNvPr id="3" name="Footer Placeholder 2">
            <a:extLst>
              <a:ext uri="{FF2B5EF4-FFF2-40B4-BE49-F238E27FC236}">
                <a16:creationId xmlns:a16="http://schemas.microsoft.com/office/drawing/2014/main" id="{1D127C94-7E71-E54C-F493-0C808D2F77C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93857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0DFA-F123-37D0-85AF-9004091BD4B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12–18 month financial planning essentials</a:t>
            </a:r>
          </a:p>
        </p:txBody>
      </p:sp>
      <p:sp>
        <p:nvSpPr>
          <p:cNvPr id="5" name="TextBox 4">
            <a:extLst>
              <a:ext uri="{FF2B5EF4-FFF2-40B4-BE49-F238E27FC236}">
                <a16:creationId xmlns:a16="http://schemas.microsoft.com/office/drawing/2014/main" id="{F8A0D28E-319F-46FF-BE92-5B2BB95CCF3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Comprehensive Financial Plans</a:t>
            </a:r>
          </a:p>
          <a:p>
            <a:pPr marL="0" lvl="1" indent="0">
              <a:spcBef>
                <a:spcPts val="1000"/>
              </a:spcBef>
              <a:spcAft>
                <a:spcPts val="600"/>
              </a:spcAft>
              <a:buNone/>
            </a:pPr>
            <a:r>
              <a:rPr lang="en-GB" sz="1400"/>
              <a:t>Plans track sales, expenses, and cash needs over 12–18 months to ensure business readiness.</a:t>
            </a:r>
          </a:p>
          <a:p>
            <a:pPr marL="0" indent="0">
              <a:spcBef>
                <a:spcPts val="2500"/>
              </a:spcBef>
              <a:spcAft>
                <a:spcPts val="600"/>
              </a:spcAft>
              <a:buNone/>
            </a:pPr>
            <a:r>
              <a:rPr lang="en-GB" sz="1400" b="1"/>
              <a:t>Demonstrating Preparedness</a:t>
            </a:r>
          </a:p>
          <a:p>
            <a:pPr marL="0" lvl="1" indent="0">
              <a:spcBef>
                <a:spcPts val="1000"/>
              </a:spcBef>
              <a:spcAft>
                <a:spcPts val="600"/>
              </a:spcAft>
              <a:buNone/>
            </a:pPr>
            <a:r>
              <a:rPr lang="en-GB" sz="1400"/>
              <a:t>Thorough planning reflects strategic foresight and readiness for future financial challenges.</a:t>
            </a:r>
          </a:p>
        </p:txBody>
      </p:sp>
      <p:pic>
        <p:nvPicPr>
          <p:cNvPr id="4" name="Content Placeholder 3" descr="Financial planning documents with charts showing sales, expenses, and cash flow over 12 to 18 months">
            <a:extLst>
              <a:ext uri="{FF2B5EF4-FFF2-40B4-BE49-F238E27FC236}">
                <a16:creationId xmlns:a16="http://schemas.microsoft.com/office/drawing/2014/main" id="{DCAD0B46-1333-46B8-AFEB-84C3982B9106}"/>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C241E8D6-7A49-EA38-D79F-935820B6E41F}"/>
              </a:ext>
            </a:extLst>
          </p:cNvPr>
          <p:cNvSpPr>
            <a:spLocks noGrp="1"/>
          </p:cNvSpPr>
          <p:nvPr>
            <p:ph type="sldNum" sz="quarter" idx="12"/>
          </p:nvPr>
        </p:nvSpPr>
        <p:spPr/>
        <p:txBody>
          <a:bodyPr/>
          <a:lstStyle/>
          <a:p>
            <a:fld id="{CC057153-B650-4DEB-B370-79DDCFDCE934}" type="slidenum">
              <a:rPr lang="en-US" smtClean="0"/>
              <a:t>17</a:t>
            </a:fld>
            <a:endParaRPr lang="en-GB"/>
          </a:p>
        </p:txBody>
      </p:sp>
      <p:sp>
        <p:nvSpPr>
          <p:cNvPr id="3" name="Footer Placeholder 2">
            <a:extLst>
              <a:ext uri="{FF2B5EF4-FFF2-40B4-BE49-F238E27FC236}">
                <a16:creationId xmlns:a16="http://schemas.microsoft.com/office/drawing/2014/main" id="{C47A9BDF-BD25-81FE-26BD-2796743E222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897853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9DBF-F9DA-863B-26EA-68ADA66EFE5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Allocating and justifying use of funds</a:t>
            </a:r>
          </a:p>
        </p:txBody>
      </p:sp>
      <p:sp>
        <p:nvSpPr>
          <p:cNvPr id="5" name="TextBox 4">
            <a:extLst>
              <a:ext uri="{FF2B5EF4-FFF2-40B4-BE49-F238E27FC236}">
                <a16:creationId xmlns:a16="http://schemas.microsoft.com/office/drawing/2014/main" id="{231050B2-976A-4128-9FA0-2E452101A94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Transparent Fund Allocation</a:t>
            </a:r>
          </a:p>
          <a:p>
            <a:pPr marL="0" lvl="1" indent="0">
              <a:lnSpc>
                <a:spcPct val="90000"/>
              </a:lnSpc>
              <a:spcBef>
                <a:spcPts val="1000"/>
              </a:spcBef>
              <a:spcAft>
                <a:spcPts val="600"/>
              </a:spcAft>
              <a:buNone/>
            </a:pPr>
            <a:r>
              <a:rPr lang="en-GB" sz="1400"/>
              <a:t>Clear allocation of funds builds investor trust by showing how capital supports business growth.</a:t>
            </a:r>
          </a:p>
          <a:p>
            <a:pPr marL="0" indent="0">
              <a:lnSpc>
                <a:spcPct val="90000"/>
              </a:lnSpc>
              <a:spcBef>
                <a:spcPts val="2500"/>
              </a:spcBef>
              <a:spcAft>
                <a:spcPts val="600"/>
              </a:spcAft>
              <a:buNone/>
            </a:pPr>
            <a:r>
              <a:rPr lang="en-GB" sz="1400" b="1"/>
              <a:t>Product Development Investment</a:t>
            </a:r>
          </a:p>
          <a:p>
            <a:pPr marL="0" lvl="1" indent="0">
              <a:lnSpc>
                <a:spcPct val="90000"/>
              </a:lnSpc>
              <a:spcBef>
                <a:spcPts val="1000"/>
              </a:spcBef>
              <a:spcAft>
                <a:spcPts val="600"/>
              </a:spcAft>
              <a:buNone/>
            </a:pPr>
            <a:r>
              <a:rPr lang="en-GB" sz="1400"/>
              <a:t>Investing in product development drives innovation and competitive advantage in the market.</a:t>
            </a:r>
          </a:p>
          <a:p>
            <a:pPr marL="0" indent="0">
              <a:lnSpc>
                <a:spcPct val="90000"/>
              </a:lnSpc>
              <a:spcBef>
                <a:spcPts val="2500"/>
              </a:spcBef>
              <a:spcAft>
                <a:spcPts val="600"/>
              </a:spcAft>
              <a:buNone/>
            </a:pPr>
            <a:r>
              <a:rPr lang="en-GB" sz="1400" b="1"/>
              <a:t>Marketing and Hiring Budget</a:t>
            </a:r>
          </a:p>
          <a:p>
            <a:pPr marL="0" lvl="1" indent="0">
              <a:lnSpc>
                <a:spcPct val="90000"/>
              </a:lnSpc>
              <a:spcBef>
                <a:spcPts val="1000"/>
              </a:spcBef>
              <a:spcAft>
                <a:spcPts val="600"/>
              </a:spcAft>
              <a:buNone/>
            </a:pPr>
            <a:r>
              <a:rPr lang="en-GB" sz="1400"/>
              <a:t>Allocating funds to marketing and hiring fuels customer acquisition and strengthens the workforce.</a:t>
            </a:r>
          </a:p>
        </p:txBody>
      </p:sp>
      <p:pic>
        <p:nvPicPr>
          <p:cNvPr id="4" name="Content Placeholder 3" descr="Business finance concepts showing fund allocation to product development, marketing, and hiring">
            <a:extLst>
              <a:ext uri="{FF2B5EF4-FFF2-40B4-BE49-F238E27FC236}">
                <a16:creationId xmlns:a16="http://schemas.microsoft.com/office/drawing/2014/main" id="{2C9C39FC-4741-45E6-8A5D-C717A261B04F}"/>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0178FF53-EAEE-7923-8558-2B2422D503F6}"/>
              </a:ext>
            </a:extLst>
          </p:cNvPr>
          <p:cNvSpPr>
            <a:spLocks noGrp="1"/>
          </p:cNvSpPr>
          <p:nvPr>
            <p:ph type="sldNum" sz="quarter" idx="12"/>
          </p:nvPr>
        </p:nvSpPr>
        <p:spPr/>
        <p:txBody>
          <a:bodyPr/>
          <a:lstStyle/>
          <a:p>
            <a:fld id="{CC057153-B650-4DEB-B370-79DDCFDCE934}" type="slidenum">
              <a:rPr lang="en-US" smtClean="0"/>
              <a:t>18</a:t>
            </a:fld>
            <a:endParaRPr lang="en-GB"/>
          </a:p>
        </p:txBody>
      </p:sp>
      <p:sp>
        <p:nvSpPr>
          <p:cNvPr id="3" name="Footer Placeholder 2">
            <a:extLst>
              <a:ext uri="{FF2B5EF4-FFF2-40B4-BE49-F238E27FC236}">
                <a16:creationId xmlns:a16="http://schemas.microsoft.com/office/drawing/2014/main" id="{E6EA5B86-4134-C584-D9E3-F88E8621018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83318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2E76-5026-D136-1A85-3FA830BECA0F}"/>
              </a:ext>
            </a:extLst>
          </p:cNvPr>
          <p:cNvSpPr>
            <a:spLocks noGrp="1"/>
          </p:cNvSpPr>
          <p:nvPr>
            <p:ph type="title"/>
          </p:nvPr>
        </p:nvSpPr>
        <p:spPr>
          <a:xfrm>
            <a:off x="429768" y="1810512"/>
            <a:ext cx="7772400" cy="4562856"/>
          </a:xfrm>
        </p:spPr>
        <p:txBody>
          <a:bodyPr anchor="b">
            <a:normAutofit/>
          </a:bodyPr>
          <a:lstStyle/>
          <a:p>
            <a:r>
              <a:rPr lang="en-GB" sz="7400"/>
              <a:t>Milestones, Valuation, and Avoiding Financial Pitfalls</a:t>
            </a:r>
          </a:p>
        </p:txBody>
      </p:sp>
      <p:sp>
        <p:nvSpPr>
          <p:cNvPr id="7" name="Text Placeholder 2">
            <a:extLst>
              <a:ext uri="{FF2B5EF4-FFF2-40B4-BE49-F238E27FC236}">
                <a16:creationId xmlns:a16="http://schemas.microsoft.com/office/drawing/2014/main" id="{D937BD1C-337F-3B09-DBB0-91EA31494E77}"/>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C709804A-DBF2-817A-26A4-EFBE6E9DF0DD}"/>
              </a:ext>
            </a:extLst>
          </p:cNvPr>
          <p:cNvSpPr>
            <a:spLocks noGrp="1"/>
          </p:cNvSpPr>
          <p:nvPr>
            <p:ph type="sldNum" sz="quarter" idx="12"/>
          </p:nvPr>
        </p:nvSpPr>
        <p:spPr/>
        <p:txBody>
          <a:bodyPr/>
          <a:lstStyle/>
          <a:p>
            <a:fld id="{84145AC3-CC88-4C8A-A6CE-8D44921B6A23}" type="slidenum">
              <a:rPr lang="en-US" smtClean="0"/>
              <a:pPr/>
              <a:t>19</a:t>
            </a:fld>
            <a:endParaRPr lang="en-GB"/>
          </a:p>
        </p:txBody>
      </p:sp>
      <p:sp>
        <p:nvSpPr>
          <p:cNvPr id="3" name="Footer Placeholder 2">
            <a:extLst>
              <a:ext uri="{FF2B5EF4-FFF2-40B4-BE49-F238E27FC236}">
                <a16:creationId xmlns:a16="http://schemas.microsoft.com/office/drawing/2014/main" id="{962077C3-7EC5-6F89-5E3E-5E4A3002AA8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00996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11AC-05B0-DF7E-7E71-011E21D05852}"/>
              </a:ext>
            </a:extLst>
          </p:cNvPr>
          <p:cNvSpPr>
            <a:spLocks noGrp="1"/>
          </p:cNvSpPr>
          <p:nvPr>
            <p:ph type="title"/>
          </p:nvPr>
        </p:nvSpPr>
        <p:spPr>
          <a:xfrm>
            <a:off x="429768" y="411480"/>
            <a:ext cx="11045952" cy="1828800"/>
          </a:xfrm>
        </p:spPr>
        <p:txBody>
          <a:bodyPr anchor="t">
            <a:normAutofit/>
          </a:bodyPr>
          <a:lstStyle/>
          <a:p>
            <a:r>
              <a:rPr lang="en-GB"/>
              <a:t>Today's Agenda</a:t>
            </a:r>
          </a:p>
        </p:txBody>
      </p:sp>
      <p:sp>
        <p:nvSpPr>
          <p:cNvPr id="3" name="Content Placeholder 2">
            <a:extLst>
              <a:ext uri="{FF2B5EF4-FFF2-40B4-BE49-F238E27FC236}">
                <a16:creationId xmlns:a16="http://schemas.microsoft.com/office/drawing/2014/main" id="{495E43AF-5CAB-DE01-3177-D823CC148AD8}"/>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lnSpc>
                <a:spcPct val="110000"/>
              </a:lnSpc>
              <a:buFont typeface="Arial" panose="020B0604020202020204" pitchFamily="34" charset="0"/>
              <a:buChar char="•"/>
            </a:pPr>
            <a:r>
              <a:rPr lang="en-GB" sz="1400"/>
              <a:t>Understanding the Venture Capital Mindset at Pre-Seed Stage</a:t>
            </a:r>
          </a:p>
          <a:p>
            <a:pPr>
              <a:lnSpc>
                <a:spcPct val="110000"/>
              </a:lnSpc>
              <a:buFont typeface="Arial" panose="020B0604020202020204" pitchFamily="34" charset="0"/>
              <a:buChar char="•"/>
            </a:pPr>
            <a:r>
              <a:rPr lang="en-GB" sz="1400"/>
              <a:t>What Makes a Startup Investable</a:t>
            </a:r>
          </a:p>
          <a:p>
            <a:pPr>
              <a:lnSpc>
                <a:spcPct val="110000"/>
              </a:lnSpc>
              <a:buFont typeface="Arial" panose="020B0604020202020204" pitchFamily="34" charset="0"/>
              <a:buChar char="•"/>
            </a:pPr>
            <a:r>
              <a:rPr lang="en-GB" sz="1400"/>
              <a:t>Building Your Startup’s Financial Foundations</a:t>
            </a:r>
          </a:p>
          <a:p>
            <a:pPr>
              <a:lnSpc>
                <a:spcPct val="110000"/>
              </a:lnSpc>
              <a:buFont typeface="Arial" panose="020B0604020202020204" pitchFamily="34" charset="0"/>
              <a:buChar char="•"/>
            </a:pPr>
            <a:r>
              <a:rPr lang="en-GB" sz="1400"/>
              <a:t>Mastering Cash Flow, Runway, and Financial Planning</a:t>
            </a:r>
          </a:p>
          <a:p>
            <a:pPr>
              <a:lnSpc>
                <a:spcPct val="110000"/>
              </a:lnSpc>
              <a:buFont typeface="Arial" panose="020B0604020202020204" pitchFamily="34" charset="0"/>
              <a:buChar char="•"/>
            </a:pPr>
            <a:r>
              <a:rPr lang="en-GB" sz="1400"/>
              <a:t>Milestones, Valuation, and Avoiding Financial Pitfalls</a:t>
            </a:r>
          </a:p>
          <a:p>
            <a:pPr>
              <a:lnSpc>
                <a:spcPct val="110000"/>
              </a:lnSpc>
              <a:buFont typeface="Arial" panose="020B0604020202020204" pitchFamily="34" charset="0"/>
              <a:buChar char="•"/>
            </a:pPr>
            <a:r>
              <a:rPr lang="en-GB" sz="1400"/>
              <a:t>Perfecting Your Investor Pitch</a:t>
            </a:r>
          </a:p>
          <a:p>
            <a:pPr>
              <a:lnSpc>
                <a:spcPct val="110000"/>
              </a:lnSpc>
              <a:buFont typeface="Arial" panose="020B0604020202020204" pitchFamily="34" charset="0"/>
              <a:buChar char="•"/>
            </a:pPr>
            <a:r>
              <a:rPr lang="en-GB" sz="1400"/>
              <a:t>Excelling on Demo Day and Handling Investor Interactions</a:t>
            </a:r>
          </a:p>
          <a:p>
            <a:pPr>
              <a:lnSpc>
                <a:spcPct val="110000"/>
              </a:lnSpc>
              <a:buFont typeface="Arial" panose="020B0604020202020204" pitchFamily="34" charset="0"/>
              <a:buChar char="•"/>
            </a:pPr>
            <a:r>
              <a:rPr lang="en-GB" sz="1400"/>
              <a:t>Ensuring Investment Readiness and Taking Action</a:t>
            </a:r>
          </a:p>
        </p:txBody>
      </p:sp>
      <p:sp>
        <p:nvSpPr>
          <p:cNvPr id="5" name="Slide Number Placeholder 4">
            <a:extLst>
              <a:ext uri="{FF2B5EF4-FFF2-40B4-BE49-F238E27FC236}">
                <a16:creationId xmlns:a16="http://schemas.microsoft.com/office/drawing/2014/main" id="{9941FA56-CFA7-A280-43F6-C5B46BD46F5C}"/>
              </a:ext>
            </a:extLst>
          </p:cNvPr>
          <p:cNvSpPr>
            <a:spLocks noGrp="1"/>
          </p:cNvSpPr>
          <p:nvPr>
            <p:ph type="sldNum" sz="quarter" idx="12"/>
          </p:nvPr>
        </p:nvSpPr>
        <p:spPr/>
        <p:txBody>
          <a:bodyPr/>
          <a:lstStyle/>
          <a:p>
            <a:fld id="{CC057153-B650-4DEB-B370-79DDCFDCE934}" type="slidenum">
              <a:rPr lang="en-US" smtClean="0"/>
              <a:t>2</a:t>
            </a:fld>
            <a:endParaRPr lang="en-GB"/>
          </a:p>
        </p:txBody>
      </p:sp>
      <p:sp>
        <p:nvSpPr>
          <p:cNvPr id="4" name="Footer Placeholder 3">
            <a:extLst>
              <a:ext uri="{FF2B5EF4-FFF2-40B4-BE49-F238E27FC236}">
                <a16:creationId xmlns:a16="http://schemas.microsoft.com/office/drawing/2014/main" id="{2127C72B-46E0-95B4-9EB7-8A07E61D6C9C}"/>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335745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CD132-9005-B48A-2716-C3298C37B958}"/>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Linking funding needs to clear milestones</a:t>
            </a:r>
          </a:p>
        </p:txBody>
      </p:sp>
      <p:sp>
        <p:nvSpPr>
          <p:cNvPr id="5" name="TextBox 4">
            <a:extLst>
              <a:ext uri="{FF2B5EF4-FFF2-40B4-BE49-F238E27FC236}">
                <a16:creationId xmlns:a16="http://schemas.microsoft.com/office/drawing/2014/main" id="{49408044-E149-405F-BFEC-5938792C920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Measurable Milestones Importance</a:t>
            </a:r>
          </a:p>
          <a:p>
            <a:pPr marL="0" lvl="1" indent="0">
              <a:spcBef>
                <a:spcPts val="1000"/>
              </a:spcBef>
              <a:spcAft>
                <a:spcPts val="600"/>
              </a:spcAft>
              <a:buFont typeface="Arial" panose="020B0604020202020204" pitchFamily="34" charset="0"/>
              <a:buNone/>
            </a:pPr>
            <a:r>
              <a:rPr lang="en-GB" sz="1400"/>
              <a:t>Setting measurable milestones clarifies expectations for both investors and founders during funding rounds.</a:t>
            </a:r>
          </a:p>
          <a:p>
            <a:pPr marL="0" indent="0">
              <a:spcBef>
                <a:spcPts val="2500"/>
              </a:spcBef>
              <a:spcAft>
                <a:spcPts val="600"/>
              </a:spcAft>
              <a:buFont typeface="Arial" panose="020B0604020202020204" pitchFamily="34" charset="0"/>
              <a:buNone/>
            </a:pPr>
            <a:r>
              <a:rPr lang="en-GB" sz="1400" b="1"/>
              <a:t>Alignment of Goals</a:t>
            </a:r>
          </a:p>
          <a:p>
            <a:pPr marL="0" lvl="1" indent="0">
              <a:spcBef>
                <a:spcPts val="1000"/>
              </a:spcBef>
              <a:spcAft>
                <a:spcPts val="600"/>
              </a:spcAft>
              <a:buFont typeface="Arial" panose="020B0604020202020204" pitchFamily="34" charset="0"/>
              <a:buNone/>
            </a:pPr>
            <a:r>
              <a:rPr lang="en-GB" sz="1400"/>
              <a:t>Clear milestones help align goals between investors and founders, ensuring mutual understanding and commitment.</a:t>
            </a:r>
          </a:p>
        </p:txBody>
      </p:sp>
      <p:pic>
        <p:nvPicPr>
          <p:cNvPr id="4" name="Content Placeholder 3" descr="Business handshake with progress charts and funding milestones in the background">
            <a:extLst>
              <a:ext uri="{FF2B5EF4-FFF2-40B4-BE49-F238E27FC236}">
                <a16:creationId xmlns:a16="http://schemas.microsoft.com/office/drawing/2014/main" id="{DB288DEB-3AE1-487E-96D8-16C967623C52}"/>
              </a:ext>
            </a:extLst>
          </p:cNvPr>
          <p:cNvPicPr>
            <a:picLocks noGrp="1" noChangeAspect="1"/>
          </p:cNvPicPr>
          <p:nvPr>
            <p:ph type="pic" sz="quarter" idx="13"/>
          </p:nvPr>
        </p:nvPicPr>
        <p:blipFill>
          <a:blip r:embed="rId3"/>
          <a:srcRect l="15352" r="18555"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9BE5F886-3CE1-B5F2-9075-4EEA71A10971}"/>
              </a:ext>
            </a:extLst>
          </p:cNvPr>
          <p:cNvSpPr>
            <a:spLocks noGrp="1"/>
          </p:cNvSpPr>
          <p:nvPr>
            <p:ph type="sldNum" sz="quarter" idx="12"/>
          </p:nvPr>
        </p:nvSpPr>
        <p:spPr/>
        <p:txBody>
          <a:bodyPr/>
          <a:lstStyle/>
          <a:p>
            <a:fld id="{CC057153-B650-4DEB-B370-79DDCFDCE934}" type="slidenum">
              <a:rPr lang="en-US" smtClean="0"/>
              <a:pPr/>
              <a:t>20</a:t>
            </a:fld>
            <a:endParaRPr lang="en-GB"/>
          </a:p>
        </p:txBody>
      </p:sp>
      <p:sp>
        <p:nvSpPr>
          <p:cNvPr id="3" name="Footer Placeholder 2">
            <a:extLst>
              <a:ext uri="{FF2B5EF4-FFF2-40B4-BE49-F238E27FC236}">
                <a16:creationId xmlns:a16="http://schemas.microsoft.com/office/drawing/2014/main" id="{EFF09D40-D611-72ED-691C-997D63BEE13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192715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25C0-71F1-2928-63A2-FB1C3785F427}"/>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Conceptual logic behind early-stage valuations</a:t>
            </a:r>
          </a:p>
        </p:txBody>
      </p:sp>
      <p:sp>
        <p:nvSpPr>
          <p:cNvPr id="5" name="TextBox 4">
            <a:extLst>
              <a:ext uri="{FF2B5EF4-FFF2-40B4-BE49-F238E27FC236}">
                <a16:creationId xmlns:a16="http://schemas.microsoft.com/office/drawing/2014/main" id="{D63FFE06-4EDE-4E09-9917-F96E9D96EAD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Valuation Based on Potential</a:t>
            </a:r>
          </a:p>
          <a:p>
            <a:pPr marL="0" lvl="1" indent="0">
              <a:lnSpc>
                <a:spcPct val="90000"/>
              </a:lnSpc>
              <a:spcBef>
                <a:spcPts val="1000"/>
              </a:spcBef>
              <a:spcAft>
                <a:spcPts val="600"/>
              </a:spcAft>
              <a:buNone/>
            </a:pPr>
            <a:r>
              <a:rPr lang="en-GB" sz="1400"/>
              <a:t>Early-stage valuations focus on future growth potential rather than current profits or revenues.</a:t>
            </a:r>
          </a:p>
          <a:p>
            <a:pPr marL="0" indent="0">
              <a:lnSpc>
                <a:spcPct val="90000"/>
              </a:lnSpc>
              <a:spcBef>
                <a:spcPts val="2500"/>
              </a:spcBef>
              <a:spcAft>
                <a:spcPts val="600"/>
              </a:spcAft>
              <a:buNone/>
            </a:pPr>
            <a:r>
              <a:rPr lang="en-GB" sz="1400" b="1"/>
              <a:t>Comparables Method</a:t>
            </a:r>
          </a:p>
          <a:p>
            <a:pPr marL="0" lvl="1" indent="0">
              <a:lnSpc>
                <a:spcPct val="90000"/>
              </a:lnSpc>
              <a:spcBef>
                <a:spcPts val="1000"/>
              </a:spcBef>
              <a:spcAft>
                <a:spcPts val="600"/>
              </a:spcAft>
              <a:buNone/>
            </a:pPr>
            <a:r>
              <a:rPr lang="en-GB" sz="1400"/>
              <a:t>Founders use comparables by analyzing valuations of similar companies to estimate their startup’s worth.</a:t>
            </a:r>
          </a:p>
          <a:p>
            <a:pPr marL="0" indent="0">
              <a:lnSpc>
                <a:spcPct val="90000"/>
              </a:lnSpc>
              <a:spcBef>
                <a:spcPts val="2500"/>
              </a:spcBef>
              <a:spcAft>
                <a:spcPts val="600"/>
              </a:spcAft>
              <a:buNone/>
            </a:pPr>
            <a:r>
              <a:rPr lang="en-GB" sz="1400" b="1"/>
              <a:t>Risk-Adjusted Projections</a:t>
            </a:r>
          </a:p>
          <a:p>
            <a:pPr marL="0" lvl="1" indent="0">
              <a:lnSpc>
                <a:spcPct val="90000"/>
              </a:lnSpc>
              <a:spcBef>
                <a:spcPts val="1000"/>
              </a:spcBef>
              <a:spcAft>
                <a:spcPts val="600"/>
              </a:spcAft>
              <a:buNone/>
            </a:pPr>
            <a:r>
              <a:rPr lang="en-GB" sz="1400"/>
              <a:t>Risk-adjusted projections help incorporate uncertainty and risk factors into valuation estimates.</a:t>
            </a:r>
          </a:p>
        </p:txBody>
      </p:sp>
      <p:pic>
        <p:nvPicPr>
          <p:cNvPr id="4" name="Content Placeholder 3" descr="Business startup valuation concept with growth potential and financial analysis illustrations">
            <a:extLst>
              <a:ext uri="{FF2B5EF4-FFF2-40B4-BE49-F238E27FC236}">
                <a16:creationId xmlns:a16="http://schemas.microsoft.com/office/drawing/2014/main" id="{BAA9BB41-BA1A-4E09-8A3D-824E126DEE14}"/>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D79D776B-2D45-B52C-8ECD-8ABFCE0DCAEC}"/>
              </a:ext>
            </a:extLst>
          </p:cNvPr>
          <p:cNvSpPr>
            <a:spLocks noGrp="1"/>
          </p:cNvSpPr>
          <p:nvPr>
            <p:ph type="sldNum" sz="quarter" idx="12"/>
          </p:nvPr>
        </p:nvSpPr>
        <p:spPr/>
        <p:txBody>
          <a:bodyPr/>
          <a:lstStyle/>
          <a:p>
            <a:fld id="{CC057153-B650-4DEB-B370-79DDCFDCE934}" type="slidenum">
              <a:rPr lang="en-US" smtClean="0"/>
              <a:t>21</a:t>
            </a:fld>
            <a:endParaRPr lang="en-GB"/>
          </a:p>
        </p:txBody>
      </p:sp>
      <p:sp>
        <p:nvSpPr>
          <p:cNvPr id="3" name="Footer Placeholder 2">
            <a:extLst>
              <a:ext uri="{FF2B5EF4-FFF2-40B4-BE49-F238E27FC236}">
                <a16:creationId xmlns:a16="http://schemas.microsoft.com/office/drawing/2014/main" id="{E0595768-BBBA-8072-FC9E-4C8644DD70AE}"/>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321765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C207-F063-4C65-F394-AB82BF739B85}"/>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Common financial mistakes and how to avoid them</a:t>
            </a:r>
          </a:p>
        </p:txBody>
      </p:sp>
      <p:pic>
        <p:nvPicPr>
          <p:cNvPr id="4" name="Content Placeholder 3" descr="Businessperson reviewing financial charts and budget planning documents with caution">
            <a:extLst>
              <a:ext uri="{FF2B5EF4-FFF2-40B4-BE49-F238E27FC236}">
                <a16:creationId xmlns:a16="http://schemas.microsoft.com/office/drawing/2014/main" id="{DA159D75-926D-4DCE-B36B-7069F241D0A2}"/>
              </a:ext>
            </a:extLst>
          </p:cNvPr>
          <p:cNvPicPr>
            <a:picLocks noGrp="1" noChangeAspect="1"/>
          </p:cNvPicPr>
          <p:nvPr>
            <p:ph type="pic" sz="quarter" idx="13"/>
          </p:nvPr>
        </p:nvPicPr>
        <p:blipFill>
          <a:blip r:embed="rId3"/>
          <a:srcRect l="7167" r="13920" b="3"/>
          <a:stretch>
            <a:fillRect/>
          </a:stretch>
        </p:blipFill>
        <p:spPr>
          <a:xfrm>
            <a:off x="510075" y="2293496"/>
            <a:ext cx="4775158" cy="4039043"/>
          </a:xfrm>
        </p:spPr>
      </p:pic>
      <p:sp>
        <p:nvSpPr>
          <p:cNvPr id="5" name="TextBox 4">
            <a:extLst>
              <a:ext uri="{FF2B5EF4-FFF2-40B4-BE49-F238E27FC236}">
                <a16:creationId xmlns:a16="http://schemas.microsoft.com/office/drawing/2014/main" id="{8F7A0224-9493-4F84-93B5-25FD9366E9E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Overestimating Revenues</a:t>
            </a:r>
          </a:p>
          <a:p>
            <a:pPr marL="0" lvl="1" indent="0">
              <a:spcBef>
                <a:spcPts val="1000"/>
              </a:spcBef>
              <a:spcAft>
                <a:spcPts val="600"/>
              </a:spcAft>
              <a:buFont typeface="Arial" panose="020B0604020202020204" pitchFamily="34" charset="0"/>
              <a:buNone/>
            </a:pPr>
            <a:r>
              <a:rPr lang="en-GB" sz="1400"/>
              <a:t>Overestimating revenues can lead to unrealistic budgets and financial strain. Use conservative revenue projections to stay realistic.</a:t>
            </a:r>
          </a:p>
          <a:p>
            <a:pPr marL="0" indent="0">
              <a:spcBef>
                <a:spcPts val="2500"/>
              </a:spcBef>
              <a:spcAft>
                <a:spcPts val="600"/>
              </a:spcAft>
              <a:buFont typeface="Arial" panose="020B0604020202020204" pitchFamily="34" charset="0"/>
              <a:buNone/>
            </a:pPr>
            <a:r>
              <a:rPr lang="en-GB" sz="1400" b="1"/>
              <a:t>Underestimating Costs</a:t>
            </a:r>
          </a:p>
          <a:p>
            <a:pPr marL="0" lvl="1" indent="0">
              <a:spcBef>
                <a:spcPts val="1000"/>
              </a:spcBef>
              <a:spcAft>
                <a:spcPts val="600"/>
              </a:spcAft>
              <a:buFont typeface="Arial" panose="020B0604020202020204" pitchFamily="34" charset="0"/>
              <a:buNone/>
            </a:pPr>
            <a:r>
              <a:rPr lang="en-GB" sz="1400"/>
              <a:t>Underestimating costs causes budget shortfalls and unexpected expenses. Accurately estimate all expenses for better financial control.</a:t>
            </a:r>
          </a:p>
          <a:p>
            <a:pPr marL="0" indent="0">
              <a:spcBef>
                <a:spcPts val="2500"/>
              </a:spcBef>
              <a:spcAft>
                <a:spcPts val="600"/>
              </a:spcAft>
              <a:buFont typeface="Arial" panose="020B0604020202020204" pitchFamily="34" charset="0"/>
              <a:buNone/>
            </a:pPr>
            <a:r>
              <a:rPr lang="en-GB" sz="1400" b="1"/>
              <a:t>Neglecting Cash Flow</a:t>
            </a:r>
          </a:p>
          <a:p>
            <a:pPr marL="0" lvl="1" indent="0">
              <a:spcBef>
                <a:spcPts val="1000"/>
              </a:spcBef>
              <a:spcAft>
                <a:spcPts val="600"/>
              </a:spcAft>
              <a:buFont typeface="Arial" panose="020B0604020202020204" pitchFamily="34" charset="0"/>
              <a:buNone/>
            </a:pPr>
            <a:r>
              <a:rPr lang="en-GB" sz="1400"/>
              <a:t>Ignoring cash flow management risks business liquidity. Careful monitoring ensures funds are available when needed.</a:t>
            </a:r>
          </a:p>
          <a:p>
            <a:pPr marL="0" indent="0">
              <a:spcBef>
                <a:spcPts val="2500"/>
              </a:spcBef>
              <a:spcAft>
                <a:spcPts val="600"/>
              </a:spcAft>
              <a:buFont typeface="Arial" panose="020B0604020202020204" pitchFamily="34" charset="0"/>
              <a:buNone/>
            </a:pPr>
            <a:r>
              <a:rPr lang="en-GB" sz="1400" b="1"/>
              <a:t>Conservative Financial Planning</a:t>
            </a:r>
          </a:p>
          <a:p>
            <a:pPr marL="0" lvl="1" indent="0">
              <a:spcBef>
                <a:spcPts val="1000"/>
              </a:spcBef>
              <a:spcAft>
                <a:spcPts val="600"/>
              </a:spcAft>
              <a:buFont typeface="Arial" panose="020B0604020202020204" pitchFamily="34" charset="0"/>
              <a:buNone/>
            </a:pPr>
            <a:r>
              <a:rPr lang="en-GB" sz="1400"/>
              <a:t>Applying conservative assumptions and thorough planning reduces financial risk and improves business stability.</a:t>
            </a:r>
          </a:p>
        </p:txBody>
      </p:sp>
      <p:sp>
        <p:nvSpPr>
          <p:cNvPr id="6" name="Slide Number Placeholder 5">
            <a:extLst>
              <a:ext uri="{FF2B5EF4-FFF2-40B4-BE49-F238E27FC236}">
                <a16:creationId xmlns:a16="http://schemas.microsoft.com/office/drawing/2014/main" id="{6FEE7AE1-8148-7614-CA3B-E87A4BE80B49}"/>
              </a:ext>
            </a:extLst>
          </p:cNvPr>
          <p:cNvSpPr>
            <a:spLocks noGrp="1"/>
          </p:cNvSpPr>
          <p:nvPr>
            <p:ph type="sldNum" sz="quarter" idx="12"/>
          </p:nvPr>
        </p:nvSpPr>
        <p:spPr/>
        <p:txBody>
          <a:bodyPr/>
          <a:lstStyle/>
          <a:p>
            <a:fld id="{CC057153-B650-4DEB-B370-79DDCFDCE934}" type="slidenum">
              <a:rPr lang="en-US" smtClean="0"/>
              <a:t>22</a:t>
            </a:fld>
            <a:endParaRPr lang="en-GB"/>
          </a:p>
        </p:txBody>
      </p:sp>
      <p:sp>
        <p:nvSpPr>
          <p:cNvPr id="3" name="Footer Placeholder 2">
            <a:extLst>
              <a:ext uri="{FF2B5EF4-FFF2-40B4-BE49-F238E27FC236}">
                <a16:creationId xmlns:a16="http://schemas.microsoft.com/office/drawing/2014/main" id="{38E57903-B6D4-C7C9-0EC3-077990CF9D9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58142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E1BCD-B5D0-FD34-4EC9-1D5AD1C88572}"/>
              </a:ext>
            </a:extLst>
          </p:cNvPr>
          <p:cNvSpPr>
            <a:spLocks noGrp="1"/>
          </p:cNvSpPr>
          <p:nvPr>
            <p:ph type="title"/>
          </p:nvPr>
        </p:nvSpPr>
        <p:spPr>
          <a:xfrm>
            <a:off x="429768" y="1810512"/>
            <a:ext cx="7772400" cy="4562856"/>
          </a:xfrm>
        </p:spPr>
        <p:txBody>
          <a:bodyPr anchor="b">
            <a:normAutofit/>
          </a:bodyPr>
          <a:lstStyle/>
          <a:p>
            <a:r>
              <a:rPr lang="en-GB"/>
              <a:t>Perfecting Your Investor Pitch</a:t>
            </a:r>
          </a:p>
        </p:txBody>
      </p:sp>
      <p:sp>
        <p:nvSpPr>
          <p:cNvPr id="7" name="Text Placeholder 2">
            <a:extLst>
              <a:ext uri="{FF2B5EF4-FFF2-40B4-BE49-F238E27FC236}">
                <a16:creationId xmlns:a16="http://schemas.microsoft.com/office/drawing/2014/main" id="{C6B014BA-3CB8-7CB5-1960-EA759D6F1079}"/>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C7C81216-A0C5-F736-6DEC-A2C382AEEB77}"/>
              </a:ext>
            </a:extLst>
          </p:cNvPr>
          <p:cNvSpPr>
            <a:spLocks noGrp="1"/>
          </p:cNvSpPr>
          <p:nvPr>
            <p:ph type="sldNum" sz="quarter" idx="12"/>
          </p:nvPr>
        </p:nvSpPr>
        <p:spPr/>
        <p:txBody>
          <a:bodyPr/>
          <a:lstStyle/>
          <a:p>
            <a:fld id="{84145AC3-CC88-4C8A-A6CE-8D44921B6A23}" type="slidenum">
              <a:rPr lang="en-US" smtClean="0"/>
              <a:pPr/>
              <a:t>23</a:t>
            </a:fld>
            <a:endParaRPr lang="en-GB"/>
          </a:p>
        </p:txBody>
      </p:sp>
      <p:sp>
        <p:nvSpPr>
          <p:cNvPr id="3" name="Footer Placeholder 2">
            <a:extLst>
              <a:ext uri="{FF2B5EF4-FFF2-40B4-BE49-F238E27FC236}">
                <a16:creationId xmlns:a16="http://schemas.microsoft.com/office/drawing/2014/main" id="{B68CE105-0D1D-8D6F-9401-0D6C87A6645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479161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FDA4-1D41-AE9A-A57E-A98A63787E1E}"/>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Structuring a compelling pitch deck</a:t>
            </a:r>
          </a:p>
        </p:txBody>
      </p:sp>
      <p:sp>
        <p:nvSpPr>
          <p:cNvPr id="5" name="TextBox 4">
            <a:extLst>
              <a:ext uri="{FF2B5EF4-FFF2-40B4-BE49-F238E27FC236}">
                <a16:creationId xmlns:a16="http://schemas.microsoft.com/office/drawing/2014/main" id="{D2481EBE-F3BC-4EC7-A680-CB0AA20BDC0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spcBef>
                <a:spcPts val="2500"/>
              </a:spcBef>
              <a:spcAft>
                <a:spcPts val="600"/>
              </a:spcAft>
              <a:buNone/>
            </a:pPr>
            <a:r>
              <a:rPr lang="en-GB" sz="1400" b="1"/>
              <a:t>Key Pitch Deck Components</a:t>
            </a:r>
          </a:p>
          <a:p>
            <a:pPr marL="0" lvl="1" indent="0">
              <a:spcBef>
                <a:spcPts val="1000"/>
              </a:spcBef>
              <a:spcAft>
                <a:spcPts val="600"/>
              </a:spcAft>
              <a:buNone/>
            </a:pPr>
            <a:r>
              <a:rPr lang="en-GB" sz="1400"/>
              <a:t>A compelling pitch deck covers problem, solution, market, team, financials, and ask to create a persuasive story.</a:t>
            </a:r>
          </a:p>
          <a:p>
            <a:pPr marL="0" indent="0">
              <a:spcBef>
                <a:spcPts val="2500"/>
              </a:spcBef>
              <a:spcAft>
                <a:spcPts val="600"/>
              </a:spcAft>
              <a:buNone/>
            </a:pPr>
            <a:r>
              <a:rPr lang="en-GB" sz="1400" b="1"/>
              <a:t>Logical Arrangement</a:t>
            </a:r>
          </a:p>
          <a:p>
            <a:pPr marL="0" lvl="1" indent="0">
              <a:spcBef>
                <a:spcPts val="1000"/>
              </a:spcBef>
              <a:spcAft>
                <a:spcPts val="600"/>
              </a:spcAft>
              <a:buNone/>
            </a:pPr>
            <a:r>
              <a:rPr lang="en-GB" sz="1400"/>
              <a:t>Organising pitch elements logically helps build a convincing narrative that engages investors effectively.</a:t>
            </a:r>
          </a:p>
        </p:txBody>
      </p:sp>
      <p:pic>
        <p:nvPicPr>
          <p:cNvPr id="4" name="Content Placeholder 3" descr="Professional business presentation with clear sections for problem, solution, market, team, financials, and ask">
            <a:extLst>
              <a:ext uri="{FF2B5EF4-FFF2-40B4-BE49-F238E27FC236}">
                <a16:creationId xmlns:a16="http://schemas.microsoft.com/office/drawing/2014/main" id="{3CBAAA9B-4767-4731-B12A-50C6B9426E95}"/>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20769907-D651-831D-A4BE-555B41BADB22}"/>
              </a:ext>
            </a:extLst>
          </p:cNvPr>
          <p:cNvSpPr>
            <a:spLocks noGrp="1"/>
          </p:cNvSpPr>
          <p:nvPr>
            <p:ph type="sldNum" sz="quarter" idx="12"/>
          </p:nvPr>
        </p:nvSpPr>
        <p:spPr/>
        <p:txBody>
          <a:bodyPr/>
          <a:lstStyle/>
          <a:p>
            <a:fld id="{CC057153-B650-4DEB-B370-79DDCFDCE934}" type="slidenum">
              <a:rPr lang="en-US" smtClean="0"/>
              <a:t>24</a:t>
            </a:fld>
            <a:endParaRPr lang="en-GB"/>
          </a:p>
        </p:txBody>
      </p:sp>
      <p:sp>
        <p:nvSpPr>
          <p:cNvPr id="3" name="Footer Placeholder 2">
            <a:extLst>
              <a:ext uri="{FF2B5EF4-FFF2-40B4-BE49-F238E27FC236}">
                <a16:creationId xmlns:a16="http://schemas.microsoft.com/office/drawing/2014/main" id="{86998D04-5197-DD55-4393-C9FEEBA6CA1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66638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1745-A0FF-3300-34AC-FEFAB82E4CB2}"/>
              </a:ext>
            </a:extLst>
          </p:cNvPr>
          <p:cNvSpPr>
            <a:spLocks noGrp="1"/>
          </p:cNvSpPr>
          <p:nvPr>
            <p:ph type="title"/>
          </p:nvPr>
        </p:nvSpPr>
        <p:spPr>
          <a:xfrm>
            <a:off x="429768" y="640080"/>
            <a:ext cx="11155680" cy="970463"/>
          </a:xfrm>
        </p:spPr>
        <p:txBody>
          <a:bodyPr vert="horz" lIns="91440" tIns="45720" rIns="91440" bIns="45720" rtlCol="0" anchor="ctr">
            <a:normAutofit/>
          </a:bodyPr>
          <a:lstStyle/>
          <a:p>
            <a:r>
              <a:rPr lang="en-US" b="0" kern="1200">
                <a:latin typeface="+mj-lt"/>
                <a:ea typeface="+mj-ea"/>
                <a:cs typeface="+mj-cs"/>
              </a:rPr>
              <a:t>Storytelling techniques for investor engagement</a:t>
            </a:r>
          </a:p>
        </p:txBody>
      </p:sp>
      <p:pic>
        <p:nvPicPr>
          <p:cNvPr id="4" name="Content Placeholder 3" descr="Confident speaker presenting clear visuals engaging investors in storytelling">
            <a:extLst>
              <a:ext uri="{FF2B5EF4-FFF2-40B4-BE49-F238E27FC236}">
                <a16:creationId xmlns:a16="http://schemas.microsoft.com/office/drawing/2014/main" id="{37AE8339-3D36-4975-B931-5E98B34B5510}"/>
              </a:ext>
            </a:extLst>
          </p:cNvPr>
          <p:cNvPicPr>
            <a:picLocks noGrp="1" noChangeAspect="1"/>
          </p:cNvPicPr>
          <p:nvPr>
            <p:ph type="pic" sz="quarter" idx="13"/>
          </p:nvPr>
        </p:nvPicPr>
        <p:blipFill>
          <a:blip r:embed="rId3"/>
          <a:srcRect r="6847" b="2"/>
          <a:stretch>
            <a:fillRect/>
          </a:stretch>
        </p:blipFill>
        <p:spPr>
          <a:xfrm>
            <a:off x="429768" y="1828800"/>
            <a:ext cx="6176399" cy="4425696"/>
          </a:xfrm>
        </p:spPr>
      </p:pic>
      <p:sp>
        <p:nvSpPr>
          <p:cNvPr id="5" name="TextBox 4">
            <a:extLst>
              <a:ext uri="{FF2B5EF4-FFF2-40B4-BE49-F238E27FC236}">
                <a16:creationId xmlns:a16="http://schemas.microsoft.com/office/drawing/2014/main" id="{6CE556EE-8B92-49E3-9025-C320D768657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87768" y="1828800"/>
            <a:ext cx="4297680" cy="4428871"/>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Relatable Stories</a:t>
            </a:r>
          </a:p>
          <a:p>
            <a:pPr marL="0" lvl="1" indent="0">
              <a:spcBef>
                <a:spcPts val="1000"/>
              </a:spcBef>
              <a:spcAft>
                <a:spcPts val="600"/>
              </a:spcAft>
              <a:buFont typeface="Arial" panose="020B0604020202020204" pitchFamily="34" charset="0"/>
              <a:buNone/>
            </a:pPr>
            <a:r>
              <a:rPr lang="en-GB" sz="1400"/>
              <a:t>Using relatable stories helps establish emotional connections with investors, making complex ideas easier to understand.</a:t>
            </a:r>
          </a:p>
          <a:p>
            <a:pPr marL="0" indent="0">
              <a:spcBef>
                <a:spcPts val="2500"/>
              </a:spcBef>
              <a:spcAft>
                <a:spcPts val="600"/>
              </a:spcAft>
              <a:buFont typeface="Arial" panose="020B0604020202020204" pitchFamily="34" charset="0"/>
              <a:buNone/>
            </a:pPr>
            <a:r>
              <a:rPr lang="en-GB" sz="1400" b="1"/>
              <a:t>Clear Visuals</a:t>
            </a:r>
          </a:p>
          <a:p>
            <a:pPr marL="0" lvl="1" indent="0">
              <a:spcBef>
                <a:spcPts val="1000"/>
              </a:spcBef>
              <a:spcAft>
                <a:spcPts val="600"/>
              </a:spcAft>
              <a:buFont typeface="Arial" panose="020B0604020202020204" pitchFamily="34" charset="0"/>
              <a:buNone/>
            </a:pPr>
            <a:r>
              <a:rPr lang="en-GB" sz="1400"/>
              <a:t>Clear visuals support the narrative and enhance investor understanding and retention of key information.</a:t>
            </a:r>
          </a:p>
          <a:p>
            <a:pPr marL="0" indent="0">
              <a:spcBef>
                <a:spcPts val="2500"/>
              </a:spcBef>
              <a:spcAft>
                <a:spcPts val="600"/>
              </a:spcAft>
              <a:buFont typeface="Arial" panose="020B0604020202020204" pitchFamily="34" charset="0"/>
              <a:buNone/>
            </a:pPr>
            <a:r>
              <a:rPr lang="en-GB" sz="1400" b="1"/>
              <a:t>Confident Delivery</a:t>
            </a:r>
          </a:p>
          <a:p>
            <a:pPr marL="0" lvl="1" indent="0">
              <a:spcBef>
                <a:spcPts val="1000"/>
              </a:spcBef>
              <a:spcAft>
                <a:spcPts val="600"/>
              </a:spcAft>
              <a:buFont typeface="Arial" panose="020B0604020202020204" pitchFamily="34" charset="0"/>
              <a:buNone/>
            </a:pPr>
            <a:r>
              <a:rPr lang="en-GB" sz="1400"/>
              <a:t>A confident delivery strengthens credibility, ensuring investors remain engaged and receptive.</a:t>
            </a:r>
          </a:p>
        </p:txBody>
      </p:sp>
      <p:sp>
        <p:nvSpPr>
          <p:cNvPr id="6" name="Slide Number Placeholder 5">
            <a:extLst>
              <a:ext uri="{FF2B5EF4-FFF2-40B4-BE49-F238E27FC236}">
                <a16:creationId xmlns:a16="http://schemas.microsoft.com/office/drawing/2014/main" id="{44B34B6E-037C-50D4-45A4-9F3360F1F175}"/>
              </a:ext>
            </a:extLst>
          </p:cNvPr>
          <p:cNvSpPr>
            <a:spLocks noGrp="1"/>
          </p:cNvSpPr>
          <p:nvPr>
            <p:ph type="sldNum" sz="quarter" idx="12"/>
          </p:nvPr>
        </p:nvSpPr>
        <p:spPr/>
        <p:txBody>
          <a:bodyPr/>
          <a:lstStyle/>
          <a:p>
            <a:fld id="{CC057153-B650-4DEB-B370-79DDCFDCE934}" type="slidenum">
              <a:rPr lang="en-US" smtClean="0"/>
              <a:t>25</a:t>
            </a:fld>
            <a:endParaRPr lang="en-GB"/>
          </a:p>
        </p:txBody>
      </p:sp>
      <p:sp>
        <p:nvSpPr>
          <p:cNvPr id="3" name="Footer Placeholder 2">
            <a:extLst>
              <a:ext uri="{FF2B5EF4-FFF2-40B4-BE49-F238E27FC236}">
                <a16:creationId xmlns:a16="http://schemas.microsoft.com/office/drawing/2014/main" id="{D7EF6FF6-569F-467A-0D41-6BDB1D233391}"/>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397214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9669-EFF7-66BE-A20C-6D2514A1B5BB}"/>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What information to highlight and what to avoid sharing</a:t>
            </a:r>
          </a:p>
        </p:txBody>
      </p:sp>
      <p:sp>
        <p:nvSpPr>
          <p:cNvPr id="5" name="TextBox 4">
            <a:extLst>
              <a:ext uri="{FF2B5EF4-FFF2-40B4-BE49-F238E27FC236}">
                <a16:creationId xmlns:a16="http://schemas.microsoft.com/office/drawing/2014/main" id="{E9C884A7-AB5C-4EB5-AEDD-6A6318965B0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Highlight Strengths and Key Data</a:t>
            </a:r>
          </a:p>
          <a:p>
            <a:pPr marL="0" lvl="1" indent="0">
              <a:lnSpc>
                <a:spcPct val="90000"/>
              </a:lnSpc>
              <a:spcBef>
                <a:spcPts val="1000"/>
              </a:spcBef>
              <a:spcAft>
                <a:spcPts val="600"/>
              </a:spcAft>
              <a:buNone/>
            </a:pPr>
            <a:r>
              <a:rPr lang="en-GB" sz="1400"/>
              <a:t>Emphasise important strengths and essential data to maintain focus and impact in communication.</a:t>
            </a:r>
          </a:p>
          <a:p>
            <a:pPr marL="0" indent="0">
              <a:lnSpc>
                <a:spcPct val="90000"/>
              </a:lnSpc>
              <a:spcBef>
                <a:spcPts val="2500"/>
              </a:spcBef>
              <a:spcAft>
                <a:spcPts val="600"/>
              </a:spcAft>
              <a:buNone/>
            </a:pPr>
            <a:r>
              <a:rPr lang="en-GB" sz="1400" b="1"/>
              <a:t>Avoid Excessive Technical Detail</a:t>
            </a:r>
          </a:p>
          <a:p>
            <a:pPr marL="0" lvl="1" indent="0">
              <a:lnSpc>
                <a:spcPct val="90000"/>
              </a:lnSpc>
              <a:spcBef>
                <a:spcPts val="1000"/>
              </a:spcBef>
              <a:spcAft>
                <a:spcPts val="600"/>
              </a:spcAft>
              <a:buNone/>
            </a:pPr>
            <a:r>
              <a:rPr lang="en-GB" sz="1400"/>
              <a:t>Refrain from including too much technical information that may confuse or overwhelm the audience.</a:t>
            </a:r>
          </a:p>
          <a:p>
            <a:pPr marL="0" indent="0">
              <a:lnSpc>
                <a:spcPct val="90000"/>
              </a:lnSpc>
              <a:spcBef>
                <a:spcPts val="2500"/>
              </a:spcBef>
              <a:spcAft>
                <a:spcPts val="600"/>
              </a:spcAft>
              <a:buNone/>
            </a:pPr>
            <a:r>
              <a:rPr lang="en-GB" sz="1400" b="1"/>
              <a:t>Steer Clear of Speculative Claims</a:t>
            </a:r>
          </a:p>
          <a:p>
            <a:pPr marL="0" lvl="1" indent="0">
              <a:lnSpc>
                <a:spcPct val="90000"/>
              </a:lnSpc>
              <a:spcBef>
                <a:spcPts val="1000"/>
              </a:spcBef>
              <a:spcAft>
                <a:spcPts val="600"/>
              </a:spcAft>
              <a:buNone/>
            </a:pPr>
            <a:r>
              <a:rPr lang="en-GB" sz="1400"/>
              <a:t>Avoid making speculative or unsupported claims that can reduce credibility and trustworthiness.</a:t>
            </a:r>
          </a:p>
        </p:txBody>
      </p:sp>
      <p:pic>
        <p:nvPicPr>
          <p:cNvPr id="4" name="Content Placeholder 3" descr="business presentation highlighting key strengths and avoiding unnecessary technical details">
            <a:extLst>
              <a:ext uri="{FF2B5EF4-FFF2-40B4-BE49-F238E27FC236}">
                <a16:creationId xmlns:a16="http://schemas.microsoft.com/office/drawing/2014/main" id="{83508D08-F1DF-4112-BDD5-882CB62D3580}"/>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F79D4BC2-D31B-8FD4-E63B-7E71C772E54B}"/>
              </a:ext>
            </a:extLst>
          </p:cNvPr>
          <p:cNvSpPr>
            <a:spLocks noGrp="1"/>
          </p:cNvSpPr>
          <p:nvPr>
            <p:ph type="sldNum" sz="quarter" idx="12"/>
          </p:nvPr>
        </p:nvSpPr>
        <p:spPr/>
        <p:txBody>
          <a:bodyPr/>
          <a:lstStyle/>
          <a:p>
            <a:fld id="{CC057153-B650-4DEB-B370-79DDCFDCE934}" type="slidenum">
              <a:rPr lang="en-US" smtClean="0"/>
              <a:t>26</a:t>
            </a:fld>
            <a:endParaRPr lang="en-GB"/>
          </a:p>
        </p:txBody>
      </p:sp>
      <p:sp>
        <p:nvSpPr>
          <p:cNvPr id="3" name="Footer Placeholder 2">
            <a:extLst>
              <a:ext uri="{FF2B5EF4-FFF2-40B4-BE49-F238E27FC236}">
                <a16:creationId xmlns:a16="http://schemas.microsoft.com/office/drawing/2014/main" id="{65F74E53-792F-6E58-A281-A4B392CD016F}"/>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597984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18AC-AA7A-A24B-6040-2141D1457D0B}"/>
              </a:ext>
            </a:extLst>
          </p:cNvPr>
          <p:cNvSpPr>
            <a:spLocks noGrp="1"/>
          </p:cNvSpPr>
          <p:nvPr>
            <p:ph type="title"/>
          </p:nvPr>
        </p:nvSpPr>
        <p:spPr>
          <a:xfrm>
            <a:off x="429768" y="1810512"/>
            <a:ext cx="7772400" cy="4562856"/>
          </a:xfrm>
        </p:spPr>
        <p:txBody>
          <a:bodyPr anchor="b">
            <a:normAutofit/>
          </a:bodyPr>
          <a:lstStyle/>
          <a:p>
            <a:r>
              <a:rPr lang="en-GB" sz="6800"/>
              <a:t>Excelling on Demo Day and Handling Investor Interactions</a:t>
            </a:r>
          </a:p>
        </p:txBody>
      </p:sp>
      <p:sp>
        <p:nvSpPr>
          <p:cNvPr id="7" name="Text Placeholder 2">
            <a:extLst>
              <a:ext uri="{FF2B5EF4-FFF2-40B4-BE49-F238E27FC236}">
                <a16:creationId xmlns:a16="http://schemas.microsoft.com/office/drawing/2014/main" id="{2C05E827-FFAA-8AF1-294B-3E54E440FB4B}"/>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82F6F263-CD60-6BCB-BFB0-9E9FFD55BC55}"/>
              </a:ext>
            </a:extLst>
          </p:cNvPr>
          <p:cNvSpPr>
            <a:spLocks noGrp="1"/>
          </p:cNvSpPr>
          <p:nvPr>
            <p:ph type="sldNum" sz="quarter" idx="12"/>
          </p:nvPr>
        </p:nvSpPr>
        <p:spPr/>
        <p:txBody>
          <a:bodyPr/>
          <a:lstStyle/>
          <a:p>
            <a:fld id="{84145AC3-CC88-4C8A-A6CE-8D44921B6A23}" type="slidenum">
              <a:rPr lang="en-US" smtClean="0"/>
              <a:pPr/>
              <a:t>27</a:t>
            </a:fld>
            <a:endParaRPr lang="en-GB"/>
          </a:p>
        </p:txBody>
      </p:sp>
      <p:sp>
        <p:nvSpPr>
          <p:cNvPr id="3" name="Footer Placeholder 2">
            <a:extLst>
              <a:ext uri="{FF2B5EF4-FFF2-40B4-BE49-F238E27FC236}">
                <a16:creationId xmlns:a16="http://schemas.microsoft.com/office/drawing/2014/main" id="{B5C11FCB-B582-649A-DDB5-96AE9E062CD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4251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70F3-CEA8-814A-59E5-9E2F176B3C41}"/>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What to expect and how to prepare for demo day</a:t>
            </a:r>
          </a:p>
        </p:txBody>
      </p:sp>
      <p:pic>
        <p:nvPicPr>
          <p:cNvPr id="4" name="Content Placeholder 3" descr="Business professionals giving presentations and networking at a corporate event">
            <a:extLst>
              <a:ext uri="{FF2B5EF4-FFF2-40B4-BE49-F238E27FC236}">
                <a16:creationId xmlns:a16="http://schemas.microsoft.com/office/drawing/2014/main" id="{3C0AE343-F6EE-4E3E-AB97-DF71CFA6F479}"/>
              </a:ext>
            </a:extLst>
          </p:cNvPr>
          <p:cNvPicPr>
            <a:picLocks noGrp="1" noChangeAspect="1"/>
          </p:cNvPicPr>
          <p:nvPr>
            <p:ph type="pic" sz="quarter" idx="13"/>
          </p:nvPr>
        </p:nvPicPr>
        <p:blipFill>
          <a:blip r:embed="rId3"/>
          <a:srcRect l="16786" r="4302" b="3"/>
          <a:stretch>
            <a:fillRect/>
          </a:stretch>
        </p:blipFill>
        <p:spPr>
          <a:xfrm>
            <a:off x="510075" y="2293496"/>
            <a:ext cx="4775158" cy="4039043"/>
          </a:xfrm>
        </p:spPr>
      </p:pic>
      <p:sp>
        <p:nvSpPr>
          <p:cNvPr id="5" name="TextBox 4">
            <a:extLst>
              <a:ext uri="{FF2B5EF4-FFF2-40B4-BE49-F238E27FC236}">
                <a16:creationId xmlns:a16="http://schemas.microsoft.com/office/drawing/2014/main" id="{59B9BE4B-1EA1-4EF1-BF93-49AFB6900F6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Concise Presentations</a:t>
            </a:r>
          </a:p>
          <a:p>
            <a:pPr marL="0" lvl="1" indent="0">
              <a:spcBef>
                <a:spcPts val="1000"/>
              </a:spcBef>
              <a:spcAft>
                <a:spcPts val="600"/>
              </a:spcAft>
              <a:buFont typeface="Arial" panose="020B0604020202020204" pitchFamily="34" charset="0"/>
              <a:buNone/>
            </a:pPr>
            <a:r>
              <a:rPr lang="en-GB" sz="1400"/>
              <a:t>Demo day requires delivering clear and brief presentations to effectively communicate your ideas.</a:t>
            </a:r>
          </a:p>
          <a:p>
            <a:pPr marL="0" indent="0">
              <a:spcBef>
                <a:spcPts val="2500"/>
              </a:spcBef>
              <a:spcAft>
                <a:spcPts val="600"/>
              </a:spcAft>
              <a:buFont typeface="Arial" panose="020B0604020202020204" pitchFamily="34" charset="0"/>
              <a:buNone/>
            </a:pPr>
            <a:r>
              <a:rPr lang="en-GB" sz="1400" b="1"/>
              <a:t>Networking Opportunities</a:t>
            </a:r>
          </a:p>
          <a:p>
            <a:pPr marL="0" lvl="1" indent="0">
              <a:spcBef>
                <a:spcPts val="1000"/>
              </a:spcBef>
              <a:spcAft>
                <a:spcPts val="600"/>
              </a:spcAft>
              <a:buFont typeface="Arial" panose="020B0604020202020204" pitchFamily="34" charset="0"/>
              <a:buNone/>
            </a:pPr>
            <a:r>
              <a:rPr lang="en-GB" sz="1400"/>
              <a:t>Engaging with attendees during demo day helps build connections and opens doors for collaboration.</a:t>
            </a:r>
          </a:p>
          <a:p>
            <a:pPr marL="0" indent="0">
              <a:spcBef>
                <a:spcPts val="2500"/>
              </a:spcBef>
              <a:spcAft>
                <a:spcPts val="600"/>
              </a:spcAft>
              <a:buFont typeface="Arial" panose="020B0604020202020204" pitchFamily="34" charset="0"/>
              <a:buNone/>
            </a:pPr>
            <a:r>
              <a:rPr lang="en-GB" sz="1400" b="1"/>
              <a:t>Pitch Practice</a:t>
            </a:r>
          </a:p>
          <a:p>
            <a:pPr marL="0" lvl="1" indent="0">
              <a:spcBef>
                <a:spcPts val="1000"/>
              </a:spcBef>
              <a:spcAft>
                <a:spcPts val="600"/>
              </a:spcAft>
              <a:buFont typeface="Arial" panose="020B0604020202020204" pitchFamily="34" charset="0"/>
              <a:buNone/>
            </a:pPr>
            <a:r>
              <a:rPr lang="en-GB" sz="1400"/>
              <a:t>Practicing your pitch beforehand improves confidence and ensures effective delivery during demo day.</a:t>
            </a:r>
          </a:p>
          <a:p>
            <a:pPr marL="0" indent="0">
              <a:spcBef>
                <a:spcPts val="2500"/>
              </a:spcBef>
              <a:spcAft>
                <a:spcPts val="600"/>
              </a:spcAft>
              <a:buFont typeface="Arial" panose="020B0604020202020204" pitchFamily="34" charset="0"/>
              <a:buNone/>
            </a:pPr>
            <a:r>
              <a:rPr lang="en-GB" sz="1400" b="1"/>
              <a:t>Logistics Planning</a:t>
            </a:r>
          </a:p>
          <a:p>
            <a:pPr marL="0" lvl="1" indent="0">
              <a:spcBef>
                <a:spcPts val="1000"/>
              </a:spcBef>
              <a:spcAft>
                <a:spcPts val="600"/>
              </a:spcAft>
              <a:buFont typeface="Arial" panose="020B0604020202020204" pitchFamily="34" charset="0"/>
              <a:buNone/>
            </a:pPr>
            <a:r>
              <a:rPr lang="en-GB" sz="1400"/>
              <a:t>Organising logistics ahead of time helps avoid issues, ensuring a smooth demo day experience.</a:t>
            </a:r>
          </a:p>
        </p:txBody>
      </p:sp>
      <p:sp>
        <p:nvSpPr>
          <p:cNvPr id="6" name="Slide Number Placeholder 5">
            <a:extLst>
              <a:ext uri="{FF2B5EF4-FFF2-40B4-BE49-F238E27FC236}">
                <a16:creationId xmlns:a16="http://schemas.microsoft.com/office/drawing/2014/main" id="{C048EB65-C581-67F4-7778-90C01DE2FD13}"/>
              </a:ext>
            </a:extLst>
          </p:cNvPr>
          <p:cNvSpPr>
            <a:spLocks noGrp="1"/>
          </p:cNvSpPr>
          <p:nvPr>
            <p:ph type="sldNum" sz="quarter" idx="12"/>
          </p:nvPr>
        </p:nvSpPr>
        <p:spPr/>
        <p:txBody>
          <a:bodyPr/>
          <a:lstStyle/>
          <a:p>
            <a:fld id="{CC057153-B650-4DEB-B370-79DDCFDCE934}" type="slidenum">
              <a:rPr lang="en-US" smtClean="0"/>
              <a:t>28</a:t>
            </a:fld>
            <a:endParaRPr lang="en-GB"/>
          </a:p>
        </p:txBody>
      </p:sp>
      <p:sp>
        <p:nvSpPr>
          <p:cNvPr id="3" name="Footer Placeholder 2">
            <a:extLst>
              <a:ext uri="{FF2B5EF4-FFF2-40B4-BE49-F238E27FC236}">
                <a16:creationId xmlns:a16="http://schemas.microsoft.com/office/drawing/2014/main" id="{72C92595-70B5-6208-A273-8A5994D94D5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029471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6924-642E-051E-A2FF-EE7F8B2C1DA3}"/>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Handling typical investor questions with confidence</a:t>
            </a:r>
          </a:p>
        </p:txBody>
      </p:sp>
      <p:sp>
        <p:nvSpPr>
          <p:cNvPr id="5" name="TextBox 4">
            <a:extLst>
              <a:ext uri="{FF2B5EF4-FFF2-40B4-BE49-F238E27FC236}">
                <a16:creationId xmlns:a16="http://schemas.microsoft.com/office/drawing/2014/main" id="{FD2C287B-4139-4FA3-BE69-A22C1944D67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Common Investor Questions</a:t>
            </a:r>
          </a:p>
          <a:p>
            <a:pPr marL="0" lvl="1" indent="0">
              <a:spcBef>
                <a:spcPts val="1000"/>
              </a:spcBef>
              <a:spcAft>
                <a:spcPts val="600"/>
              </a:spcAft>
              <a:buFont typeface="Arial" panose="020B0604020202020204" pitchFamily="34" charset="0"/>
              <a:buNone/>
            </a:pPr>
            <a:r>
              <a:rPr lang="en-GB" sz="1400"/>
              <a:t>Investors typically ask about financials, market position, competition, and potential risks.</a:t>
            </a:r>
          </a:p>
          <a:p>
            <a:pPr marL="0" indent="0">
              <a:spcBef>
                <a:spcPts val="2500"/>
              </a:spcBef>
              <a:spcAft>
                <a:spcPts val="600"/>
              </a:spcAft>
              <a:buFont typeface="Arial" panose="020B0604020202020204" pitchFamily="34" charset="0"/>
              <a:buNone/>
            </a:pPr>
            <a:r>
              <a:rPr lang="en-GB" sz="1400" b="1"/>
              <a:t>Importance of Preparation</a:t>
            </a:r>
          </a:p>
          <a:p>
            <a:pPr marL="0" lvl="1" indent="0">
              <a:spcBef>
                <a:spcPts val="1000"/>
              </a:spcBef>
              <a:spcAft>
                <a:spcPts val="600"/>
              </a:spcAft>
              <a:buFont typeface="Arial" panose="020B0604020202020204" pitchFamily="34" charset="0"/>
              <a:buNone/>
            </a:pPr>
            <a:r>
              <a:rPr lang="en-GB" sz="1400"/>
              <a:t>Preparing clear and honest answers is crucial to building trust and credibility with investors.</a:t>
            </a:r>
          </a:p>
        </p:txBody>
      </p:sp>
      <p:pic>
        <p:nvPicPr>
          <p:cNvPr id="4" name="Content Placeholder 3" descr="business meeting with confident presenter answering investor questions professionally">
            <a:extLst>
              <a:ext uri="{FF2B5EF4-FFF2-40B4-BE49-F238E27FC236}">
                <a16:creationId xmlns:a16="http://schemas.microsoft.com/office/drawing/2014/main" id="{73ECF734-D8C4-457D-8320-F6144A9D2326}"/>
              </a:ext>
            </a:extLst>
          </p:cNvPr>
          <p:cNvPicPr>
            <a:picLocks noGrp="1" noChangeAspect="1"/>
          </p:cNvPicPr>
          <p:nvPr>
            <p:ph type="pic" sz="quarter" idx="13"/>
          </p:nvPr>
        </p:nvPicPr>
        <p:blipFill>
          <a:blip r:embed="rId3"/>
          <a:srcRect l="23204" r="10703"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E54D0095-26F5-DF50-0D26-F7E3BFD713FE}"/>
              </a:ext>
            </a:extLst>
          </p:cNvPr>
          <p:cNvSpPr>
            <a:spLocks noGrp="1"/>
          </p:cNvSpPr>
          <p:nvPr>
            <p:ph type="sldNum" sz="quarter" idx="12"/>
          </p:nvPr>
        </p:nvSpPr>
        <p:spPr/>
        <p:txBody>
          <a:bodyPr/>
          <a:lstStyle/>
          <a:p>
            <a:fld id="{CC057153-B650-4DEB-B370-79DDCFDCE934}" type="slidenum">
              <a:rPr lang="en-US" smtClean="0"/>
              <a:pPr/>
              <a:t>29</a:t>
            </a:fld>
            <a:endParaRPr lang="en-GB"/>
          </a:p>
        </p:txBody>
      </p:sp>
      <p:sp>
        <p:nvSpPr>
          <p:cNvPr id="3" name="Footer Placeholder 2">
            <a:extLst>
              <a:ext uri="{FF2B5EF4-FFF2-40B4-BE49-F238E27FC236}">
                <a16:creationId xmlns:a16="http://schemas.microsoft.com/office/drawing/2014/main" id="{150F6BB5-5CBC-C2F5-1BCD-8732494169A4}"/>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234278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1B7B5-F7E8-07FF-333C-5118B31C6A12}"/>
              </a:ext>
            </a:extLst>
          </p:cNvPr>
          <p:cNvSpPr>
            <a:spLocks noGrp="1"/>
          </p:cNvSpPr>
          <p:nvPr>
            <p:ph type="title"/>
          </p:nvPr>
        </p:nvSpPr>
        <p:spPr>
          <a:xfrm>
            <a:off x="429768" y="1810512"/>
            <a:ext cx="7772400" cy="4562856"/>
          </a:xfrm>
        </p:spPr>
        <p:txBody>
          <a:bodyPr anchor="b">
            <a:normAutofit/>
          </a:bodyPr>
          <a:lstStyle/>
          <a:p>
            <a:r>
              <a:rPr lang="en-GB" sz="6800"/>
              <a:t>Understanding the Venture Capital Mindset at Pre-Seed Stage</a:t>
            </a:r>
          </a:p>
        </p:txBody>
      </p:sp>
      <p:sp>
        <p:nvSpPr>
          <p:cNvPr id="7" name="Text Placeholder 2">
            <a:extLst>
              <a:ext uri="{FF2B5EF4-FFF2-40B4-BE49-F238E27FC236}">
                <a16:creationId xmlns:a16="http://schemas.microsoft.com/office/drawing/2014/main" id="{29007321-604A-14DF-BB14-B64CB606A0B6}"/>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4A3626B1-52C1-9869-A459-F9C8684C8F28}"/>
              </a:ext>
            </a:extLst>
          </p:cNvPr>
          <p:cNvSpPr>
            <a:spLocks noGrp="1"/>
          </p:cNvSpPr>
          <p:nvPr>
            <p:ph type="sldNum" sz="quarter" idx="12"/>
          </p:nvPr>
        </p:nvSpPr>
        <p:spPr/>
        <p:txBody>
          <a:bodyPr/>
          <a:lstStyle/>
          <a:p>
            <a:fld id="{84145AC3-CC88-4C8A-A6CE-8D44921B6A23}" type="slidenum">
              <a:rPr lang="en-US" smtClean="0"/>
              <a:pPr/>
              <a:t>3</a:t>
            </a:fld>
            <a:endParaRPr lang="en-GB"/>
          </a:p>
        </p:txBody>
      </p:sp>
      <p:sp>
        <p:nvSpPr>
          <p:cNvPr id="3" name="Footer Placeholder 2">
            <a:extLst>
              <a:ext uri="{FF2B5EF4-FFF2-40B4-BE49-F238E27FC236}">
                <a16:creationId xmlns:a16="http://schemas.microsoft.com/office/drawing/2014/main" id="{965CC44A-DC9E-7181-A736-A3041DA034B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79697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CE9A3-22DD-7166-3896-86DEF5958F24}"/>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Preparing for Q&amp;A and managing challenging queries</a:t>
            </a:r>
          </a:p>
        </p:txBody>
      </p:sp>
      <p:sp>
        <p:nvSpPr>
          <p:cNvPr id="5" name="TextBox 4">
            <a:extLst>
              <a:ext uri="{FF2B5EF4-FFF2-40B4-BE49-F238E27FC236}">
                <a16:creationId xmlns:a16="http://schemas.microsoft.com/office/drawing/2014/main" id="{F1023881-ABA8-4892-904C-024BAD85D40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Maintain Composure</a:t>
            </a:r>
          </a:p>
          <a:p>
            <a:pPr marL="0" lvl="1" indent="0">
              <a:spcBef>
                <a:spcPts val="1000"/>
              </a:spcBef>
              <a:spcAft>
                <a:spcPts val="600"/>
              </a:spcAft>
              <a:buFont typeface="Arial" panose="020B0604020202020204" pitchFamily="34" charset="0"/>
              <a:buNone/>
            </a:pPr>
            <a:r>
              <a:rPr lang="en-GB" sz="1400"/>
              <a:t>Stay calm under pressure to project confidence and professionalism during challenging questions.</a:t>
            </a:r>
          </a:p>
          <a:p>
            <a:pPr marL="0" indent="0">
              <a:spcBef>
                <a:spcPts val="2500"/>
              </a:spcBef>
              <a:spcAft>
                <a:spcPts val="600"/>
              </a:spcAft>
              <a:buFont typeface="Arial" panose="020B0604020202020204" pitchFamily="34" charset="0"/>
              <a:buNone/>
            </a:pPr>
            <a:r>
              <a:rPr lang="en-GB" sz="1400" b="1"/>
              <a:t>Active Listening</a:t>
            </a:r>
          </a:p>
          <a:p>
            <a:pPr marL="0" lvl="1" indent="0">
              <a:spcBef>
                <a:spcPts val="1000"/>
              </a:spcBef>
              <a:spcAft>
                <a:spcPts val="600"/>
              </a:spcAft>
              <a:buFont typeface="Arial" panose="020B0604020202020204" pitchFamily="34" charset="0"/>
              <a:buNone/>
            </a:pPr>
            <a:r>
              <a:rPr lang="en-GB" sz="1400"/>
              <a:t>Listen carefully to questions before responding to fully understand and address concerns.</a:t>
            </a:r>
          </a:p>
          <a:p>
            <a:pPr marL="0" indent="0">
              <a:spcBef>
                <a:spcPts val="2500"/>
              </a:spcBef>
              <a:spcAft>
                <a:spcPts val="600"/>
              </a:spcAft>
              <a:buFont typeface="Arial" panose="020B0604020202020204" pitchFamily="34" charset="0"/>
              <a:buNone/>
            </a:pPr>
            <a:r>
              <a:rPr lang="en-GB" sz="1400" b="1"/>
              <a:t>Thoughtful Responses</a:t>
            </a:r>
          </a:p>
          <a:p>
            <a:pPr marL="0" lvl="1" indent="0">
              <a:spcBef>
                <a:spcPts val="1000"/>
              </a:spcBef>
              <a:spcAft>
                <a:spcPts val="600"/>
              </a:spcAft>
              <a:buFont typeface="Arial" panose="020B0604020202020204" pitchFamily="34" charset="0"/>
              <a:buNone/>
            </a:pPr>
            <a:r>
              <a:rPr lang="en-GB" sz="1400"/>
              <a:t>Provide thoughtful, clear, and concise answers to demonstrate resilience and command of the topic.</a:t>
            </a:r>
          </a:p>
        </p:txBody>
      </p:sp>
      <p:pic>
        <p:nvPicPr>
          <p:cNvPr id="4" name="Content Placeholder 3" descr="Professional person calmly answering questions during a press conference or meeting">
            <a:extLst>
              <a:ext uri="{FF2B5EF4-FFF2-40B4-BE49-F238E27FC236}">
                <a16:creationId xmlns:a16="http://schemas.microsoft.com/office/drawing/2014/main" id="{748F67FA-AF74-4B16-8DEA-E36C55AD4700}"/>
              </a:ext>
            </a:extLst>
          </p:cNvPr>
          <p:cNvPicPr>
            <a:picLocks noGrp="1" noChangeAspect="1"/>
          </p:cNvPicPr>
          <p:nvPr>
            <p:ph type="pic" sz="quarter" idx="13"/>
          </p:nvPr>
        </p:nvPicPr>
        <p:blipFill>
          <a:blip r:embed="rId3"/>
          <a:srcRect l="17204" r="16703"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5442078E-879F-22F1-518E-43C69A79A164}"/>
              </a:ext>
            </a:extLst>
          </p:cNvPr>
          <p:cNvSpPr>
            <a:spLocks noGrp="1"/>
          </p:cNvSpPr>
          <p:nvPr>
            <p:ph type="sldNum" sz="quarter" idx="12"/>
          </p:nvPr>
        </p:nvSpPr>
        <p:spPr/>
        <p:txBody>
          <a:bodyPr/>
          <a:lstStyle/>
          <a:p>
            <a:fld id="{CC057153-B650-4DEB-B370-79DDCFDCE934}" type="slidenum">
              <a:rPr lang="en-US" smtClean="0"/>
              <a:pPr/>
              <a:t>30</a:t>
            </a:fld>
            <a:endParaRPr lang="en-GB"/>
          </a:p>
        </p:txBody>
      </p:sp>
      <p:sp>
        <p:nvSpPr>
          <p:cNvPr id="3" name="Footer Placeholder 2">
            <a:extLst>
              <a:ext uri="{FF2B5EF4-FFF2-40B4-BE49-F238E27FC236}">
                <a16:creationId xmlns:a16="http://schemas.microsoft.com/office/drawing/2014/main" id="{F43A48C5-1059-54A5-8798-81CB311FAC9D}"/>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196428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4664-1B70-4033-B746-82C991AC50AA}"/>
              </a:ext>
            </a:extLst>
          </p:cNvPr>
          <p:cNvSpPr>
            <a:spLocks noGrp="1"/>
          </p:cNvSpPr>
          <p:nvPr>
            <p:ph type="title"/>
          </p:nvPr>
        </p:nvSpPr>
        <p:spPr>
          <a:xfrm>
            <a:off x="429768" y="1810512"/>
            <a:ext cx="7772400" cy="4562856"/>
          </a:xfrm>
        </p:spPr>
        <p:txBody>
          <a:bodyPr anchor="b">
            <a:normAutofit/>
          </a:bodyPr>
          <a:lstStyle/>
          <a:p>
            <a:r>
              <a:rPr lang="en-GB"/>
              <a:t>Ensuring Investment Readiness and Taking Action</a:t>
            </a:r>
          </a:p>
        </p:txBody>
      </p:sp>
      <p:sp>
        <p:nvSpPr>
          <p:cNvPr id="7" name="Text Placeholder 2">
            <a:extLst>
              <a:ext uri="{FF2B5EF4-FFF2-40B4-BE49-F238E27FC236}">
                <a16:creationId xmlns:a16="http://schemas.microsoft.com/office/drawing/2014/main" id="{9EAEAD1C-CBEE-6688-B99B-D2CD41153812}"/>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C4F032DD-0155-BE6A-2AC5-D018B0756A0F}"/>
              </a:ext>
            </a:extLst>
          </p:cNvPr>
          <p:cNvSpPr>
            <a:spLocks noGrp="1"/>
          </p:cNvSpPr>
          <p:nvPr>
            <p:ph type="sldNum" sz="quarter" idx="12"/>
          </p:nvPr>
        </p:nvSpPr>
        <p:spPr/>
        <p:txBody>
          <a:bodyPr/>
          <a:lstStyle/>
          <a:p>
            <a:fld id="{84145AC3-CC88-4C8A-A6CE-8D44921B6A23}" type="slidenum">
              <a:rPr lang="en-US" smtClean="0"/>
              <a:pPr/>
              <a:t>31</a:t>
            </a:fld>
            <a:endParaRPr lang="en-GB"/>
          </a:p>
        </p:txBody>
      </p:sp>
      <p:sp>
        <p:nvSpPr>
          <p:cNvPr id="3" name="Footer Placeholder 2">
            <a:extLst>
              <a:ext uri="{FF2B5EF4-FFF2-40B4-BE49-F238E27FC236}">
                <a16:creationId xmlns:a16="http://schemas.microsoft.com/office/drawing/2014/main" id="{3C714FEB-5F5E-EE91-0441-91DE8847374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4281750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1DDC-96F3-7F88-ACB9-BC885171E606}"/>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Final checklist to ensure readiness for fundraising</a:t>
            </a:r>
          </a:p>
        </p:txBody>
      </p:sp>
      <p:pic>
        <p:nvPicPr>
          <p:cNvPr id="4" name="Content Placeholder 3" descr="Checklist with financial documents, team collaboration, pitch presentation, and milestone markers">
            <a:extLst>
              <a:ext uri="{FF2B5EF4-FFF2-40B4-BE49-F238E27FC236}">
                <a16:creationId xmlns:a16="http://schemas.microsoft.com/office/drawing/2014/main" id="{94C835FA-B255-4BEA-A204-577EF125A7B5}"/>
              </a:ext>
            </a:extLst>
          </p:cNvPr>
          <p:cNvPicPr>
            <a:picLocks noGrp="1" noChangeAspect="1"/>
          </p:cNvPicPr>
          <p:nvPr>
            <p:ph type="pic" sz="quarter" idx="13"/>
          </p:nvPr>
        </p:nvPicPr>
        <p:blipFill>
          <a:blip r:embed="rId3"/>
          <a:srcRect l="15680" r="5408" b="3"/>
          <a:stretch>
            <a:fillRect/>
          </a:stretch>
        </p:blipFill>
        <p:spPr>
          <a:xfrm>
            <a:off x="510075" y="2293496"/>
            <a:ext cx="4775158" cy="4039043"/>
          </a:xfrm>
        </p:spPr>
      </p:pic>
      <p:sp>
        <p:nvSpPr>
          <p:cNvPr id="5" name="TextBox 4">
            <a:extLst>
              <a:ext uri="{FF2B5EF4-FFF2-40B4-BE49-F238E27FC236}">
                <a16:creationId xmlns:a16="http://schemas.microsoft.com/office/drawing/2014/main" id="{3E4EEE5E-77A4-4C0C-9F07-F7E1E64FA93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Team Alignment</a:t>
            </a:r>
          </a:p>
          <a:p>
            <a:pPr marL="0" lvl="1" indent="0">
              <a:spcBef>
                <a:spcPts val="1000"/>
              </a:spcBef>
              <a:spcAft>
                <a:spcPts val="600"/>
              </a:spcAft>
              <a:buFont typeface="Arial" panose="020B0604020202020204" pitchFamily="34" charset="0"/>
              <a:buNone/>
            </a:pPr>
            <a:r>
              <a:rPr lang="en-GB" sz="1400"/>
              <a:t>Ensure your team is coordinated and ready to present a unified vision to potential investors.</a:t>
            </a:r>
          </a:p>
          <a:p>
            <a:pPr marL="0" indent="0">
              <a:spcBef>
                <a:spcPts val="2500"/>
              </a:spcBef>
              <a:spcAft>
                <a:spcPts val="600"/>
              </a:spcAft>
              <a:buFont typeface="Arial" panose="020B0604020202020204" pitchFamily="34" charset="0"/>
              <a:buNone/>
            </a:pPr>
            <a:r>
              <a:rPr lang="en-GB" sz="1400" b="1"/>
              <a:t>Financial Readiness</a:t>
            </a:r>
          </a:p>
          <a:p>
            <a:pPr marL="0" lvl="1" indent="0">
              <a:spcBef>
                <a:spcPts val="1000"/>
              </a:spcBef>
              <a:spcAft>
                <a:spcPts val="600"/>
              </a:spcAft>
              <a:buFont typeface="Arial" panose="020B0604020202020204" pitchFamily="34" charset="0"/>
              <a:buNone/>
            </a:pPr>
            <a:r>
              <a:rPr lang="en-GB" sz="1400"/>
              <a:t>Confirm all financial statements and projections are accurate and transparent for investor review.</a:t>
            </a:r>
          </a:p>
          <a:p>
            <a:pPr marL="0" indent="0">
              <a:spcBef>
                <a:spcPts val="2500"/>
              </a:spcBef>
              <a:spcAft>
                <a:spcPts val="600"/>
              </a:spcAft>
              <a:buFont typeface="Arial" panose="020B0604020202020204" pitchFamily="34" charset="0"/>
              <a:buNone/>
            </a:pPr>
            <a:r>
              <a:rPr lang="en-GB" sz="1400" b="1"/>
              <a:t>Pitch Preparation</a:t>
            </a:r>
          </a:p>
          <a:p>
            <a:pPr marL="0" lvl="1" indent="0">
              <a:spcBef>
                <a:spcPts val="1000"/>
              </a:spcBef>
              <a:spcAft>
                <a:spcPts val="600"/>
              </a:spcAft>
              <a:buFont typeface="Arial" panose="020B0604020202020204" pitchFamily="34" charset="0"/>
              <a:buNone/>
            </a:pPr>
            <a:r>
              <a:rPr lang="en-GB" sz="1400"/>
              <a:t>Develop a clear and compelling pitch that highlights your value proposition and growth potential.</a:t>
            </a:r>
          </a:p>
          <a:p>
            <a:pPr marL="0" indent="0">
              <a:spcBef>
                <a:spcPts val="2500"/>
              </a:spcBef>
              <a:spcAft>
                <a:spcPts val="600"/>
              </a:spcAft>
              <a:buFont typeface="Arial" panose="020B0604020202020204" pitchFamily="34" charset="0"/>
              <a:buNone/>
            </a:pPr>
            <a:r>
              <a:rPr lang="en-GB" sz="1400" b="1"/>
              <a:t>Milestone Confirmation</a:t>
            </a:r>
          </a:p>
          <a:p>
            <a:pPr marL="0" lvl="1" indent="0">
              <a:spcBef>
                <a:spcPts val="1000"/>
              </a:spcBef>
              <a:spcAft>
                <a:spcPts val="600"/>
              </a:spcAft>
              <a:buFont typeface="Arial" panose="020B0604020202020204" pitchFamily="34" charset="0"/>
              <a:buNone/>
            </a:pPr>
            <a:r>
              <a:rPr lang="en-GB" sz="1400"/>
              <a:t>Verify key milestones are defined and achievable to demonstrate progress and potential.</a:t>
            </a:r>
          </a:p>
        </p:txBody>
      </p:sp>
      <p:sp>
        <p:nvSpPr>
          <p:cNvPr id="6" name="Slide Number Placeholder 5">
            <a:extLst>
              <a:ext uri="{FF2B5EF4-FFF2-40B4-BE49-F238E27FC236}">
                <a16:creationId xmlns:a16="http://schemas.microsoft.com/office/drawing/2014/main" id="{3FFF1455-4757-ABF5-FB3B-40A098843FFE}"/>
              </a:ext>
            </a:extLst>
          </p:cNvPr>
          <p:cNvSpPr>
            <a:spLocks noGrp="1"/>
          </p:cNvSpPr>
          <p:nvPr>
            <p:ph type="sldNum" sz="quarter" idx="12"/>
          </p:nvPr>
        </p:nvSpPr>
        <p:spPr/>
        <p:txBody>
          <a:bodyPr/>
          <a:lstStyle/>
          <a:p>
            <a:fld id="{CC057153-B650-4DEB-B370-79DDCFDCE934}" type="slidenum">
              <a:rPr lang="en-US" smtClean="0"/>
              <a:t>32</a:t>
            </a:fld>
            <a:endParaRPr lang="en-GB"/>
          </a:p>
        </p:txBody>
      </p:sp>
      <p:sp>
        <p:nvSpPr>
          <p:cNvPr id="3" name="Footer Placeholder 2">
            <a:extLst>
              <a:ext uri="{FF2B5EF4-FFF2-40B4-BE49-F238E27FC236}">
                <a16:creationId xmlns:a16="http://schemas.microsoft.com/office/drawing/2014/main" id="{A556EC43-1C63-DD29-8961-2AB82C04316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783649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E0452-014B-8527-A702-BFD080DE537D}"/>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Student pitch exercise and peer feedback</a:t>
            </a:r>
          </a:p>
        </p:txBody>
      </p:sp>
      <p:pic>
        <p:nvPicPr>
          <p:cNvPr id="4" name="Content Placeholder 3" descr="Students practising presentations with peers giving constructive feedback in a classroom setting">
            <a:extLst>
              <a:ext uri="{FF2B5EF4-FFF2-40B4-BE49-F238E27FC236}">
                <a16:creationId xmlns:a16="http://schemas.microsoft.com/office/drawing/2014/main" id="{2B764422-C926-4AC5-ACC0-324E9ABD86FB}"/>
              </a:ext>
            </a:extLst>
          </p:cNvPr>
          <p:cNvPicPr>
            <a:picLocks noGrp="1" noChangeAspect="1"/>
          </p:cNvPicPr>
          <p:nvPr>
            <p:ph type="pic" sz="quarter" idx="13"/>
          </p:nvPr>
        </p:nvPicPr>
        <p:blipFill>
          <a:blip r:embed="rId3"/>
          <a:srcRect l="20065" r="1" b="1"/>
          <a:stretch>
            <a:fillRect/>
          </a:stretch>
        </p:blipFill>
        <p:spPr>
          <a:xfrm>
            <a:off x="342900" y="342901"/>
            <a:ext cx="7391400" cy="6172200"/>
          </a:xfrm>
        </p:spPr>
      </p:pic>
      <p:sp>
        <p:nvSpPr>
          <p:cNvPr id="5" name="TextBox 4">
            <a:extLst>
              <a:ext uri="{FF2B5EF4-FFF2-40B4-BE49-F238E27FC236}">
                <a16:creationId xmlns:a16="http://schemas.microsoft.com/office/drawing/2014/main" id="{01357877-C7C7-43B7-9241-A350B20689D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000" b="1"/>
              <a:t>Practice Pitching</a:t>
            </a:r>
          </a:p>
          <a:p>
            <a:pPr marL="0" lvl="1" indent="0">
              <a:lnSpc>
                <a:spcPct val="90000"/>
              </a:lnSpc>
              <a:spcBef>
                <a:spcPts val="1000"/>
              </a:spcBef>
              <a:spcAft>
                <a:spcPts val="600"/>
              </a:spcAft>
              <a:buNone/>
            </a:pPr>
            <a:r>
              <a:rPr lang="en-GB" sz="1000"/>
              <a:t>Regular practice of pitching sharpens delivery and builds confidence for real investor meetings.</a:t>
            </a:r>
          </a:p>
          <a:p>
            <a:pPr marL="0" indent="0">
              <a:lnSpc>
                <a:spcPct val="90000"/>
              </a:lnSpc>
              <a:spcBef>
                <a:spcPts val="2500"/>
              </a:spcBef>
              <a:spcAft>
                <a:spcPts val="600"/>
              </a:spcAft>
              <a:buNone/>
            </a:pPr>
            <a:r>
              <a:rPr lang="en-GB" sz="1000" b="1"/>
              <a:t>Peer Feedback Importance</a:t>
            </a:r>
          </a:p>
          <a:p>
            <a:pPr marL="0" lvl="1" indent="0">
              <a:lnSpc>
                <a:spcPct val="90000"/>
              </a:lnSpc>
              <a:spcBef>
                <a:spcPts val="1000"/>
              </a:spcBef>
              <a:spcAft>
                <a:spcPts val="600"/>
              </a:spcAft>
              <a:buNone/>
            </a:pPr>
            <a:r>
              <a:rPr lang="en-GB" sz="1000"/>
              <a:t>Constructive peer feedback helps identify strengths and areas for improvement in your pitch content.</a:t>
            </a:r>
          </a:p>
          <a:p>
            <a:pPr marL="0" indent="0">
              <a:lnSpc>
                <a:spcPct val="90000"/>
              </a:lnSpc>
              <a:spcBef>
                <a:spcPts val="2500"/>
              </a:spcBef>
              <a:spcAft>
                <a:spcPts val="600"/>
              </a:spcAft>
              <a:buNone/>
            </a:pPr>
            <a:r>
              <a:rPr lang="en-GB" sz="1000" b="1"/>
              <a:t>Investor Appeal Improvement</a:t>
            </a:r>
          </a:p>
          <a:p>
            <a:pPr marL="0" lvl="1" indent="0">
              <a:lnSpc>
                <a:spcPct val="90000"/>
              </a:lnSpc>
              <a:spcBef>
                <a:spcPts val="1000"/>
              </a:spcBef>
              <a:spcAft>
                <a:spcPts val="600"/>
              </a:spcAft>
              <a:buNone/>
            </a:pPr>
            <a:r>
              <a:rPr lang="en-GB" sz="1000"/>
              <a:t>Refining your pitch based on practice and feedback increases your appeal to potential investors.</a:t>
            </a:r>
          </a:p>
        </p:txBody>
      </p:sp>
      <p:sp>
        <p:nvSpPr>
          <p:cNvPr id="6" name="Slide Number Placeholder 5">
            <a:extLst>
              <a:ext uri="{FF2B5EF4-FFF2-40B4-BE49-F238E27FC236}">
                <a16:creationId xmlns:a16="http://schemas.microsoft.com/office/drawing/2014/main" id="{9F31B526-59BF-9C94-1037-326153D4CCCA}"/>
              </a:ext>
            </a:extLst>
          </p:cNvPr>
          <p:cNvSpPr>
            <a:spLocks noGrp="1"/>
          </p:cNvSpPr>
          <p:nvPr>
            <p:ph type="sldNum" sz="quarter" idx="12"/>
          </p:nvPr>
        </p:nvSpPr>
        <p:spPr/>
        <p:txBody>
          <a:bodyPr/>
          <a:lstStyle/>
          <a:p>
            <a:fld id="{CC057153-B650-4DEB-B370-79DDCFDCE934}" type="slidenum">
              <a:rPr lang="en-US" smtClean="0"/>
              <a:t>33</a:t>
            </a:fld>
            <a:endParaRPr lang="en-GB"/>
          </a:p>
        </p:txBody>
      </p:sp>
      <p:sp>
        <p:nvSpPr>
          <p:cNvPr id="3" name="Footer Placeholder 2">
            <a:extLst>
              <a:ext uri="{FF2B5EF4-FFF2-40B4-BE49-F238E27FC236}">
                <a16:creationId xmlns:a16="http://schemas.microsoft.com/office/drawing/2014/main" id="{8D36AAE2-F298-0465-992F-9C6EB349AB2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6422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6AE33-7781-08BC-F18F-FDD8FC5B5C61}"/>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Defining next steps after the course and ongoing development</a:t>
            </a:r>
          </a:p>
        </p:txBody>
      </p:sp>
      <p:sp>
        <p:nvSpPr>
          <p:cNvPr id="5" name="TextBox 4">
            <a:extLst>
              <a:ext uri="{FF2B5EF4-FFF2-40B4-BE49-F238E27FC236}">
                <a16:creationId xmlns:a16="http://schemas.microsoft.com/office/drawing/2014/main" id="{3BC58D49-E797-43B5-8C60-75F9BC6C6C7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Continuous Learning</a:t>
            </a:r>
          </a:p>
          <a:p>
            <a:pPr marL="0" lvl="1" indent="0">
              <a:spcBef>
                <a:spcPts val="1000"/>
              </a:spcBef>
              <a:spcAft>
                <a:spcPts val="600"/>
              </a:spcAft>
              <a:buFont typeface="Arial" panose="020B0604020202020204" pitchFamily="34" charset="0"/>
              <a:buNone/>
            </a:pPr>
            <a:r>
              <a:rPr lang="en-GB" sz="1400"/>
              <a:t>Commit to ongoing education to enhance skills and keep up with industry trends.</a:t>
            </a:r>
          </a:p>
          <a:p>
            <a:pPr marL="0" indent="0">
              <a:spcBef>
                <a:spcPts val="2500"/>
              </a:spcBef>
              <a:spcAft>
                <a:spcPts val="600"/>
              </a:spcAft>
              <a:buFont typeface="Arial" panose="020B0604020202020204" pitchFamily="34" charset="0"/>
              <a:buNone/>
            </a:pPr>
            <a:r>
              <a:rPr lang="en-GB" sz="1400" b="1"/>
              <a:t>Networking Opportunities</a:t>
            </a:r>
          </a:p>
          <a:p>
            <a:pPr marL="0" lvl="1" indent="0">
              <a:spcBef>
                <a:spcPts val="1000"/>
              </a:spcBef>
              <a:spcAft>
                <a:spcPts val="600"/>
              </a:spcAft>
              <a:buFont typeface="Arial" panose="020B0604020202020204" pitchFamily="34" charset="0"/>
              <a:buNone/>
            </a:pPr>
            <a:r>
              <a:rPr lang="en-GB" sz="1400"/>
              <a:t>Build and maintain relationships with professionals to access resources and support.</a:t>
            </a:r>
          </a:p>
          <a:p>
            <a:pPr marL="0" indent="0">
              <a:spcBef>
                <a:spcPts val="2500"/>
              </a:spcBef>
              <a:spcAft>
                <a:spcPts val="600"/>
              </a:spcAft>
              <a:buFont typeface="Arial" panose="020B0604020202020204" pitchFamily="34" charset="0"/>
              <a:buNone/>
            </a:pPr>
            <a:r>
              <a:rPr lang="en-GB" sz="1400" b="1"/>
              <a:t>Iterative Improvement</a:t>
            </a:r>
          </a:p>
          <a:p>
            <a:pPr marL="0" lvl="1" indent="0">
              <a:spcBef>
                <a:spcPts val="1000"/>
              </a:spcBef>
              <a:spcAft>
                <a:spcPts val="600"/>
              </a:spcAft>
              <a:buFont typeface="Arial" panose="020B0604020202020204" pitchFamily="34" charset="0"/>
              <a:buNone/>
            </a:pPr>
            <a:r>
              <a:rPr lang="en-GB" sz="1400"/>
              <a:t>Regularly evaluate and refine business strategies to increase investment readiness.</a:t>
            </a:r>
          </a:p>
        </p:txBody>
      </p:sp>
      <p:pic>
        <p:nvPicPr>
          <p:cNvPr id="4" name="Content Placeholder 3" descr="Business professionals collaborating and planning for startup growth and investment readiness">
            <a:extLst>
              <a:ext uri="{FF2B5EF4-FFF2-40B4-BE49-F238E27FC236}">
                <a16:creationId xmlns:a16="http://schemas.microsoft.com/office/drawing/2014/main" id="{03125364-2559-418E-AB90-D536B6D41E53}"/>
              </a:ext>
            </a:extLst>
          </p:cNvPr>
          <p:cNvPicPr>
            <a:picLocks noGrp="1" noChangeAspect="1"/>
          </p:cNvPicPr>
          <p:nvPr>
            <p:ph type="pic" sz="quarter" idx="13"/>
          </p:nvPr>
        </p:nvPicPr>
        <p:blipFill>
          <a:blip r:embed="rId3"/>
          <a:srcRect l="30732" r="3174"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5FCBFEDD-90ED-890D-42B2-5412391CF305}"/>
              </a:ext>
            </a:extLst>
          </p:cNvPr>
          <p:cNvSpPr>
            <a:spLocks noGrp="1"/>
          </p:cNvSpPr>
          <p:nvPr>
            <p:ph type="sldNum" sz="quarter" idx="12"/>
          </p:nvPr>
        </p:nvSpPr>
        <p:spPr/>
        <p:txBody>
          <a:bodyPr/>
          <a:lstStyle/>
          <a:p>
            <a:fld id="{CC057153-B650-4DEB-B370-79DDCFDCE934}" type="slidenum">
              <a:rPr lang="en-US" smtClean="0"/>
              <a:pPr/>
              <a:t>34</a:t>
            </a:fld>
            <a:endParaRPr lang="en-GB"/>
          </a:p>
        </p:txBody>
      </p:sp>
      <p:sp>
        <p:nvSpPr>
          <p:cNvPr id="3" name="Footer Placeholder 2">
            <a:extLst>
              <a:ext uri="{FF2B5EF4-FFF2-40B4-BE49-F238E27FC236}">
                <a16:creationId xmlns:a16="http://schemas.microsoft.com/office/drawing/2014/main" id="{9436F2E6-5CF8-84E9-EC9D-1966959642EA}"/>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87523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8B10-8A1F-692B-4304-459AB3D68DFA}"/>
              </a:ext>
            </a:extLst>
          </p:cNvPr>
          <p:cNvSpPr>
            <a:spLocks noGrp="1"/>
          </p:cNvSpPr>
          <p:nvPr>
            <p:ph type="title"/>
          </p:nvPr>
        </p:nvSpPr>
        <p:spPr>
          <a:xfrm>
            <a:off x="429768" y="1627318"/>
            <a:ext cx="7370064" cy="1842020"/>
          </a:xfrm>
        </p:spPr>
        <p:txBody>
          <a:bodyPr anchor="b">
            <a:normAutofit/>
          </a:bodyPr>
          <a:lstStyle/>
          <a:p>
            <a:r>
              <a:rPr lang="en-GB"/>
              <a:t>Conclusion</a:t>
            </a:r>
          </a:p>
        </p:txBody>
      </p:sp>
      <p:graphicFrame>
        <p:nvGraphicFramePr>
          <p:cNvPr id="7" name="Content Placeholder 2">
            <a:extLst>
              <a:ext uri="{FF2B5EF4-FFF2-40B4-BE49-F238E27FC236}">
                <a16:creationId xmlns:a16="http://schemas.microsoft.com/office/drawing/2014/main" id="{6FCBF502-0FD8-ABD4-BC69-3391EAAFAF84}"/>
              </a:ext>
            </a:extLst>
          </p:cNvPr>
          <p:cNvGraphicFramePr>
            <a:graphicFrameLocks noGrp="1"/>
          </p:cNvGraphicFrame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622673"/>
          <a:ext cx="7370064" cy="2231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Slide Number Placeholder 19">
            <a:extLst>
              <a:ext uri="{FF2B5EF4-FFF2-40B4-BE49-F238E27FC236}">
                <a16:creationId xmlns:a16="http://schemas.microsoft.com/office/drawing/2014/main" id="{59FDFDC6-D92D-C0C1-C5DA-BC3A5CF2E96C}"/>
              </a:ext>
            </a:extLst>
          </p:cNvPr>
          <p:cNvSpPr>
            <a:spLocks noGrp="1"/>
          </p:cNvSpPr>
          <p:nvPr>
            <p:ph type="sldNum" sz="quarter" idx="12"/>
          </p:nvPr>
        </p:nvSpPr>
        <p:spPr/>
        <p:txBody>
          <a:bodyPr/>
          <a:lstStyle/>
          <a:p>
            <a:fld id="{CC057153-B650-4DEB-B370-79DDCFDCE934}" type="slidenum">
              <a:rPr lang="en-US" smtClean="0"/>
              <a:t>35</a:t>
            </a:fld>
            <a:endParaRPr lang="en-GB"/>
          </a:p>
        </p:txBody>
      </p:sp>
      <p:sp>
        <p:nvSpPr>
          <p:cNvPr id="19" name="Footer Placeholder 18">
            <a:extLst>
              <a:ext uri="{FF2B5EF4-FFF2-40B4-BE49-F238E27FC236}">
                <a16:creationId xmlns:a16="http://schemas.microsoft.com/office/drawing/2014/main" id="{3D1E3619-842E-494B-A2DC-09CC1A1B9835}"/>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8936765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148A-5CDE-510D-655A-80B6CEB200A0}"/>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How investors assess early stage risk and potential</a:t>
            </a:r>
          </a:p>
        </p:txBody>
      </p:sp>
      <p:sp>
        <p:nvSpPr>
          <p:cNvPr id="5" name="TextBox 4">
            <a:extLst>
              <a:ext uri="{FF2B5EF4-FFF2-40B4-BE49-F238E27FC236}">
                <a16:creationId xmlns:a16="http://schemas.microsoft.com/office/drawing/2014/main" id="{7FA0B565-CCE0-4CED-AD35-837150505BF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300" b="1"/>
              <a:t>Team Evaluation</a:t>
            </a:r>
          </a:p>
          <a:p>
            <a:pPr marL="0" lvl="1" indent="0">
              <a:lnSpc>
                <a:spcPct val="90000"/>
              </a:lnSpc>
              <a:spcBef>
                <a:spcPts val="1000"/>
              </a:spcBef>
              <a:spcAft>
                <a:spcPts val="600"/>
              </a:spcAft>
              <a:buNone/>
            </a:pPr>
            <a:r>
              <a:rPr lang="en-GB" sz="1300"/>
              <a:t>Investors assess the founding team's experience, skills, and cohesion to estimate execution capability and potential success.</a:t>
            </a:r>
          </a:p>
          <a:p>
            <a:pPr marL="0" indent="0">
              <a:lnSpc>
                <a:spcPct val="90000"/>
              </a:lnSpc>
              <a:spcBef>
                <a:spcPts val="2500"/>
              </a:spcBef>
              <a:spcAft>
                <a:spcPts val="600"/>
              </a:spcAft>
              <a:buNone/>
            </a:pPr>
            <a:r>
              <a:rPr lang="en-GB" sz="1300" b="1"/>
              <a:t>Market Opportunity Analysis</a:t>
            </a:r>
          </a:p>
          <a:p>
            <a:pPr marL="0" lvl="1" indent="0">
              <a:lnSpc>
                <a:spcPct val="90000"/>
              </a:lnSpc>
              <a:spcBef>
                <a:spcPts val="1000"/>
              </a:spcBef>
              <a:spcAft>
                <a:spcPts val="600"/>
              </a:spcAft>
              <a:buNone/>
            </a:pPr>
            <a:r>
              <a:rPr lang="en-GB" sz="1300"/>
              <a:t>The size, growth, and accessibility of the target market are critical to measuring the startup's potential reward.</a:t>
            </a:r>
          </a:p>
          <a:p>
            <a:pPr marL="0" indent="0">
              <a:lnSpc>
                <a:spcPct val="90000"/>
              </a:lnSpc>
              <a:spcBef>
                <a:spcPts val="2500"/>
              </a:spcBef>
              <a:spcAft>
                <a:spcPts val="600"/>
              </a:spcAft>
              <a:buNone/>
            </a:pPr>
            <a:r>
              <a:rPr lang="en-GB" sz="1300" b="1"/>
              <a:t>Product Feasibility</a:t>
            </a:r>
          </a:p>
          <a:p>
            <a:pPr marL="0" lvl="1" indent="0">
              <a:lnSpc>
                <a:spcPct val="90000"/>
              </a:lnSpc>
              <a:spcBef>
                <a:spcPts val="1000"/>
              </a:spcBef>
              <a:spcAft>
                <a:spcPts val="600"/>
              </a:spcAft>
              <a:buNone/>
            </a:pPr>
            <a:r>
              <a:rPr lang="en-GB" sz="1300"/>
              <a:t>Investors look for plausible product development plans and technological feasibility supporting the startup vision.</a:t>
            </a:r>
          </a:p>
        </p:txBody>
      </p:sp>
      <p:pic>
        <p:nvPicPr>
          <p:cNvPr id="4" name="Content Placeholder 3" descr="Investors evaluating startup risk with team, market opportunity, and product analysis">
            <a:extLst>
              <a:ext uri="{FF2B5EF4-FFF2-40B4-BE49-F238E27FC236}">
                <a16:creationId xmlns:a16="http://schemas.microsoft.com/office/drawing/2014/main" id="{0FEE60F6-2538-45DA-8595-AA41A04147BA}"/>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116501AB-5AC7-17DC-85D3-0288C2C67D25}"/>
              </a:ext>
            </a:extLst>
          </p:cNvPr>
          <p:cNvSpPr>
            <a:spLocks noGrp="1"/>
          </p:cNvSpPr>
          <p:nvPr>
            <p:ph type="sldNum" sz="quarter" idx="12"/>
          </p:nvPr>
        </p:nvSpPr>
        <p:spPr/>
        <p:txBody>
          <a:bodyPr/>
          <a:lstStyle/>
          <a:p>
            <a:fld id="{CC057153-B650-4DEB-B370-79DDCFDCE934}" type="slidenum">
              <a:rPr lang="en-US" smtClean="0"/>
              <a:t>4</a:t>
            </a:fld>
            <a:endParaRPr lang="en-GB"/>
          </a:p>
        </p:txBody>
      </p:sp>
      <p:sp>
        <p:nvSpPr>
          <p:cNvPr id="3" name="Footer Placeholder 2">
            <a:extLst>
              <a:ext uri="{FF2B5EF4-FFF2-40B4-BE49-F238E27FC236}">
                <a16:creationId xmlns:a16="http://schemas.microsoft.com/office/drawing/2014/main" id="{0B3EC596-E2A2-4E61-F393-6FCBDB13D310}"/>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245712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0F053-C40A-9DE8-8087-84C9F5EB8DB3}"/>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Key criteria and red flags for pre-seed VCs</a:t>
            </a:r>
          </a:p>
        </p:txBody>
      </p:sp>
      <p:pic>
        <p:nvPicPr>
          <p:cNvPr id="4" name="Content Placeholder 3" descr="Startup evaluation process with key criteria and warning signs for early investment decisions">
            <a:extLst>
              <a:ext uri="{FF2B5EF4-FFF2-40B4-BE49-F238E27FC236}">
                <a16:creationId xmlns:a16="http://schemas.microsoft.com/office/drawing/2014/main" id="{BE17745B-D5C4-4076-9DB6-3E6588F1CFEB}"/>
              </a:ext>
            </a:extLst>
          </p:cNvPr>
          <p:cNvPicPr>
            <a:picLocks noGrp="1" noChangeAspect="1"/>
          </p:cNvPicPr>
          <p:nvPr>
            <p:ph type="pic" sz="quarter" idx="13"/>
          </p:nvPr>
        </p:nvPicPr>
        <p:blipFill>
          <a:blip r:embed="rId3"/>
          <a:srcRect l="10950" r="10137" b="3"/>
          <a:stretch>
            <a:fillRect/>
          </a:stretch>
        </p:blipFill>
        <p:spPr>
          <a:xfrm>
            <a:off x="510075" y="2293496"/>
            <a:ext cx="4775158" cy="4039043"/>
          </a:xfrm>
        </p:spPr>
      </p:pic>
      <p:sp>
        <p:nvSpPr>
          <p:cNvPr id="5" name="TextBox 4">
            <a:extLst>
              <a:ext uri="{FF2B5EF4-FFF2-40B4-BE49-F238E27FC236}">
                <a16:creationId xmlns:a16="http://schemas.microsoft.com/office/drawing/2014/main" id="{1A964D1C-A83B-4DC7-B0D2-2147379DD32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Founder Capability</a:t>
            </a:r>
          </a:p>
          <a:p>
            <a:pPr marL="0" lvl="1" indent="0">
              <a:spcBef>
                <a:spcPts val="1000"/>
              </a:spcBef>
              <a:spcAft>
                <a:spcPts val="600"/>
              </a:spcAft>
              <a:buFont typeface="Arial" panose="020B0604020202020204" pitchFamily="34" charset="0"/>
              <a:buNone/>
            </a:pPr>
            <a:r>
              <a:rPr lang="en-GB" sz="1400"/>
              <a:t>Strong founder skills and experience are crucial for early stage startup success.</a:t>
            </a:r>
          </a:p>
          <a:p>
            <a:pPr marL="0" indent="0">
              <a:spcBef>
                <a:spcPts val="2500"/>
              </a:spcBef>
              <a:spcAft>
                <a:spcPts val="600"/>
              </a:spcAft>
              <a:buFont typeface="Arial" panose="020B0604020202020204" pitchFamily="34" charset="0"/>
              <a:buNone/>
            </a:pPr>
            <a:r>
              <a:rPr lang="en-GB" sz="1400" b="1"/>
              <a:t>Market Size</a:t>
            </a:r>
          </a:p>
          <a:p>
            <a:pPr marL="0" lvl="1" indent="0">
              <a:spcBef>
                <a:spcPts val="1000"/>
              </a:spcBef>
              <a:spcAft>
                <a:spcPts val="600"/>
              </a:spcAft>
              <a:buFont typeface="Arial" panose="020B0604020202020204" pitchFamily="34" charset="0"/>
              <a:buNone/>
            </a:pPr>
            <a:r>
              <a:rPr lang="en-GB" sz="1400"/>
              <a:t>Large and growing market opportunities attract pre-seed venture capital investments.</a:t>
            </a:r>
          </a:p>
          <a:p>
            <a:pPr marL="0" indent="0">
              <a:spcBef>
                <a:spcPts val="2500"/>
              </a:spcBef>
              <a:spcAft>
                <a:spcPts val="600"/>
              </a:spcAft>
              <a:buFont typeface="Arial" panose="020B0604020202020204" pitchFamily="34" charset="0"/>
              <a:buNone/>
            </a:pPr>
            <a:r>
              <a:rPr lang="en-GB" sz="1400" b="1"/>
              <a:t>Early Traction</a:t>
            </a:r>
          </a:p>
          <a:p>
            <a:pPr marL="0" lvl="1" indent="0">
              <a:spcBef>
                <a:spcPts val="1000"/>
              </a:spcBef>
              <a:spcAft>
                <a:spcPts val="600"/>
              </a:spcAft>
              <a:buFont typeface="Arial" panose="020B0604020202020204" pitchFamily="34" charset="0"/>
              <a:buNone/>
            </a:pPr>
            <a:r>
              <a:rPr lang="en-GB" sz="1400"/>
              <a:t>Early customer interest or product validation signals potential for growth.</a:t>
            </a:r>
          </a:p>
          <a:p>
            <a:pPr marL="0" indent="0">
              <a:spcBef>
                <a:spcPts val="2500"/>
              </a:spcBef>
              <a:spcAft>
                <a:spcPts val="600"/>
              </a:spcAft>
              <a:buFont typeface="Arial" panose="020B0604020202020204" pitchFamily="34" charset="0"/>
              <a:buNone/>
            </a:pPr>
            <a:r>
              <a:rPr lang="en-GB" sz="1400" b="1"/>
              <a:t>Red Flags to Avoid</a:t>
            </a:r>
          </a:p>
          <a:p>
            <a:pPr marL="0" lvl="1" indent="0">
              <a:spcBef>
                <a:spcPts val="1000"/>
              </a:spcBef>
              <a:spcAft>
                <a:spcPts val="600"/>
              </a:spcAft>
              <a:buFont typeface="Arial" panose="020B0604020202020204" pitchFamily="34" charset="0"/>
              <a:buNone/>
            </a:pPr>
            <a:r>
              <a:rPr lang="en-GB" sz="1400"/>
              <a:t>Beware of unclear business models, unrealistic financials, and poor founder-market fit.</a:t>
            </a:r>
          </a:p>
        </p:txBody>
      </p:sp>
      <p:sp>
        <p:nvSpPr>
          <p:cNvPr id="6" name="Slide Number Placeholder 5">
            <a:extLst>
              <a:ext uri="{FF2B5EF4-FFF2-40B4-BE49-F238E27FC236}">
                <a16:creationId xmlns:a16="http://schemas.microsoft.com/office/drawing/2014/main" id="{D291DEB9-672D-B309-45F4-A493FD02F3A7}"/>
              </a:ext>
            </a:extLst>
          </p:cNvPr>
          <p:cNvSpPr>
            <a:spLocks noGrp="1"/>
          </p:cNvSpPr>
          <p:nvPr>
            <p:ph type="sldNum" sz="quarter" idx="12"/>
          </p:nvPr>
        </p:nvSpPr>
        <p:spPr/>
        <p:txBody>
          <a:bodyPr/>
          <a:lstStyle/>
          <a:p>
            <a:fld id="{CC057153-B650-4DEB-B370-79DDCFDCE934}" type="slidenum">
              <a:rPr lang="en-US" smtClean="0"/>
              <a:t>5</a:t>
            </a:fld>
            <a:endParaRPr lang="en-GB"/>
          </a:p>
        </p:txBody>
      </p:sp>
      <p:sp>
        <p:nvSpPr>
          <p:cNvPr id="3" name="Footer Placeholder 2">
            <a:extLst>
              <a:ext uri="{FF2B5EF4-FFF2-40B4-BE49-F238E27FC236}">
                <a16:creationId xmlns:a16="http://schemas.microsoft.com/office/drawing/2014/main" id="{59C2AC19-F058-366E-4B98-FE3E2EA54F47}"/>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99632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C1561-0B3A-ECE9-473E-218A4C2B82E1}"/>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Balancing vision and validation in early pitches</a:t>
            </a:r>
          </a:p>
        </p:txBody>
      </p:sp>
      <p:sp>
        <p:nvSpPr>
          <p:cNvPr id="5" name="TextBox 4">
            <a:extLst>
              <a:ext uri="{FF2B5EF4-FFF2-40B4-BE49-F238E27FC236}">
                <a16:creationId xmlns:a16="http://schemas.microsoft.com/office/drawing/2014/main" id="{BD2742C4-0F57-4E2B-98E1-61CE02D36E9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GB" sz="1400" b="1"/>
              <a:t>Communicate a Compelling Vision</a:t>
            </a:r>
          </a:p>
          <a:p>
            <a:pPr marL="0" lvl="1" indent="0">
              <a:lnSpc>
                <a:spcPct val="90000"/>
              </a:lnSpc>
              <a:spcBef>
                <a:spcPts val="1000"/>
              </a:spcBef>
              <a:spcAft>
                <a:spcPts val="600"/>
              </a:spcAft>
              <a:buNone/>
            </a:pPr>
            <a:r>
              <a:rPr lang="en-GB" sz="1400"/>
              <a:t>Founders should clearly articulate an inspiring and forward-looking vision to attract investor interest.</a:t>
            </a:r>
          </a:p>
          <a:p>
            <a:pPr marL="0" indent="0">
              <a:lnSpc>
                <a:spcPct val="90000"/>
              </a:lnSpc>
              <a:spcBef>
                <a:spcPts val="2500"/>
              </a:spcBef>
              <a:spcAft>
                <a:spcPts val="600"/>
              </a:spcAft>
              <a:buNone/>
            </a:pPr>
            <a:r>
              <a:rPr lang="en-GB" sz="1400" b="1"/>
              <a:t>Provide Early Validation Data</a:t>
            </a:r>
          </a:p>
          <a:p>
            <a:pPr marL="0" lvl="1" indent="0">
              <a:lnSpc>
                <a:spcPct val="90000"/>
              </a:lnSpc>
              <a:spcBef>
                <a:spcPts val="1000"/>
              </a:spcBef>
              <a:spcAft>
                <a:spcPts val="600"/>
              </a:spcAft>
              <a:buNone/>
            </a:pPr>
            <a:r>
              <a:rPr lang="en-GB" sz="1400"/>
              <a:t>Supporting the vision with early data helps demonstrate feasibility and build investor confidence.</a:t>
            </a:r>
          </a:p>
          <a:p>
            <a:pPr marL="0" indent="0">
              <a:lnSpc>
                <a:spcPct val="90000"/>
              </a:lnSpc>
              <a:spcBef>
                <a:spcPts val="2500"/>
              </a:spcBef>
              <a:spcAft>
                <a:spcPts val="600"/>
              </a:spcAft>
              <a:buNone/>
            </a:pPr>
            <a:r>
              <a:rPr lang="en-GB" sz="1400" b="1"/>
              <a:t>Build Credibility and Mitigate Risks</a:t>
            </a:r>
          </a:p>
          <a:p>
            <a:pPr marL="0" lvl="1" indent="0">
              <a:lnSpc>
                <a:spcPct val="90000"/>
              </a:lnSpc>
              <a:spcBef>
                <a:spcPts val="1000"/>
              </a:spcBef>
              <a:spcAft>
                <a:spcPts val="600"/>
              </a:spcAft>
              <a:buNone/>
            </a:pPr>
            <a:r>
              <a:rPr lang="en-GB" sz="1400"/>
              <a:t>Balancing vision and validation reduces investor concerns and establishes trust in the business potential.</a:t>
            </a:r>
          </a:p>
        </p:txBody>
      </p:sp>
      <p:pic>
        <p:nvPicPr>
          <p:cNvPr id="4" name="Content Placeholder 3" descr="business presentation showing visionary ideas alongside data charts representing validation">
            <a:extLst>
              <a:ext uri="{FF2B5EF4-FFF2-40B4-BE49-F238E27FC236}">
                <a16:creationId xmlns:a16="http://schemas.microsoft.com/office/drawing/2014/main" id="{B67ED3A9-3E00-4332-8737-1D5C59E96DAF}"/>
              </a:ext>
            </a:extLst>
          </p:cNvPr>
          <p:cNvPicPr>
            <a:picLocks noGrp="1" noChangeAspect="1"/>
          </p:cNvPicPr>
          <p:nvPr>
            <p:ph idx="1"/>
          </p:nvPr>
        </p:nvPicPr>
        <p:blipFill>
          <a:blip r:embed="rId3"/>
          <a:stretch>
            <a:fillRect/>
          </a:stretch>
        </p:blipFill>
        <p:spPr>
          <a:xfrm>
            <a:off x="5136995" y="1271624"/>
            <a:ext cx="6466741" cy="4316549"/>
          </a:xfrm>
        </p:spPr>
      </p:pic>
      <p:sp>
        <p:nvSpPr>
          <p:cNvPr id="6" name="Slide Number Placeholder 5">
            <a:extLst>
              <a:ext uri="{FF2B5EF4-FFF2-40B4-BE49-F238E27FC236}">
                <a16:creationId xmlns:a16="http://schemas.microsoft.com/office/drawing/2014/main" id="{29766C49-B1FA-D157-3054-59297BB292A6}"/>
              </a:ext>
            </a:extLst>
          </p:cNvPr>
          <p:cNvSpPr>
            <a:spLocks noGrp="1"/>
          </p:cNvSpPr>
          <p:nvPr>
            <p:ph type="sldNum" sz="quarter" idx="12"/>
          </p:nvPr>
        </p:nvSpPr>
        <p:spPr/>
        <p:txBody>
          <a:bodyPr/>
          <a:lstStyle/>
          <a:p>
            <a:fld id="{CC057153-B650-4DEB-B370-79DDCFDCE934}" type="slidenum">
              <a:rPr lang="en-US" smtClean="0"/>
              <a:t>6</a:t>
            </a:fld>
            <a:endParaRPr lang="en-GB"/>
          </a:p>
        </p:txBody>
      </p:sp>
      <p:sp>
        <p:nvSpPr>
          <p:cNvPr id="3" name="Footer Placeholder 2">
            <a:extLst>
              <a:ext uri="{FF2B5EF4-FFF2-40B4-BE49-F238E27FC236}">
                <a16:creationId xmlns:a16="http://schemas.microsoft.com/office/drawing/2014/main" id="{D1D2894E-42D4-6BD1-F663-6AD217ECAEF3}"/>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821644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08E1-2643-0F62-BCDB-C9A31DA3ECDA}"/>
              </a:ext>
            </a:extLst>
          </p:cNvPr>
          <p:cNvSpPr>
            <a:spLocks noGrp="1"/>
          </p:cNvSpPr>
          <p:nvPr>
            <p:ph type="title"/>
          </p:nvPr>
        </p:nvSpPr>
        <p:spPr>
          <a:xfrm>
            <a:off x="429768" y="1810512"/>
            <a:ext cx="7772400" cy="4562856"/>
          </a:xfrm>
        </p:spPr>
        <p:txBody>
          <a:bodyPr anchor="b">
            <a:normAutofit/>
          </a:bodyPr>
          <a:lstStyle/>
          <a:p>
            <a:r>
              <a:rPr lang="en-GB"/>
              <a:t>What Makes a Startup Investable</a:t>
            </a:r>
          </a:p>
        </p:txBody>
      </p:sp>
      <p:sp>
        <p:nvSpPr>
          <p:cNvPr id="7" name="Text Placeholder 2">
            <a:extLst>
              <a:ext uri="{FF2B5EF4-FFF2-40B4-BE49-F238E27FC236}">
                <a16:creationId xmlns:a16="http://schemas.microsoft.com/office/drawing/2014/main" id="{FFE97503-B770-0F8B-BB61-28B1623C43A4}"/>
              </a:ext>
            </a:extLst>
          </p:cNvPr>
          <p:cNvSpPr>
            <a:spLocks noGrp="1"/>
          </p:cNvSpPr>
          <p:nvPr>
            <p:ph type="body" idx="1"/>
          </p:nvPr>
        </p:nvSpPr>
        <p:spPr>
          <a:xfrm>
            <a:off x="429768" y="429768"/>
            <a:ext cx="7772400" cy="786384"/>
          </a:xfrm>
        </p:spPr>
        <p:txBody>
          <a:bodyPr/>
          <a:lstStyle/>
          <a:p>
            <a:endParaRPr lang="en-US"/>
          </a:p>
        </p:txBody>
      </p:sp>
      <p:sp>
        <p:nvSpPr>
          <p:cNvPr id="4" name="Slide Number Placeholder 3">
            <a:extLst>
              <a:ext uri="{FF2B5EF4-FFF2-40B4-BE49-F238E27FC236}">
                <a16:creationId xmlns:a16="http://schemas.microsoft.com/office/drawing/2014/main" id="{570E71B8-3828-85AF-6CF0-B3E4C9A3B81C}"/>
              </a:ext>
            </a:extLst>
          </p:cNvPr>
          <p:cNvSpPr>
            <a:spLocks noGrp="1"/>
          </p:cNvSpPr>
          <p:nvPr>
            <p:ph type="sldNum" sz="quarter" idx="12"/>
          </p:nvPr>
        </p:nvSpPr>
        <p:spPr/>
        <p:txBody>
          <a:bodyPr/>
          <a:lstStyle/>
          <a:p>
            <a:fld id="{84145AC3-CC88-4C8A-A6CE-8D44921B6A23}" type="slidenum">
              <a:rPr lang="en-US" smtClean="0"/>
              <a:pPr/>
              <a:t>7</a:t>
            </a:fld>
            <a:endParaRPr lang="en-GB"/>
          </a:p>
        </p:txBody>
      </p:sp>
      <p:sp>
        <p:nvSpPr>
          <p:cNvPr id="3" name="Footer Placeholder 2">
            <a:extLst>
              <a:ext uri="{FF2B5EF4-FFF2-40B4-BE49-F238E27FC236}">
                <a16:creationId xmlns:a16="http://schemas.microsoft.com/office/drawing/2014/main" id="{27413B82-A39D-7F3F-AB35-812B7539D1A8}"/>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13509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F38B-6DAE-D5E2-9065-93B97918546A}"/>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Team quality and founder-market fit</a:t>
            </a:r>
          </a:p>
        </p:txBody>
      </p:sp>
      <p:pic>
        <p:nvPicPr>
          <p:cNvPr id="4" name="Content Placeholder 3" descr="Professional business team collaborating with market analysis charts and planning documents">
            <a:extLst>
              <a:ext uri="{FF2B5EF4-FFF2-40B4-BE49-F238E27FC236}">
                <a16:creationId xmlns:a16="http://schemas.microsoft.com/office/drawing/2014/main" id="{47DF516A-7585-40B4-9BA4-89518DCD8DDB}"/>
              </a:ext>
            </a:extLst>
          </p:cNvPr>
          <p:cNvPicPr>
            <a:picLocks noGrp="1" noChangeAspect="1"/>
          </p:cNvPicPr>
          <p:nvPr>
            <p:ph type="pic" sz="quarter" idx="13"/>
          </p:nvPr>
        </p:nvPicPr>
        <p:blipFill>
          <a:blip r:embed="rId3"/>
          <a:srcRect l="5226" r="14839" b="1"/>
          <a:stretch>
            <a:fillRect/>
          </a:stretch>
        </p:blipFill>
        <p:spPr>
          <a:xfrm>
            <a:off x="342900" y="342901"/>
            <a:ext cx="7391400" cy="6172200"/>
          </a:xfrm>
        </p:spPr>
      </p:pic>
      <p:sp>
        <p:nvSpPr>
          <p:cNvPr id="5" name="TextBox 4">
            <a:extLst>
              <a:ext uri="{FF2B5EF4-FFF2-40B4-BE49-F238E27FC236}">
                <a16:creationId xmlns:a16="http://schemas.microsoft.com/office/drawing/2014/main" id="{651FE336-705A-4E2A-82AA-1F7DB612BCD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GB" sz="1400" b="1"/>
              <a:t>Founder-Market Fit Importance</a:t>
            </a:r>
          </a:p>
          <a:p>
            <a:pPr marL="0" lvl="1" indent="0">
              <a:lnSpc>
                <a:spcPct val="90000"/>
              </a:lnSpc>
              <a:spcBef>
                <a:spcPts val="1000"/>
              </a:spcBef>
              <a:spcAft>
                <a:spcPts val="600"/>
              </a:spcAft>
              <a:buNone/>
            </a:pPr>
            <a:r>
              <a:rPr lang="en-GB" sz="1400"/>
              <a:t>Investors prefer founders who possess deep knowledge and understanding of their specific market landscape.</a:t>
            </a:r>
          </a:p>
          <a:p>
            <a:pPr marL="0" indent="0">
              <a:lnSpc>
                <a:spcPct val="90000"/>
              </a:lnSpc>
              <a:spcBef>
                <a:spcPts val="2500"/>
              </a:spcBef>
              <a:spcAft>
                <a:spcPts val="600"/>
              </a:spcAft>
              <a:buNone/>
            </a:pPr>
            <a:r>
              <a:rPr lang="en-GB" sz="1400" b="1"/>
              <a:t>Team Capability</a:t>
            </a:r>
          </a:p>
          <a:p>
            <a:pPr marL="0" lvl="1" indent="0">
              <a:lnSpc>
                <a:spcPct val="90000"/>
              </a:lnSpc>
              <a:spcBef>
                <a:spcPts val="1000"/>
              </a:spcBef>
              <a:spcAft>
                <a:spcPts val="600"/>
              </a:spcAft>
              <a:buNone/>
            </a:pPr>
            <a:r>
              <a:rPr lang="en-GB" sz="1400"/>
              <a:t>A skilled and dedicated team strengthens confidence in the startup’s ability to execute and adapt effectively.</a:t>
            </a:r>
          </a:p>
        </p:txBody>
      </p:sp>
      <p:sp>
        <p:nvSpPr>
          <p:cNvPr id="6" name="Slide Number Placeholder 5">
            <a:extLst>
              <a:ext uri="{FF2B5EF4-FFF2-40B4-BE49-F238E27FC236}">
                <a16:creationId xmlns:a16="http://schemas.microsoft.com/office/drawing/2014/main" id="{86DB1671-1C68-8F54-3546-3E8FA50B6D74}"/>
              </a:ext>
            </a:extLst>
          </p:cNvPr>
          <p:cNvSpPr>
            <a:spLocks noGrp="1"/>
          </p:cNvSpPr>
          <p:nvPr>
            <p:ph type="sldNum" sz="quarter" idx="12"/>
          </p:nvPr>
        </p:nvSpPr>
        <p:spPr/>
        <p:txBody>
          <a:bodyPr/>
          <a:lstStyle/>
          <a:p>
            <a:fld id="{CC057153-B650-4DEB-B370-79DDCFDCE934}" type="slidenum">
              <a:rPr lang="en-US" smtClean="0"/>
              <a:t>8</a:t>
            </a:fld>
            <a:endParaRPr lang="en-GB"/>
          </a:p>
        </p:txBody>
      </p:sp>
      <p:sp>
        <p:nvSpPr>
          <p:cNvPr id="3" name="Footer Placeholder 2">
            <a:extLst>
              <a:ext uri="{FF2B5EF4-FFF2-40B4-BE49-F238E27FC236}">
                <a16:creationId xmlns:a16="http://schemas.microsoft.com/office/drawing/2014/main" id="{65452030-2EE2-B1D6-1F6E-60D28D9EE849}"/>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3543542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57DA-6AC3-02DB-5282-2CF58C0F78AA}"/>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Market opportunity and scalability</a:t>
            </a:r>
          </a:p>
        </p:txBody>
      </p:sp>
      <p:sp>
        <p:nvSpPr>
          <p:cNvPr id="5" name="TextBox 4">
            <a:extLst>
              <a:ext uri="{FF2B5EF4-FFF2-40B4-BE49-F238E27FC236}">
                <a16:creationId xmlns:a16="http://schemas.microsoft.com/office/drawing/2014/main" id="{03E80BDD-0E85-4F5F-BA53-45C46978DA4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GB" sz="1400" b="1"/>
              <a:t>Market Size and Growth</a:t>
            </a:r>
          </a:p>
          <a:p>
            <a:pPr marL="0" lvl="1" indent="0">
              <a:spcBef>
                <a:spcPts val="1000"/>
              </a:spcBef>
              <a:spcAft>
                <a:spcPts val="600"/>
              </a:spcAft>
              <a:buFont typeface="Arial" panose="020B0604020202020204" pitchFamily="34" charset="0"/>
              <a:buNone/>
            </a:pPr>
            <a:r>
              <a:rPr lang="en-GB" sz="1400"/>
              <a:t>Large or rapidly expanding markets offer significant opportunities for startup growth and success.</a:t>
            </a:r>
          </a:p>
          <a:p>
            <a:pPr marL="0" indent="0">
              <a:spcBef>
                <a:spcPts val="2500"/>
              </a:spcBef>
              <a:spcAft>
                <a:spcPts val="600"/>
              </a:spcAft>
              <a:buFont typeface="Arial" panose="020B0604020202020204" pitchFamily="34" charset="0"/>
              <a:buNone/>
            </a:pPr>
            <a:r>
              <a:rPr lang="en-GB" sz="1400" b="1"/>
              <a:t>Scalability Potential</a:t>
            </a:r>
          </a:p>
          <a:p>
            <a:pPr marL="0" lvl="1" indent="0">
              <a:spcBef>
                <a:spcPts val="1000"/>
              </a:spcBef>
              <a:spcAft>
                <a:spcPts val="600"/>
              </a:spcAft>
              <a:buFont typeface="Arial" panose="020B0604020202020204" pitchFamily="34" charset="0"/>
              <a:buNone/>
            </a:pPr>
            <a:r>
              <a:rPr lang="en-GB" sz="1400"/>
              <a:t>The ability to scale operations efficiently is critical for startups to maximize returns and meet demand.</a:t>
            </a:r>
          </a:p>
        </p:txBody>
      </p:sp>
      <p:pic>
        <p:nvPicPr>
          <p:cNvPr id="4" name="Content Placeholder 3" descr="Expanding market charts and scalable business growth concepts">
            <a:extLst>
              <a:ext uri="{FF2B5EF4-FFF2-40B4-BE49-F238E27FC236}">
                <a16:creationId xmlns:a16="http://schemas.microsoft.com/office/drawing/2014/main" id="{9C52C4B2-E26E-42E7-9E99-4A633F78ABEA}"/>
              </a:ext>
            </a:extLst>
          </p:cNvPr>
          <p:cNvPicPr>
            <a:picLocks noGrp="1" noChangeAspect="1"/>
          </p:cNvPicPr>
          <p:nvPr>
            <p:ph type="pic" sz="quarter" idx="13"/>
          </p:nvPr>
        </p:nvPicPr>
        <p:blipFill>
          <a:blip r:embed="rId3"/>
          <a:srcRect l="23817" r="10090" b="-2"/>
          <a:stretch>
            <a:fillRect/>
          </a:stretch>
        </p:blipFill>
        <p:spPr>
          <a:xfrm>
            <a:off x="5737594" y="342900"/>
            <a:ext cx="6111507" cy="6172338"/>
          </a:xfrm>
        </p:spPr>
      </p:pic>
      <p:sp>
        <p:nvSpPr>
          <p:cNvPr id="6" name="Slide Number Placeholder 5">
            <a:extLst>
              <a:ext uri="{FF2B5EF4-FFF2-40B4-BE49-F238E27FC236}">
                <a16:creationId xmlns:a16="http://schemas.microsoft.com/office/drawing/2014/main" id="{0D802300-EDBB-5A68-6F95-F10D4AAA9E7B}"/>
              </a:ext>
            </a:extLst>
          </p:cNvPr>
          <p:cNvSpPr>
            <a:spLocks noGrp="1"/>
          </p:cNvSpPr>
          <p:nvPr>
            <p:ph type="sldNum" sz="quarter" idx="12"/>
          </p:nvPr>
        </p:nvSpPr>
        <p:spPr/>
        <p:txBody>
          <a:bodyPr/>
          <a:lstStyle/>
          <a:p>
            <a:fld id="{CC057153-B650-4DEB-B370-79DDCFDCE934}" type="slidenum">
              <a:rPr lang="en-US" smtClean="0"/>
              <a:pPr/>
              <a:t>9</a:t>
            </a:fld>
            <a:endParaRPr lang="en-GB"/>
          </a:p>
        </p:txBody>
      </p:sp>
      <p:sp>
        <p:nvSpPr>
          <p:cNvPr id="3" name="Footer Placeholder 2">
            <a:extLst>
              <a:ext uri="{FF2B5EF4-FFF2-40B4-BE49-F238E27FC236}">
                <a16:creationId xmlns:a16="http://schemas.microsoft.com/office/drawing/2014/main" id="{6F275CC8-FD00-215C-82C9-2EE090AE302B}"/>
              </a:ext>
            </a:extLst>
          </p:cNvPr>
          <p:cNvSpPr>
            <a:spLocks noGrp="1"/>
          </p:cNvSpPr>
          <p:nvPr>
            <p:ph type="ftr" sz="quarter" idx="11"/>
          </p:nvPr>
        </p:nvSpPr>
        <p:spPr/>
        <p:txBody>
          <a:bodyPr/>
          <a:lstStyle/>
          <a:p>
            <a:r>
              <a:rPr lang="en-US" dirty="0"/>
              <a:t>Dr. Zornitsa Yordanova</a:t>
            </a:r>
            <a:endParaRPr lang="en-GB"/>
          </a:p>
        </p:txBody>
      </p:sp>
    </p:spTree>
    <p:extLst>
      <p:ext uri="{BB962C8B-B14F-4D97-AF65-F5344CB8AC3E}">
        <p14:creationId xmlns:p14="http://schemas.microsoft.com/office/powerpoint/2010/main" val="636796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DuneVTI</vt:lpstr>
      <vt:lpstr>Startup Financials, Investment Readiness, and Pitching: A Comprehensive Guide for Aspiring Founders</vt:lpstr>
      <vt:lpstr>Today's Agenda</vt:lpstr>
      <vt:lpstr>Understanding the Venture Capital Mindset at Pre-Seed Stage</vt:lpstr>
      <vt:lpstr>How investors assess early stage risk and potential</vt:lpstr>
      <vt:lpstr>Key criteria and red flags for pre-seed VCs</vt:lpstr>
      <vt:lpstr>Balancing vision and validation in early pitches</vt:lpstr>
      <vt:lpstr>What Makes a Startup Investable</vt:lpstr>
      <vt:lpstr>Team quality and founder-market fit</vt:lpstr>
      <vt:lpstr>Market opportunity and scalability</vt:lpstr>
      <vt:lpstr>Problem-solution clarity and traction evidence</vt:lpstr>
      <vt:lpstr>Building Your Startup’s Financial Foundations</vt:lpstr>
      <vt:lpstr>Key financial assumptions in early-stage planning</vt:lpstr>
      <vt:lpstr>Explaining and selecting the right revenue models</vt:lpstr>
      <vt:lpstr>Understanding and mapping basic cost structures</vt:lpstr>
      <vt:lpstr>Mastering Cash Flow, Runway, and Financial Planning</vt:lpstr>
      <vt:lpstr>Calculating cash flow and runway for early-stage startups</vt:lpstr>
      <vt:lpstr>12–18 month financial planning essentials</vt:lpstr>
      <vt:lpstr>Allocating and justifying use of funds</vt:lpstr>
      <vt:lpstr>Milestones, Valuation, and Avoiding Financial Pitfalls</vt:lpstr>
      <vt:lpstr>Linking funding needs to clear milestones</vt:lpstr>
      <vt:lpstr>Conceptual logic behind early-stage valuations</vt:lpstr>
      <vt:lpstr>Common financial mistakes and how to avoid them</vt:lpstr>
      <vt:lpstr>Perfecting Your Investor Pitch</vt:lpstr>
      <vt:lpstr>Structuring a compelling pitch deck</vt:lpstr>
      <vt:lpstr>Storytelling techniques for investor engagement</vt:lpstr>
      <vt:lpstr>What information to highlight and what to avoid sharing</vt:lpstr>
      <vt:lpstr>Excelling on Demo Day and Handling Investor Interactions</vt:lpstr>
      <vt:lpstr>What to expect and how to prepare for demo day</vt:lpstr>
      <vt:lpstr>Handling typical investor questions with confidence</vt:lpstr>
      <vt:lpstr>Preparing for Q&amp;A and managing challenging queries</vt:lpstr>
      <vt:lpstr>Ensuring Investment Readiness and Taking Action</vt:lpstr>
      <vt:lpstr>Final checklist to ensure readiness for fundraising</vt:lpstr>
      <vt:lpstr>Student pitch exercise and peer feedback</vt:lpstr>
      <vt:lpstr>Defining next steps after the course and ongoing development</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14</cp:revision>
  <dcterms:created xsi:type="dcterms:W3CDTF">2026-02-01T11:52:53Z</dcterms:created>
  <dcterms:modified xsi:type="dcterms:W3CDTF">2026-02-01T12:08:19Z</dcterms:modified>
</cp:coreProperties>
</file>