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 id="2593" r:id="rId34"/>
    <p:sldId id="2594" r:id="rId35"/>
    <p:sldId id="2595" r:id="rId36"/>
    <p:sldId id="2596" r:id="rId37"/>
    <p:sldId id="2597" r:id="rId38"/>
    <p:sldId id="2598" r:id="rId39"/>
    <p:sldId id="2599" r:id="rId40"/>
    <p:sldId id="2600" r:id="rId41"/>
    <p:sldId id="2601" r:id="rId42"/>
    <p:sldId id="2602" r:id="rId43"/>
    <p:sldId id="2603" r:id="rId4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up Validation: Methods, Metrics, and Evidence" id="{95CC952C-C85E-4359-A884-DB7B62F7B6DE}">
          <p14:sldIdLst>
            <p14:sldId id="2561"/>
            <p14:sldId id="2562"/>
          </p14:sldIdLst>
        </p14:section>
        <p14:section name="Understanding Validation in the Startup Context" id="{C8DBA0B3-64F7-4BD9-9794-77DACD4C7BAA}">
          <p14:sldIdLst>
            <p14:sldId id="2563"/>
            <p14:sldId id="2564"/>
            <p14:sldId id="2565"/>
            <p14:sldId id="2566"/>
          </p14:sldIdLst>
        </p14:section>
        <p14:section name="The Importance of Evidence for Investors" id="{19F52FFB-9B21-42C9-85C0-3846657E59E7}">
          <p14:sldIdLst>
            <p14:sldId id="2567"/>
            <p14:sldId id="2568"/>
            <p14:sldId id="2569"/>
            <p14:sldId id="2570"/>
          </p14:sldIdLst>
        </p14:section>
        <p14:section name="Key Types of Validation" id="{BED3C623-E7A7-47DD-99B7-E0E24B13CC41}">
          <p14:sldIdLst>
            <p14:sldId id="2571"/>
            <p14:sldId id="2572"/>
            <p14:sldId id="2573"/>
            <p14:sldId id="2574"/>
          </p14:sldIdLst>
        </p14:section>
        <p14:section name="Qualitative Versus Quantitative Validation Approaches" id="{C8216A12-9690-47A6-BB15-D180D3E59FD9}">
          <p14:sldIdLst>
            <p14:sldId id="2575"/>
            <p14:sldId id="2576"/>
            <p14:sldId id="2577"/>
            <p14:sldId id="2578"/>
          </p14:sldIdLst>
        </p14:section>
        <p14:section name="Practical Validation Tools and Experiments" id="{A94B7C88-C805-42A5-851A-AB2AFA539104}">
          <p14:sldIdLst>
            <p14:sldId id="2579"/>
            <p14:sldId id="2580"/>
            <p14:sldId id="2581"/>
            <p14:sldId id="2582"/>
          </p14:sldIdLst>
        </p14:section>
        <p14:section name="Prototypes, Demos, and Rapid Experimentation" id="{A93F88A4-DDD8-4AC9-88B7-D7E1969F4430}">
          <p14:sldIdLst>
            <p14:sldId id="2583"/>
            <p14:sldId id="2584"/>
            <p14:sldId id="2585"/>
            <p14:sldId id="2586"/>
          </p14:sldIdLst>
        </p14:section>
        <p14:section name="Metrics for Early-Stage Validation" id="{124E792A-8C65-4F5D-954E-CFA6421B9E5A}">
          <p14:sldIdLst>
            <p14:sldId id="2587"/>
            <p14:sldId id="2588"/>
            <p14:sldId id="2589"/>
            <p14:sldId id="2590"/>
          </p14:sldIdLst>
        </p14:section>
        <p14:section name="Making Sense of Validation Results" id="{8EFF371F-E8A2-4162-BD85-B6D34D758875}">
          <p14:sldIdLst>
            <p14:sldId id="2591"/>
            <p14:sldId id="2592"/>
            <p14:sldId id="2593"/>
            <p14:sldId id="2594"/>
          </p14:sldIdLst>
        </p14:section>
        <p14:section name="Common Validation Pitfalls and Lessons from Real Startups" id="{13B4BB7F-858A-4595-8509-14695C9A6700}">
          <p14:sldIdLst>
            <p14:sldId id="2595"/>
            <p14:sldId id="2596"/>
            <p14:sldId id="2597"/>
            <p14:sldId id="2598"/>
          </p14:sldIdLst>
        </p14:section>
        <p14:section name="Validation in Practice: Student Exercises and Documentation" id="{F9E04BDA-86BF-4D68-94B6-6022929ECEAD}">
          <p14:sldIdLst>
            <p14:sldId id="2599"/>
            <p14:sldId id="2600"/>
            <p14:sldId id="2601"/>
            <p14:sldId id="2602"/>
          </p14:sldIdLst>
        </p14:section>
        <p14:section name="Conclusion: Validating for Startup Success" id="{364C258A-EB1C-4B7A-A7C7-7DBF448B063D}">
          <p14:sldIdLst>
            <p14:sldId id="26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E2146-265D-6EBB-6210-56A26B9EE61B}" v="85" dt="2026-02-01T12:41:10.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35FD9-3DE5-4A41-B384-ECF3641C4C0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D05DBD7-77C3-4B7F-97C3-66B73348D83B}">
      <dgm:prSet/>
      <dgm:spPr/>
      <dgm:t>
        <a:bodyPr/>
        <a:lstStyle/>
        <a:p>
          <a:pPr>
            <a:lnSpc>
              <a:spcPct val="100000"/>
            </a:lnSpc>
            <a:defRPr b="1"/>
          </a:pPr>
          <a:r>
            <a:rPr lang="en-US"/>
            <a:t>Continuous Validation Process</a:t>
          </a:r>
        </a:p>
      </dgm:t>
    </dgm:pt>
    <dgm:pt modelId="{B3E5F243-C452-449B-ACC7-AFA813345A98}" type="parTrans" cxnId="{6596589C-39B3-4081-BFEC-948852CD7951}">
      <dgm:prSet/>
      <dgm:spPr/>
      <dgm:t>
        <a:bodyPr/>
        <a:lstStyle/>
        <a:p>
          <a:endParaRPr lang="en-US"/>
        </a:p>
      </dgm:t>
    </dgm:pt>
    <dgm:pt modelId="{EFEE6575-2006-42B5-9338-F98C31A24ECE}" type="sibTrans" cxnId="{6596589C-39B3-4081-BFEC-948852CD7951}">
      <dgm:prSet/>
      <dgm:spPr/>
      <dgm:t>
        <a:bodyPr/>
        <a:lstStyle/>
        <a:p>
          <a:pPr>
            <a:lnSpc>
              <a:spcPct val="100000"/>
            </a:lnSpc>
            <a:defRPr b="1"/>
          </a:pPr>
          <a:endParaRPr lang="en-US"/>
        </a:p>
      </dgm:t>
    </dgm:pt>
    <dgm:pt modelId="{9A67230C-EAEC-487F-A42C-187CB621E804}">
      <dgm:prSet/>
      <dgm:spPr/>
      <dgm:t>
        <a:bodyPr/>
        <a:lstStyle/>
        <a:p>
          <a:pPr>
            <a:lnSpc>
              <a:spcPct val="100000"/>
            </a:lnSpc>
          </a:pPr>
          <a:r>
            <a:rPr lang="en-US"/>
            <a:t>Startup validation must be ongoing to adapt to market changes and customer feedback effectively.</a:t>
          </a:r>
        </a:p>
      </dgm:t>
    </dgm:pt>
    <dgm:pt modelId="{A7EC1F57-8444-4390-8181-F3A9E9D1418D}" type="parTrans" cxnId="{A3D49868-A879-445A-9A70-5BE04CDD870A}">
      <dgm:prSet/>
      <dgm:spPr/>
      <dgm:t>
        <a:bodyPr/>
        <a:lstStyle/>
        <a:p>
          <a:endParaRPr lang="en-US"/>
        </a:p>
      </dgm:t>
    </dgm:pt>
    <dgm:pt modelId="{FB9E3ABD-75B0-49AF-B53B-65AC6E297F59}" type="sibTrans" cxnId="{A3D49868-A879-445A-9A70-5BE04CDD870A}">
      <dgm:prSet/>
      <dgm:spPr/>
      <dgm:t>
        <a:bodyPr/>
        <a:lstStyle/>
        <a:p>
          <a:endParaRPr lang="en-US"/>
        </a:p>
      </dgm:t>
    </dgm:pt>
    <dgm:pt modelId="{8AF137C6-327F-4B4B-AD8C-B3106C34AD61}">
      <dgm:prSet/>
      <dgm:spPr/>
      <dgm:t>
        <a:bodyPr/>
        <a:lstStyle/>
        <a:p>
          <a:pPr>
            <a:lnSpc>
              <a:spcPct val="100000"/>
            </a:lnSpc>
            <a:defRPr b="1"/>
          </a:pPr>
          <a:r>
            <a:rPr lang="en-US"/>
            <a:t>Reducing Risk</a:t>
          </a:r>
        </a:p>
      </dgm:t>
    </dgm:pt>
    <dgm:pt modelId="{0E0B7314-F921-42E2-86A7-D7C5AA95A190}" type="parTrans" cxnId="{E3BA1CA2-5687-407A-9B05-827501EA5876}">
      <dgm:prSet/>
      <dgm:spPr/>
      <dgm:t>
        <a:bodyPr/>
        <a:lstStyle/>
        <a:p>
          <a:endParaRPr lang="en-US"/>
        </a:p>
      </dgm:t>
    </dgm:pt>
    <dgm:pt modelId="{E7145A06-A2B4-4101-8AA3-1041B47C4E10}" type="sibTrans" cxnId="{E3BA1CA2-5687-407A-9B05-827501EA5876}">
      <dgm:prSet/>
      <dgm:spPr/>
      <dgm:t>
        <a:bodyPr/>
        <a:lstStyle/>
        <a:p>
          <a:pPr>
            <a:lnSpc>
              <a:spcPct val="100000"/>
            </a:lnSpc>
            <a:defRPr b="1"/>
          </a:pPr>
          <a:endParaRPr lang="en-US"/>
        </a:p>
      </dgm:t>
    </dgm:pt>
    <dgm:pt modelId="{658E3898-EEE3-4C5A-BE5F-20E5D83D0237}">
      <dgm:prSet/>
      <dgm:spPr/>
      <dgm:t>
        <a:bodyPr/>
        <a:lstStyle/>
        <a:p>
          <a:pPr>
            <a:lnSpc>
              <a:spcPct val="100000"/>
            </a:lnSpc>
          </a:pPr>
          <a:r>
            <a:rPr lang="en-US"/>
            <a:t>Validation helps minimize risks by confirming product-market fit before scaling the business.</a:t>
          </a:r>
        </a:p>
      </dgm:t>
    </dgm:pt>
    <dgm:pt modelId="{AC0C89E6-1CCB-42AA-9A00-2AABA38CEF3F}" type="parTrans" cxnId="{A828283D-8DA4-4E71-A739-4B155AE4D2B2}">
      <dgm:prSet/>
      <dgm:spPr/>
      <dgm:t>
        <a:bodyPr/>
        <a:lstStyle/>
        <a:p>
          <a:endParaRPr lang="en-US"/>
        </a:p>
      </dgm:t>
    </dgm:pt>
    <dgm:pt modelId="{0775887C-4097-4642-B8A7-C48C9C0CFAB1}" type="sibTrans" cxnId="{A828283D-8DA4-4E71-A739-4B155AE4D2B2}">
      <dgm:prSet/>
      <dgm:spPr/>
      <dgm:t>
        <a:bodyPr/>
        <a:lstStyle/>
        <a:p>
          <a:endParaRPr lang="en-US"/>
        </a:p>
      </dgm:t>
    </dgm:pt>
    <dgm:pt modelId="{38AF2979-2D90-4908-BDF2-AF314C73BABE}">
      <dgm:prSet/>
      <dgm:spPr/>
      <dgm:t>
        <a:bodyPr/>
        <a:lstStyle/>
        <a:p>
          <a:pPr>
            <a:lnSpc>
              <a:spcPct val="100000"/>
            </a:lnSpc>
            <a:defRPr b="1"/>
          </a:pPr>
          <a:r>
            <a:rPr lang="en-US"/>
            <a:t>Learning from Evidence</a:t>
          </a:r>
        </a:p>
      </dgm:t>
    </dgm:pt>
    <dgm:pt modelId="{69FE4CC0-8968-499C-BBA3-7038BFADB2C2}" type="parTrans" cxnId="{0F7CEA54-6DF7-413B-AC46-A3625DA430A5}">
      <dgm:prSet/>
      <dgm:spPr/>
      <dgm:t>
        <a:bodyPr/>
        <a:lstStyle/>
        <a:p>
          <a:endParaRPr lang="en-US"/>
        </a:p>
      </dgm:t>
    </dgm:pt>
    <dgm:pt modelId="{E7B4F1FD-2933-45DF-8F6F-DAE7501E776C}" type="sibTrans" cxnId="{0F7CEA54-6DF7-413B-AC46-A3625DA430A5}">
      <dgm:prSet/>
      <dgm:spPr/>
      <dgm:t>
        <a:bodyPr/>
        <a:lstStyle/>
        <a:p>
          <a:endParaRPr lang="en-US"/>
        </a:p>
      </dgm:t>
    </dgm:pt>
    <dgm:pt modelId="{3EBB34C6-54F5-42ED-B522-2BCE350C49D0}">
      <dgm:prSet/>
      <dgm:spPr/>
      <dgm:t>
        <a:bodyPr/>
        <a:lstStyle/>
        <a:p>
          <a:pPr>
            <a:lnSpc>
              <a:spcPct val="100000"/>
            </a:lnSpc>
          </a:pPr>
          <a:r>
            <a:rPr lang="en-US"/>
            <a:t>Founders use data-driven insights to make informed decisions and improve their ventures.</a:t>
          </a:r>
        </a:p>
      </dgm:t>
    </dgm:pt>
    <dgm:pt modelId="{809372E3-7AC2-4A65-AC47-F21F8DBE155C}" type="parTrans" cxnId="{FAACA1ED-B201-4C8F-8DE5-6B58EB30EF13}">
      <dgm:prSet/>
      <dgm:spPr/>
      <dgm:t>
        <a:bodyPr/>
        <a:lstStyle/>
        <a:p>
          <a:endParaRPr lang="en-US"/>
        </a:p>
      </dgm:t>
    </dgm:pt>
    <dgm:pt modelId="{B8F4EC83-D1AA-4595-A1D9-069498301D1C}" type="sibTrans" cxnId="{FAACA1ED-B201-4C8F-8DE5-6B58EB30EF13}">
      <dgm:prSet/>
      <dgm:spPr/>
      <dgm:t>
        <a:bodyPr/>
        <a:lstStyle/>
        <a:p>
          <a:endParaRPr lang="en-US"/>
        </a:p>
      </dgm:t>
    </dgm:pt>
    <dgm:pt modelId="{6195EAC8-3E6B-462B-9C74-7C3C3717020E}" type="pres">
      <dgm:prSet presAssocID="{BCA35FD9-3DE5-4A41-B384-ECF3641C4C0B}" presName="Name0" presStyleCnt="0">
        <dgm:presLayoutVars>
          <dgm:dir/>
          <dgm:resizeHandles val="exact"/>
        </dgm:presLayoutVars>
      </dgm:prSet>
      <dgm:spPr/>
    </dgm:pt>
    <dgm:pt modelId="{ACBF95E2-B49B-4159-BF6C-8DEA87BC31D0}" type="pres">
      <dgm:prSet presAssocID="{4D05DBD7-77C3-4B7F-97C3-66B73348D83B}" presName="compNode" presStyleCnt="0"/>
      <dgm:spPr/>
    </dgm:pt>
    <dgm:pt modelId="{70274866-3366-4C23-A2B4-484163AD81A3}" type="pres">
      <dgm:prSet presAssocID="{4D05DBD7-77C3-4B7F-97C3-66B73348D83B}" presName="pictRect" presStyleLbl="revTx" presStyleIdx="0" presStyleCnt="6">
        <dgm:presLayoutVars>
          <dgm:chMax val="0"/>
          <dgm:bulletEnabled/>
        </dgm:presLayoutVars>
      </dgm:prSet>
      <dgm:spPr/>
    </dgm:pt>
    <dgm:pt modelId="{B108FB90-AFEC-4D16-8263-32148BE9D3A8}" type="pres">
      <dgm:prSet presAssocID="{4D05DBD7-77C3-4B7F-97C3-66B73348D83B}" presName="textRect" presStyleLbl="revTx" presStyleIdx="1" presStyleCnt="6">
        <dgm:presLayoutVars>
          <dgm:bulletEnabled/>
        </dgm:presLayoutVars>
      </dgm:prSet>
      <dgm:spPr/>
    </dgm:pt>
    <dgm:pt modelId="{7524EF1A-53E3-4D2D-969E-B92F6E3679F9}" type="pres">
      <dgm:prSet presAssocID="{EFEE6575-2006-42B5-9338-F98C31A24ECE}" presName="sibTrans" presStyleLbl="sibTrans2D1" presStyleIdx="0" presStyleCnt="0"/>
      <dgm:spPr/>
    </dgm:pt>
    <dgm:pt modelId="{C6864F58-0F22-499F-830C-3EED38C169BD}" type="pres">
      <dgm:prSet presAssocID="{8AF137C6-327F-4B4B-AD8C-B3106C34AD61}" presName="compNode" presStyleCnt="0"/>
      <dgm:spPr/>
    </dgm:pt>
    <dgm:pt modelId="{41B542BD-E7EB-4E6C-9834-CC57C03836B1}" type="pres">
      <dgm:prSet presAssocID="{8AF137C6-327F-4B4B-AD8C-B3106C34AD61}" presName="pictRect" presStyleLbl="revTx" presStyleIdx="2" presStyleCnt="6">
        <dgm:presLayoutVars>
          <dgm:chMax val="0"/>
          <dgm:bulletEnabled/>
        </dgm:presLayoutVars>
      </dgm:prSet>
      <dgm:spPr/>
    </dgm:pt>
    <dgm:pt modelId="{0B82AEA8-5464-49D0-9CE4-49E6095295CE}" type="pres">
      <dgm:prSet presAssocID="{8AF137C6-327F-4B4B-AD8C-B3106C34AD61}" presName="textRect" presStyleLbl="revTx" presStyleIdx="3" presStyleCnt="6">
        <dgm:presLayoutVars>
          <dgm:bulletEnabled/>
        </dgm:presLayoutVars>
      </dgm:prSet>
      <dgm:spPr/>
    </dgm:pt>
    <dgm:pt modelId="{9813482E-D474-4084-8065-F745253F9ED7}" type="pres">
      <dgm:prSet presAssocID="{E7145A06-A2B4-4101-8AA3-1041B47C4E10}" presName="sibTrans" presStyleLbl="sibTrans2D1" presStyleIdx="0" presStyleCnt="0"/>
      <dgm:spPr/>
    </dgm:pt>
    <dgm:pt modelId="{7FEFDE52-50DD-4206-8E44-7CD3B33FAE1F}" type="pres">
      <dgm:prSet presAssocID="{38AF2979-2D90-4908-BDF2-AF314C73BABE}" presName="compNode" presStyleCnt="0"/>
      <dgm:spPr/>
    </dgm:pt>
    <dgm:pt modelId="{969D8298-D1CD-4B56-A3F1-AC8CE1A2212B}" type="pres">
      <dgm:prSet presAssocID="{38AF2979-2D90-4908-BDF2-AF314C73BABE}" presName="pictRect" presStyleLbl="revTx" presStyleIdx="4" presStyleCnt="6">
        <dgm:presLayoutVars>
          <dgm:chMax val="0"/>
          <dgm:bulletEnabled/>
        </dgm:presLayoutVars>
      </dgm:prSet>
      <dgm:spPr/>
    </dgm:pt>
    <dgm:pt modelId="{A654BAD2-F9E0-4462-B6C7-CCFEB7585DB2}" type="pres">
      <dgm:prSet presAssocID="{38AF2979-2D90-4908-BDF2-AF314C73BABE}" presName="textRect" presStyleLbl="revTx" presStyleIdx="5" presStyleCnt="6">
        <dgm:presLayoutVars>
          <dgm:bulletEnabled/>
        </dgm:presLayoutVars>
      </dgm:prSet>
      <dgm:spPr/>
    </dgm:pt>
  </dgm:ptLst>
  <dgm:cxnLst>
    <dgm:cxn modelId="{35A09B1A-A0D4-4064-8E4F-1EAC1B99CA05}" type="presOf" srcId="{3EBB34C6-54F5-42ED-B522-2BCE350C49D0}" destId="{A654BAD2-F9E0-4462-B6C7-CCFEB7585DB2}" srcOrd="0" destOrd="0" presId="urn:microsoft.com/office/officeart/2024/3/layout/hArchList1"/>
    <dgm:cxn modelId="{FCED132C-BE2F-494D-8BE2-2654E8287769}" type="presOf" srcId="{E7145A06-A2B4-4101-8AA3-1041B47C4E10}" destId="{9813482E-D474-4084-8065-F745253F9ED7}" srcOrd="0" destOrd="0" presId="urn:microsoft.com/office/officeart/2024/3/layout/hArchList1"/>
    <dgm:cxn modelId="{D76D1F36-9544-4B44-BEE8-7D20FA30A385}" type="presOf" srcId="{EFEE6575-2006-42B5-9338-F98C31A24ECE}" destId="{7524EF1A-53E3-4D2D-969E-B92F6E3679F9}" srcOrd="0" destOrd="0" presId="urn:microsoft.com/office/officeart/2024/3/layout/hArchList1"/>
    <dgm:cxn modelId="{A828283D-8DA4-4E71-A739-4B155AE4D2B2}" srcId="{8AF137C6-327F-4B4B-AD8C-B3106C34AD61}" destId="{658E3898-EEE3-4C5A-BE5F-20E5D83D0237}" srcOrd="0" destOrd="0" parTransId="{AC0C89E6-1CCB-42AA-9A00-2AABA38CEF3F}" sibTransId="{0775887C-4097-4642-B8A7-C48C9C0CFAB1}"/>
    <dgm:cxn modelId="{7ABFFA43-3A20-4DBA-811C-A6F0293BF37A}" type="presOf" srcId="{4D05DBD7-77C3-4B7F-97C3-66B73348D83B}" destId="{70274866-3366-4C23-A2B4-484163AD81A3}" srcOrd="0" destOrd="0" presId="urn:microsoft.com/office/officeart/2024/3/layout/hArchList1"/>
    <dgm:cxn modelId="{5BE0CF67-7D1D-426B-B345-E186FBB47309}" type="presOf" srcId="{9A67230C-EAEC-487F-A42C-187CB621E804}" destId="{B108FB90-AFEC-4D16-8263-32148BE9D3A8}" srcOrd="0" destOrd="0" presId="urn:microsoft.com/office/officeart/2024/3/layout/hArchList1"/>
    <dgm:cxn modelId="{A3D49868-A879-445A-9A70-5BE04CDD870A}" srcId="{4D05DBD7-77C3-4B7F-97C3-66B73348D83B}" destId="{9A67230C-EAEC-487F-A42C-187CB621E804}" srcOrd="0" destOrd="0" parTransId="{A7EC1F57-8444-4390-8181-F3A9E9D1418D}" sibTransId="{FB9E3ABD-75B0-49AF-B53B-65AC6E297F59}"/>
    <dgm:cxn modelId="{4A815C4A-8425-4667-8688-BF9A2AA43938}" type="presOf" srcId="{38AF2979-2D90-4908-BDF2-AF314C73BABE}" destId="{969D8298-D1CD-4B56-A3F1-AC8CE1A2212B}" srcOrd="0" destOrd="0" presId="urn:microsoft.com/office/officeart/2024/3/layout/hArchList1"/>
    <dgm:cxn modelId="{4C368E6F-5AEB-4B37-BBC2-75C4870976FD}" type="presOf" srcId="{8AF137C6-327F-4B4B-AD8C-B3106C34AD61}" destId="{41B542BD-E7EB-4E6C-9834-CC57C03836B1}" srcOrd="0" destOrd="0" presId="urn:microsoft.com/office/officeart/2024/3/layout/hArchList1"/>
    <dgm:cxn modelId="{0F7CEA54-6DF7-413B-AC46-A3625DA430A5}" srcId="{BCA35FD9-3DE5-4A41-B384-ECF3641C4C0B}" destId="{38AF2979-2D90-4908-BDF2-AF314C73BABE}" srcOrd="2" destOrd="0" parTransId="{69FE4CC0-8968-499C-BBA3-7038BFADB2C2}" sibTransId="{E7B4F1FD-2933-45DF-8F6F-DAE7501E776C}"/>
    <dgm:cxn modelId="{6596589C-39B3-4081-BFEC-948852CD7951}" srcId="{BCA35FD9-3DE5-4A41-B384-ECF3641C4C0B}" destId="{4D05DBD7-77C3-4B7F-97C3-66B73348D83B}" srcOrd="0" destOrd="0" parTransId="{B3E5F243-C452-449B-ACC7-AFA813345A98}" sibTransId="{EFEE6575-2006-42B5-9338-F98C31A24ECE}"/>
    <dgm:cxn modelId="{E3BA1CA2-5687-407A-9B05-827501EA5876}" srcId="{BCA35FD9-3DE5-4A41-B384-ECF3641C4C0B}" destId="{8AF137C6-327F-4B4B-AD8C-B3106C34AD61}" srcOrd="1" destOrd="0" parTransId="{0E0B7314-F921-42E2-86A7-D7C5AA95A190}" sibTransId="{E7145A06-A2B4-4101-8AA3-1041B47C4E10}"/>
    <dgm:cxn modelId="{19C594BE-E17B-4CA2-AEEF-13A30DFA459D}" type="presOf" srcId="{658E3898-EEE3-4C5A-BE5F-20E5D83D0237}" destId="{0B82AEA8-5464-49D0-9CE4-49E6095295CE}" srcOrd="0" destOrd="0" presId="urn:microsoft.com/office/officeart/2024/3/layout/hArchList1"/>
    <dgm:cxn modelId="{B9681AD7-D8E6-4B18-AE93-D0A2CA90CC7C}" type="presOf" srcId="{BCA35FD9-3DE5-4A41-B384-ECF3641C4C0B}" destId="{6195EAC8-3E6B-462B-9C74-7C3C3717020E}" srcOrd="0" destOrd="0" presId="urn:microsoft.com/office/officeart/2024/3/layout/hArchList1"/>
    <dgm:cxn modelId="{FAACA1ED-B201-4C8F-8DE5-6B58EB30EF13}" srcId="{38AF2979-2D90-4908-BDF2-AF314C73BABE}" destId="{3EBB34C6-54F5-42ED-B522-2BCE350C49D0}" srcOrd="0" destOrd="0" parTransId="{809372E3-7AC2-4A65-AC47-F21F8DBE155C}" sibTransId="{B8F4EC83-D1AA-4595-A1D9-069498301D1C}"/>
    <dgm:cxn modelId="{EFC07A9C-47B4-439B-A765-D613EB8B0F55}" type="presParOf" srcId="{6195EAC8-3E6B-462B-9C74-7C3C3717020E}" destId="{ACBF95E2-B49B-4159-BF6C-8DEA87BC31D0}" srcOrd="0" destOrd="0" presId="urn:microsoft.com/office/officeart/2024/3/layout/hArchList1"/>
    <dgm:cxn modelId="{46193498-3653-418F-9916-1E0659194C71}" type="presParOf" srcId="{ACBF95E2-B49B-4159-BF6C-8DEA87BC31D0}" destId="{70274866-3366-4C23-A2B4-484163AD81A3}" srcOrd="0" destOrd="0" presId="urn:microsoft.com/office/officeart/2024/3/layout/hArchList1"/>
    <dgm:cxn modelId="{F94CEA65-3032-440E-B089-FBEEF8BF51AA}" type="presParOf" srcId="{ACBF95E2-B49B-4159-BF6C-8DEA87BC31D0}" destId="{B108FB90-AFEC-4D16-8263-32148BE9D3A8}" srcOrd="1" destOrd="0" presId="urn:microsoft.com/office/officeart/2024/3/layout/hArchList1"/>
    <dgm:cxn modelId="{4DD8D25C-B9D4-4D96-93C7-01E833943679}" type="presParOf" srcId="{6195EAC8-3E6B-462B-9C74-7C3C3717020E}" destId="{7524EF1A-53E3-4D2D-969E-B92F6E3679F9}" srcOrd="1" destOrd="0" presId="urn:microsoft.com/office/officeart/2024/3/layout/hArchList1"/>
    <dgm:cxn modelId="{1AF72C68-CEEE-4E92-AD0B-362F7728985A}" type="presParOf" srcId="{6195EAC8-3E6B-462B-9C74-7C3C3717020E}" destId="{C6864F58-0F22-499F-830C-3EED38C169BD}" srcOrd="2" destOrd="0" presId="urn:microsoft.com/office/officeart/2024/3/layout/hArchList1"/>
    <dgm:cxn modelId="{5EF72026-3FC9-45A9-846B-6F1944D3D401}" type="presParOf" srcId="{C6864F58-0F22-499F-830C-3EED38C169BD}" destId="{41B542BD-E7EB-4E6C-9834-CC57C03836B1}" srcOrd="0" destOrd="0" presId="urn:microsoft.com/office/officeart/2024/3/layout/hArchList1"/>
    <dgm:cxn modelId="{D441AEAC-A18F-4F20-B793-EE102430CA12}" type="presParOf" srcId="{C6864F58-0F22-499F-830C-3EED38C169BD}" destId="{0B82AEA8-5464-49D0-9CE4-49E6095295CE}" srcOrd="1" destOrd="0" presId="urn:microsoft.com/office/officeart/2024/3/layout/hArchList1"/>
    <dgm:cxn modelId="{0DA3C1FB-285D-4A27-BAB4-03AAF745C3BC}" type="presParOf" srcId="{6195EAC8-3E6B-462B-9C74-7C3C3717020E}" destId="{9813482E-D474-4084-8065-F745253F9ED7}" srcOrd="3" destOrd="0" presId="urn:microsoft.com/office/officeart/2024/3/layout/hArchList1"/>
    <dgm:cxn modelId="{161A9262-88A1-46E8-96B9-D1F379674BD7}" type="presParOf" srcId="{6195EAC8-3E6B-462B-9C74-7C3C3717020E}" destId="{7FEFDE52-50DD-4206-8E44-7CD3B33FAE1F}" srcOrd="4" destOrd="0" presId="urn:microsoft.com/office/officeart/2024/3/layout/hArchList1"/>
    <dgm:cxn modelId="{40084AA6-3917-41B1-9C96-706A7CF0432E}" type="presParOf" srcId="{7FEFDE52-50DD-4206-8E44-7CD3B33FAE1F}" destId="{969D8298-D1CD-4B56-A3F1-AC8CE1A2212B}" srcOrd="0" destOrd="0" presId="urn:microsoft.com/office/officeart/2024/3/layout/hArchList1"/>
    <dgm:cxn modelId="{9C7895A2-0BA9-4DCC-B209-1CA70F1CE6C7}" type="presParOf" srcId="{7FEFDE52-50DD-4206-8E44-7CD3B33FAE1F}" destId="{A654BAD2-F9E0-4462-B6C7-CCFEB7585DB2}"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74866-3366-4C23-A2B4-484163AD81A3}">
      <dsp:nvSpPr>
        <dsp:cNvPr id="0" name=""/>
        <dsp:cNvSpPr/>
      </dsp:nvSpPr>
      <dsp:spPr>
        <a:xfrm>
          <a:off x="0" y="0"/>
          <a:ext cx="3403241" cy="6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Continuous Validation Process</a:t>
          </a:r>
        </a:p>
      </dsp:txBody>
      <dsp:txXfrm>
        <a:off x="0" y="0"/>
        <a:ext cx="3403241" cy="648375"/>
      </dsp:txXfrm>
    </dsp:sp>
    <dsp:sp modelId="{B108FB90-AFEC-4D16-8263-32148BE9D3A8}">
      <dsp:nvSpPr>
        <dsp:cNvPr id="0" name=""/>
        <dsp:cNvSpPr/>
      </dsp:nvSpPr>
      <dsp:spPr>
        <a:xfrm>
          <a:off x="0" y="648375"/>
          <a:ext cx="3403241" cy="218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Startup validation must be ongoing to adapt to market changes and customer feedback effectively.</a:t>
          </a:r>
        </a:p>
      </dsp:txBody>
      <dsp:txXfrm>
        <a:off x="0" y="648375"/>
        <a:ext cx="3403241" cy="2186264"/>
      </dsp:txXfrm>
    </dsp:sp>
    <dsp:sp modelId="{41B542BD-E7EB-4E6C-9834-CC57C03836B1}">
      <dsp:nvSpPr>
        <dsp:cNvPr id="0" name=""/>
        <dsp:cNvSpPr/>
      </dsp:nvSpPr>
      <dsp:spPr>
        <a:xfrm>
          <a:off x="3743566" y="0"/>
          <a:ext cx="3403241" cy="6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Reducing Risk</a:t>
          </a:r>
        </a:p>
      </dsp:txBody>
      <dsp:txXfrm>
        <a:off x="3743566" y="0"/>
        <a:ext cx="3403241" cy="648375"/>
      </dsp:txXfrm>
    </dsp:sp>
    <dsp:sp modelId="{0B82AEA8-5464-49D0-9CE4-49E6095295CE}">
      <dsp:nvSpPr>
        <dsp:cNvPr id="0" name=""/>
        <dsp:cNvSpPr/>
      </dsp:nvSpPr>
      <dsp:spPr>
        <a:xfrm>
          <a:off x="3743566" y="648375"/>
          <a:ext cx="3403241" cy="218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Validation helps minimize risks by confirming product-market fit before scaling the business.</a:t>
          </a:r>
        </a:p>
      </dsp:txBody>
      <dsp:txXfrm>
        <a:off x="3743566" y="648375"/>
        <a:ext cx="3403241" cy="2186264"/>
      </dsp:txXfrm>
    </dsp:sp>
    <dsp:sp modelId="{969D8298-D1CD-4B56-A3F1-AC8CE1A2212B}">
      <dsp:nvSpPr>
        <dsp:cNvPr id="0" name=""/>
        <dsp:cNvSpPr/>
      </dsp:nvSpPr>
      <dsp:spPr>
        <a:xfrm>
          <a:off x="7487132" y="0"/>
          <a:ext cx="3403241" cy="6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Learning from Evidence</a:t>
          </a:r>
        </a:p>
      </dsp:txBody>
      <dsp:txXfrm>
        <a:off x="7487132" y="0"/>
        <a:ext cx="3403241" cy="648375"/>
      </dsp:txXfrm>
    </dsp:sp>
    <dsp:sp modelId="{A654BAD2-F9E0-4462-B6C7-CCFEB7585DB2}">
      <dsp:nvSpPr>
        <dsp:cNvPr id="0" name=""/>
        <dsp:cNvSpPr/>
      </dsp:nvSpPr>
      <dsp:spPr>
        <a:xfrm>
          <a:off x="7487132" y="648375"/>
          <a:ext cx="3403241" cy="218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Founders use data-driven insights to make informed decisions and improve their ventures.</a:t>
          </a:r>
        </a:p>
      </dsp:txBody>
      <dsp:txXfrm>
        <a:off x="7487132" y="648375"/>
        <a:ext cx="3403241" cy="2186264"/>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4F6F9-3E3C-4DAC-8D0E-F33795B88F9D}" type="datetimeFigureOut">
              <a:t>01/02/2026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658E4-2D29-46DC-8965-CAD3D3FD7374}" type="slidenum">
              <a:t>‹#›</a:t>
            </a:fld>
            <a:endParaRPr lang="en-GB"/>
          </a:p>
        </p:txBody>
      </p:sp>
    </p:spTree>
    <p:extLst>
      <p:ext uri="{BB962C8B-B14F-4D97-AF65-F5344CB8AC3E}">
        <p14:creationId xmlns:p14="http://schemas.microsoft.com/office/powerpoint/2010/main" val="37133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explores startup validation—its methods, metrics, and the evidence needed to secure investor confidence. We will cover the fundamentals of validation, practical tools, and how to interpret results to guide your startup journey effectively.
</a:t>
            </a:r>
          </a:p>
        </p:txBody>
      </p:sp>
      <p:sp>
        <p:nvSpPr>
          <p:cNvPr id="4" name="Slide Number Placeholder 3"/>
          <p:cNvSpPr>
            <a:spLocks noGrp="1"/>
          </p:cNvSpPr>
          <p:nvPr>
            <p:ph type="sldNum" sz="quarter" idx="5"/>
          </p:nvPr>
        </p:nvSpPr>
        <p:spPr/>
        <p:txBody>
          <a:bodyPr/>
          <a:lstStyle/>
          <a:p>
            <a:fld id="{1EAFFF3A-E6CD-4EA7-B7E6-672930ECBD5C}" type="slidenum">
              <a:t>1</a:t>
            </a:fld>
            <a:endParaRPr lang="en-GB"/>
          </a:p>
        </p:txBody>
      </p:sp>
    </p:spTree>
    <p:extLst>
      <p:ext uri="{BB962C8B-B14F-4D97-AF65-F5344CB8AC3E}">
        <p14:creationId xmlns:p14="http://schemas.microsoft.com/office/powerpoint/2010/main" val="289422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By confirming market need and early traction, validation reduces uncertainty, lowering perceived risk and making the startup more attractive to investors.
Image source: AI-generated
</a:t>
            </a:r>
          </a:p>
        </p:txBody>
      </p:sp>
      <p:sp>
        <p:nvSpPr>
          <p:cNvPr id="4" name="Slide Number Placeholder 3"/>
          <p:cNvSpPr>
            <a:spLocks noGrp="1"/>
          </p:cNvSpPr>
          <p:nvPr>
            <p:ph type="sldNum" sz="quarter" idx="5"/>
          </p:nvPr>
        </p:nvSpPr>
        <p:spPr/>
        <p:txBody>
          <a:bodyPr/>
          <a:lstStyle/>
          <a:p>
            <a:fld id="{1EAFFF3A-E6CD-4EA7-B7E6-672930ECBD5C}" type="slidenum">
              <a:t>10</a:t>
            </a:fld>
            <a:endParaRPr lang="en-GB"/>
          </a:p>
        </p:txBody>
      </p:sp>
    </p:spTree>
    <p:extLst>
      <p:ext uri="{BB962C8B-B14F-4D97-AF65-F5344CB8AC3E}">
        <p14:creationId xmlns:p14="http://schemas.microsoft.com/office/powerpoint/2010/main" val="127866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three critical validation types: problem validation, solution validation, and market/traction validation. Understanding and applying each guides product-market fit.</a:t>
            </a:r>
          </a:p>
        </p:txBody>
      </p:sp>
      <p:sp>
        <p:nvSpPr>
          <p:cNvPr id="4" name="Slide Number Placeholder 3"/>
          <p:cNvSpPr>
            <a:spLocks noGrp="1"/>
          </p:cNvSpPr>
          <p:nvPr>
            <p:ph type="sldNum" sz="quarter" idx="5"/>
          </p:nvPr>
        </p:nvSpPr>
        <p:spPr/>
        <p:txBody>
          <a:bodyPr/>
          <a:lstStyle/>
          <a:p>
            <a:fld id="{1EAFFF3A-E6CD-4EA7-B7E6-672930ECBD5C}" type="slidenum">
              <a:t>11</a:t>
            </a:fld>
            <a:endParaRPr lang="en-GB"/>
          </a:p>
        </p:txBody>
      </p:sp>
    </p:spTree>
    <p:extLst>
      <p:ext uri="{BB962C8B-B14F-4D97-AF65-F5344CB8AC3E}">
        <p14:creationId xmlns:p14="http://schemas.microsoft.com/office/powerpoint/2010/main" val="54683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Problem validation ensures the issue you aim to solve genuinely exists and affects enough people to justify a solution.
Image source: AI-generated
</a:t>
            </a:r>
          </a:p>
        </p:txBody>
      </p:sp>
      <p:sp>
        <p:nvSpPr>
          <p:cNvPr id="4" name="Slide Number Placeholder 3"/>
          <p:cNvSpPr>
            <a:spLocks noGrp="1"/>
          </p:cNvSpPr>
          <p:nvPr>
            <p:ph type="sldNum" sz="quarter" idx="5"/>
          </p:nvPr>
        </p:nvSpPr>
        <p:spPr/>
        <p:txBody>
          <a:bodyPr/>
          <a:lstStyle/>
          <a:p>
            <a:fld id="{1EAFFF3A-E6CD-4EA7-B7E6-672930ECBD5C}" type="slidenum">
              <a:t>12</a:t>
            </a:fld>
            <a:endParaRPr lang="en-GB"/>
          </a:p>
        </p:txBody>
      </p:sp>
    </p:spTree>
    <p:extLst>
      <p:ext uri="{BB962C8B-B14F-4D97-AF65-F5344CB8AC3E}">
        <p14:creationId xmlns:p14="http://schemas.microsoft.com/office/powerpoint/2010/main" val="225176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step tests whether your proposed solution appeals to customers and effectively addresses their pain points.
Image source: AI-generated
</a:t>
            </a:r>
          </a:p>
        </p:txBody>
      </p:sp>
      <p:sp>
        <p:nvSpPr>
          <p:cNvPr id="4" name="Slide Number Placeholder 3"/>
          <p:cNvSpPr>
            <a:spLocks noGrp="1"/>
          </p:cNvSpPr>
          <p:nvPr>
            <p:ph type="sldNum" sz="quarter" idx="5"/>
          </p:nvPr>
        </p:nvSpPr>
        <p:spPr/>
        <p:txBody>
          <a:bodyPr/>
          <a:lstStyle/>
          <a:p>
            <a:fld id="{1EAFFF3A-E6CD-4EA7-B7E6-672930ECBD5C}" type="slidenum">
              <a:t>13</a:t>
            </a:fld>
            <a:endParaRPr lang="en-GB"/>
          </a:p>
        </p:txBody>
      </p:sp>
    </p:spTree>
    <p:extLst>
      <p:ext uri="{BB962C8B-B14F-4D97-AF65-F5344CB8AC3E}">
        <p14:creationId xmlns:p14="http://schemas.microsoft.com/office/powerpoint/2010/main" val="263641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Market validation measures user interest and early sales or sign-ups, indicating if your product can gain sustainable traction.
Image source: AI-generated
</a:t>
            </a:r>
          </a:p>
        </p:txBody>
      </p:sp>
      <p:sp>
        <p:nvSpPr>
          <p:cNvPr id="4" name="Slide Number Placeholder 3"/>
          <p:cNvSpPr>
            <a:spLocks noGrp="1"/>
          </p:cNvSpPr>
          <p:nvPr>
            <p:ph type="sldNum" sz="quarter" idx="5"/>
          </p:nvPr>
        </p:nvSpPr>
        <p:spPr/>
        <p:txBody>
          <a:bodyPr/>
          <a:lstStyle/>
          <a:p>
            <a:fld id="{1EAFFF3A-E6CD-4EA7-B7E6-672930ECBD5C}" type="slidenum">
              <a:t>14</a:t>
            </a:fld>
            <a:endParaRPr lang="en-GB"/>
          </a:p>
        </p:txBody>
      </p:sp>
    </p:spTree>
    <p:extLst>
      <p:ext uri="{BB962C8B-B14F-4D97-AF65-F5344CB8AC3E}">
        <p14:creationId xmlns:p14="http://schemas.microsoft.com/office/powerpoint/2010/main" val="50546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compare qualitative methods like interviews and observations to quantitative methods such as surveys and analytics, helping you select the best approach for your stage.</a:t>
            </a:r>
          </a:p>
        </p:txBody>
      </p:sp>
      <p:sp>
        <p:nvSpPr>
          <p:cNvPr id="4" name="Slide Number Placeholder 3"/>
          <p:cNvSpPr>
            <a:spLocks noGrp="1"/>
          </p:cNvSpPr>
          <p:nvPr>
            <p:ph type="sldNum" sz="quarter" idx="5"/>
          </p:nvPr>
        </p:nvSpPr>
        <p:spPr/>
        <p:txBody>
          <a:bodyPr/>
          <a:lstStyle/>
          <a:p>
            <a:fld id="{1EAFFF3A-E6CD-4EA7-B7E6-672930ECBD5C}" type="slidenum">
              <a:t>15</a:t>
            </a:fld>
            <a:endParaRPr lang="en-GB"/>
          </a:p>
        </p:txBody>
      </p:sp>
    </p:spTree>
    <p:extLst>
      <p:ext uri="{BB962C8B-B14F-4D97-AF65-F5344CB8AC3E}">
        <p14:creationId xmlns:p14="http://schemas.microsoft.com/office/powerpoint/2010/main" val="350133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Qualitative approaches provide deep insights into customer motivations and behaviours through conversations and direct observations.
Image source: AI-generated
</a:t>
            </a:r>
          </a:p>
        </p:txBody>
      </p:sp>
      <p:sp>
        <p:nvSpPr>
          <p:cNvPr id="4" name="Slide Number Placeholder 3"/>
          <p:cNvSpPr>
            <a:spLocks noGrp="1"/>
          </p:cNvSpPr>
          <p:nvPr>
            <p:ph type="sldNum" sz="quarter" idx="5"/>
          </p:nvPr>
        </p:nvSpPr>
        <p:spPr/>
        <p:txBody>
          <a:bodyPr/>
          <a:lstStyle/>
          <a:p>
            <a:fld id="{1EAFFF3A-E6CD-4EA7-B7E6-672930ECBD5C}" type="slidenum">
              <a:t>16</a:t>
            </a:fld>
            <a:endParaRPr lang="en-GB"/>
          </a:p>
        </p:txBody>
      </p:sp>
    </p:spTree>
    <p:extLst>
      <p:ext uri="{BB962C8B-B14F-4D97-AF65-F5344CB8AC3E}">
        <p14:creationId xmlns:p14="http://schemas.microsoft.com/office/powerpoint/2010/main" val="11478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Quantitative methods measure patterns and validate hypotheses using data such as survey results, web analytics, and controlled experiments.
Image source: AI-generated
</a:t>
            </a:r>
          </a:p>
        </p:txBody>
      </p:sp>
      <p:sp>
        <p:nvSpPr>
          <p:cNvPr id="4" name="Slide Number Placeholder 3"/>
          <p:cNvSpPr>
            <a:spLocks noGrp="1"/>
          </p:cNvSpPr>
          <p:nvPr>
            <p:ph type="sldNum" sz="quarter" idx="5"/>
          </p:nvPr>
        </p:nvSpPr>
        <p:spPr/>
        <p:txBody>
          <a:bodyPr/>
          <a:lstStyle/>
          <a:p>
            <a:fld id="{1EAFFF3A-E6CD-4EA7-B7E6-672930ECBD5C}" type="slidenum">
              <a:t>17</a:t>
            </a:fld>
            <a:endParaRPr lang="en-GB"/>
          </a:p>
        </p:txBody>
      </p:sp>
    </p:spTree>
    <p:extLst>
      <p:ext uri="{BB962C8B-B14F-4D97-AF65-F5344CB8AC3E}">
        <p14:creationId xmlns:p14="http://schemas.microsoft.com/office/powerpoint/2010/main" val="357282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Early stages benefit more from qualitative insights, while later stages require quantitative data to scale and optimise. Knowing when to use each is vital.
Image source: AI-generated
</a:t>
            </a:r>
          </a:p>
        </p:txBody>
      </p:sp>
      <p:sp>
        <p:nvSpPr>
          <p:cNvPr id="4" name="Slide Number Placeholder 3"/>
          <p:cNvSpPr>
            <a:spLocks noGrp="1"/>
          </p:cNvSpPr>
          <p:nvPr>
            <p:ph type="sldNum" sz="quarter" idx="5"/>
          </p:nvPr>
        </p:nvSpPr>
        <p:spPr/>
        <p:txBody>
          <a:bodyPr/>
          <a:lstStyle/>
          <a:p>
            <a:fld id="{1EAFFF3A-E6CD-4EA7-B7E6-672930ECBD5C}" type="slidenum">
              <a:t>18</a:t>
            </a:fld>
            <a:endParaRPr lang="en-GB"/>
          </a:p>
        </p:txBody>
      </p:sp>
    </p:spTree>
    <p:extLst>
      <p:ext uri="{BB962C8B-B14F-4D97-AF65-F5344CB8AC3E}">
        <p14:creationId xmlns:p14="http://schemas.microsoft.com/office/powerpoint/2010/main" val="4001508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section covers actionable tools such as customer interviews, smoke tests, landing pages, fake-door tests, and waitlists to validate ideas quickly and cost-effectively.</a:t>
            </a:r>
          </a:p>
        </p:txBody>
      </p:sp>
      <p:sp>
        <p:nvSpPr>
          <p:cNvPr id="4" name="Slide Number Placeholder 3"/>
          <p:cNvSpPr>
            <a:spLocks noGrp="1"/>
          </p:cNvSpPr>
          <p:nvPr>
            <p:ph type="sldNum" sz="quarter" idx="5"/>
          </p:nvPr>
        </p:nvSpPr>
        <p:spPr/>
        <p:txBody>
          <a:bodyPr/>
          <a:lstStyle/>
          <a:p>
            <a:fld id="{1EAFFF3A-E6CD-4EA7-B7E6-672930ECBD5C}" type="slidenum">
              <a:t>19</a:t>
            </a:fld>
            <a:endParaRPr lang="en-GB"/>
          </a:p>
        </p:txBody>
      </p:sp>
    </p:spTree>
    <p:extLst>
      <p:ext uri="{BB962C8B-B14F-4D97-AF65-F5344CB8AC3E}">
        <p14:creationId xmlns:p14="http://schemas.microsoft.com/office/powerpoint/2010/main" val="153284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begin by understanding what validation means in the startup context, discuss its importance to investors, explore key validation types, compare qualitative and quantitative methods, and review practical tools and metrics. Finally, we'll look at common pitfalls, lessons, and exercises to apply in practice.</a:t>
            </a:r>
          </a:p>
        </p:txBody>
      </p:sp>
      <p:sp>
        <p:nvSpPr>
          <p:cNvPr id="4" name="Slide Number Placeholder 3"/>
          <p:cNvSpPr>
            <a:spLocks noGrp="1"/>
          </p:cNvSpPr>
          <p:nvPr>
            <p:ph type="sldNum" sz="quarter" idx="5"/>
          </p:nvPr>
        </p:nvSpPr>
        <p:spPr/>
        <p:txBody>
          <a:bodyPr/>
          <a:lstStyle/>
          <a:p>
            <a:fld id="{1EAFFF3A-E6CD-4EA7-B7E6-672930ECBD5C}" type="slidenum">
              <a:t>2</a:t>
            </a:fld>
            <a:endParaRPr lang="en-GB"/>
          </a:p>
        </p:txBody>
      </p:sp>
    </p:spTree>
    <p:extLst>
      <p:ext uri="{BB962C8B-B14F-4D97-AF65-F5344CB8AC3E}">
        <p14:creationId xmlns:p14="http://schemas.microsoft.com/office/powerpoint/2010/main" val="368262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Learn how to design and conduct interviews that uncover genuine customer needs and reactions without biasing responses.
Image source: AI-generated
</a:t>
            </a:r>
          </a:p>
        </p:txBody>
      </p:sp>
      <p:sp>
        <p:nvSpPr>
          <p:cNvPr id="4" name="Slide Number Placeholder 3"/>
          <p:cNvSpPr>
            <a:spLocks noGrp="1"/>
          </p:cNvSpPr>
          <p:nvPr>
            <p:ph type="sldNum" sz="quarter" idx="5"/>
          </p:nvPr>
        </p:nvSpPr>
        <p:spPr/>
        <p:txBody>
          <a:bodyPr/>
          <a:lstStyle/>
          <a:p>
            <a:fld id="{1EAFFF3A-E6CD-4EA7-B7E6-672930ECBD5C}" type="slidenum">
              <a:t>20</a:t>
            </a:fld>
            <a:endParaRPr lang="en-GB"/>
          </a:p>
        </p:txBody>
      </p:sp>
    </p:spTree>
    <p:extLst>
      <p:ext uri="{BB962C8B-B14F-4D97-AF65-F5344CB8AC3E}">
        <p14:creationId xmlns:p14="http://schemas.microsoft.com/office/powerpoint/2010/main" val="110540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Smoke tests and landing pages test customer interest by measuring clicks and sign-ups before building a full product.
Image source: AI-generated
</a:t>
            </a:r>
          </a:p>
        </p:txBody>
      </p:sp>
      <p:sp>
        <p:nvSpPr>
          <p:cNvPr id="4" name="Slide Number Placeholder 3"/>
          <p:cNvSpPr>
            <a:spLocks noGrp="1"/>
          </p:cNvSpPr>
          <p:nvPr>
            <p:ph type="sldNum" sz="quarter" idx="5"/>
          </p:nvPr>
        </p:nvSpPr>
        <p:spPr/>
        <p:txBody>
          <a:bodyPr/>
          <a:lstStyle/>
          <a:p>
            <a:fld id="{1EAFFF3A-E6CD-4EA7-B7E6-672930ECBD5C}" type="slidenum">
              <a:t>21</a:t>
            </a:fld>
            <a:endParaRPr lang="en-GB"/>
          </a:p>
        </p:txBody>
      </p:sp>
    </p:spTree>
    <p:extLst>
      <p:ext uri="{BB962C8B-B14F-4D97-AF65-F5344CB8AC3E}">
        <p14:creationId xmlns:p14="http://schemas.microsoft.com/office/powerpoint/2010/main" val="4173807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Fake-door tests gauge demand by offering a product or feature that doesn’t yet exist, capturing interested users for future launch.
Image source: AI-generated
</a:t>
            </a:r>
          </a:p>
        </p:txBody>
      </p:sp>
      <p:sp>
        <p:nvSpPr>
          <p:cNvPr id="4" name="Slide Number Placeholder 3"/>
          <p:cNvSpPr>
            <a:spLocks noGrp="1"/>
          </p:cNvSpPr>
          <p:nvPr>
            <p:ph type="sldNum" sz="quarter" idx="5"/>
          </p:nvPr>
        </p:nvSpPr>
        <p:spPr/>
        <p:txBody>
          <a:bodyPr/>
          <a:lstStyle/>
          <a:p>
            <a:fld id="{1EAFFF3A-E6CD-4EA7-B7E6-672930ECBD5C}" type="slidenum">
              <a:t>22</a:t>
            </a:fld>
            <a:endParaRPr lang="en-GB"/>
          </a:p>
        </p:txBody>
      </p:sp>
    </p:spTree>
    <p:extLst>
      <p:ext uri="{BB962C8B-B14F-4D97-AF65-F5344CB8AC3E}">
        <p14:creationId xmlns:p14="http://schemas.microsoft.com/office/powerpoint/2010/main" val="354202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Explore how to build minimum viable prototypes, gather real user feedback via demos, and structure experiments to validate assumptions efficiently.</a:t>
            </a:r>
          </a:p>
        </p:txBody>
      </p:sp>
      <p:sp>
        <p:nvSpPr>
          <p:cNvPr id="4" name="Slide Number Placeholder 3"/>
          <p:cNvSpPr>
            <a:spLocks noGrp="1"/>
          </p:cNvSpPr>
          <p:nvPr>
            <p:ph type="sldNum" sz="quarter" idx="5"/>
          </p:nvPr>
        </p:nvSpPr>
        <p:spPr/>
        <p:txBody>
          <a:bodyPr/>
          <a:lstStyle/>
          <a:p>
            <a:fld id="{1EAFFF3A-E6CD-4EA7-B7E6-672930ECBD5C}" type="slidenum">
              <a:t>23</a:t>
            </a:fld>
            <a:endParaRPr lang="en-GB"/>
          </a:p>
        </p:txBody>
      </p:sp>
    </p:spTree>
    <p:extLst>
      <p:ext uri="{BB962C8B-B14F-4D97-AF65-F5344CB8AC3E}">
        <p14:creationId xmlns:p14="http://schemas.microsoft.com/office/powerpoint/2010/main" val="2185209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Create simple, cost-effective models of your product to test core functionalities with users quickly.
Image source: AI-generated
</a:t>
            </a:r>
          </a:p>
        </p:txBody>
      </p:sp>
      <p:sp>
        <p:nvSpPr>
          <p:cNvPr id="4" name="Slide Number Placeholder 3"/>
          <p:cNvSpPr>
            <a:spLocks noGrp="1"/>
          </p:cNvSpPr>
          <p:nvPr>
            <p:ph type="sldNum" sz="quarter" idx="5"/>
          </p:nvPr>
        </p:nvSpPr>
        <p:spPr/>
        <p:txBody>
          <a:bodyPr/>
          <a:lstStyle/>
          <a:p>
            <a:fld id="{1EAFFF3A-E6CD-4EA7-B7E6-672930ECBD5C}" type="slidenum">
              <a:t>24</a:t>
            </a:fld>
            <a:endParaRPr lang="en-GB"/>
          </a:p>
        </p:txBody>
      </p:sp>
    </p:spTree>
    <p:extLst>
      <p:ext uri="{BB962C8B-B14F-4D97-AF65-F5344CB8AC3E}">
        <p14:creationId xmlns:p14="http://schemas.microsoft.com/office/powerpoint/2010/main" val="1557534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demos to showcase your prototype to potential customers and stakeholders, collecting valuable feedback for refinement.
Image source: AI-generated
</a:t>
            </a:r>
          </a:p>
        </p:txBody>
      </p:sp>
      <p:sp>
        <p:nvSpPr>
          <p:cNvPr id="4" name="Slide Number Placeholder 3"/>
          <p:cNvSpPr>
            <a:spLocks noGrp="1"/>
          </p:cNvSpPr>
          <p:nvPr>
            <p:ph type="sldNum" sz="quarter" idx="5"/>
          </p:nvPr>
        </p:nvSpPr>
        <p:spPr/>
        <p:txBody>
          <a:bodyPr/>
          <a:lstStyle/>
          <a:p>
            <a:fld id="{1EAFFF3A-E6CD-4EA7-B7E6-672930ECBD5C}" type="slidenum">
              <a:t>25</a:t>
            </a:fld>
            <a:endParaRPr lang="en-GB"/>
          </a:p>
        </p:txBody>
      </p:sp>
    </p:spTree>
    <p:extLst>
      <p:ext uri="{BB962C8B-B14F-4D97-AF65-F5344CB8AC3E}">
        <p14:creationId xmlns:p14="http://schemas.microsoft.com/office/powerpoint/2010/main" val="410758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Design surveys and experiments with clear objectives and measurable outcomes to obtain reliable validation data.
Image source: AI-generated
</a:t>
            </a:r>
          </a:p>
        </p:txBody>
      </p:sp>
      <p:sp>
        <p:nvSpPr>
          <p:cNvPr id="4" name="Slide Number Placeholder 3"/>
          <p:cNvSpPr>
            <a:spLocks noGrp="1"/>
          </p:cNvSpPr>
          <p:nvPr>
            <p:ph type="sldNum" sz="quarter" idx="5"/>
          </p:nvPr>
        </p:nvSpPr>
        <p:spPr/>
        <p:txBody>
          <a:bodyPr/>
          <a:lstStyle/>
          <a:p>
            <a:fld id="{1EAFFF3A-E6CD-4EA7-B7E6-672930ECBD5C}" type="slidenum">
              <a:t>26</a:t>
            </a:fld>
            <a:endParaRPr lang="en-GB"/>
          </a:p>
        </p:txBody>
      </p:sp>
    </p:spTree>
    <p:extLst>
      <p:ext uri="{BB962C8B-B14F-4D97-AF65-F5344CB8AC3E}">
        <p14:creationId xmlns:p14="http://schemas.microsoft.com/office/powerpoint/2010/main" val="2263410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Identify and track key metrics like sign-ups, conversion rates, and engagement to measure validation progress and inform iterations.</a:t>
            </a:r>
          </a:p>
        </p:txBody>
      </p:sp>
      <p:sp>
        <p:nvSpPr>
          <p:cNvPr id="4" name="Slide Number Placeholder 3"/>
          <p:cNvSpPr>
            <a:spLocks noGrp="1"/>
          </p:cNvSpPr>
          <p:nvPr>
            <p:ph type="sldNum" sz="quarter" idx="5"/>
          </p:nvPr>
        </p:nvSpPr>
        <p:spPr/>
        <p:txBody>
          <a:bodyPr/>
          <a:lstStyle/>
          <a:p>
            <a:fld id="{1EAFFF3A-E6CD-4EA7-B7E6-672930ECBD5C}" type="slidenum">
              <a:t>27</a:t>
            </a:fld>
            <a:endParaRPr lang="en-GB"/>
          </a:p>
        </p:txBody>
      </p:sp>
    </p:spTree>
    <p:extLst>
      <p:ext uri="{BB962C8B-B14F-4D97-AF65-F5344CB8AC3E}">
        <p14:creationId xmlns:p14="http://schemas.microsoft.com/office/powerpoint/2010/main" val="1478673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These metrics reveal customer interest, funnel effectiveness, and product usage patterns early in the startup lifecycle.
Image source: AI-generated
</a:t>
            </a:r>
          </a:p>
        </p:txBody>
      </p:sp>
      <p:sp>
        <p:nvSpPr>
          <p:cNvPr id="4" name="Slide Number Placeholder 3"/>
          <p:cNvSpPr>
            <a:spLocks noGrp="1"/>
          </p:cNvSpPr>
          <p:nvPr>
            <p:ph type="sldNum" sz="quarter" idx="5"/>
          </p:nvPr>
        </p:nvSpPr>
        <p:spPr/>
        <p:txBody>
          <a:bodyPr/>
          <a:lstStyle/>
          <a:p>
            <a:fld id="{1EAFFF3A-E6CD-4EA7-B7E6-672930ECBD5C}" type="slidenum">
              <a:t>28</a:t>
            </a:fld>
            <a:endParaRPr lang="en-GB"/>
          </a:p>
        </p:txBody>
      </p:sp>
    </p:spTree>
    <p:extLst>
      <p:ext uri="{BB962C8B-B14F-4D97-AF65-F5344CB8AC3E}">
        <p14:creationId xmlns:p14="http://schemas.microsoft.com/office/powerpoint/2010/main" val="97198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Choose metrics aligned with your business goals to ensure meaningful insights and actionable data.
Image source: AI-generated
</a:t>
            </a:r>
          </a:p>
        </p:txBody>
      </p:sp>
      <p:sp>
        <p:nvSpPr>
          <p:cNvPr id="4" name="Slide Number Placeholder 3"/>
          <p:cNvSpPr>
            <a:spLocks noGrp="1"/>
          </p:cNvSpPr>
          <p:nvPr>
            <p:ph type="sldNum" sz="quarter" idx="5"/>
          </p:nvPr>
        </p:nvSpPr>
        <p:spPr/>
        <p:txBody>
          <a:bodyPr/>
          <a:lstStyle/>
          <a:p>
            <a:fld id="{1EAFFF3A-E6CD-4EA7-B7E6-672930ECBD5C}" type="slidenum">
              <a:t>29</a:t>
            </a:fld>
            <a:endParaRPr lang="en-GB"/>
          </a:p>
        </p:txBody>
      </p:sp>
    </p:spTree>
    <p:extLst>
      <p:ext uri="{BB962C8B-B14F-4D97-AF65-F5344CB8AC3E}">
        <p14:creationId xmlns:p14="http://schemas.microsoft.com/office/powerpoint/2010/main" val="98202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Validation ensures that your startup idea addresses a real problem and has market potential. We will clarify what validation means, why it is essential at the idea and MVP stages, and debunk common myths surrounding the process.</a:t>
            </a:r>
          </a:p>
        </p:txBody>
      </p:sp>
      <p:sp>
        <p:nvSpPr>
          <p:cNvPr id="4" name="Slide Number Placeholder 3"/>
          <p:cNvSpPr>
            <a:spLocks noGrp="1"/>
          </p:cNvSpPr>
          <p:nvPr>
            <p:ph type="sldNum" sz="quarter" idx="5"/>
          </p:nvPr>
        </p:nvSpPr>
        <p:spPr/>
        <p:txBody>
          <a:bodyPr/>
          <a:lstStyle/>
          <a:p>
            <a:fld id="{1EAFFF3A-E6CD-4EA7-B7E6-672930ECBD5C}" type="slidenum">
              <a:t>3</a:t>
            </a:fld>
            <a:endParaRPr lang="en-GB"/>
          </a:p>
        </p:txBody>
      </p:sp>
    </p:spTree>
    <p:extLst>
      <p:ext uri="{BB962C8B-B14F-4D97-AF65-F5344CB8AC3E}">
        <p14:creationId xmlns:p14="http://schemas.microsoft.com/office/powerpoint/2010/main" val="4017659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collected data to refine your product, marketing, and strategy continuously, improving chances of success.
Image source: AI-generated
</a:t>
            </a:r>
          </a:p>
        </p:txBody>
      </p:sp>
      <p:sp>
        <p:nvSpPr>
          <p:cNvPr id="4" name="Slide Number Placeholder 3"/>
          <p:cNvSpPr>
            <a:spLocks noGrp="1"/>
          </p:cNvSpPr>
          <p:nvPr>
            <p:ph type="sldNum" sz="quarter" idx="5"/>
          </p:nvPr>
        </p:nvSpPr>
        <p:spPr/>
        <p:txBody>
          <a:bodyPr/>
          <a:lstStyle/>
          <a:p>
            <a:fld id="{1EAFFF3A-E6CD-4EA7-B7E6-672930ECBD5C}" type="slidenum">
              <a:t>30</a:t>
            </a:fld>
            <a:endParaRPr lang="en-GB"/>
          </a:p>
        </p:txBody>
      </p:sp>
    </p:spTree>
    <p:extLst>
      <p:ext uri="{BB962C8B-B14F-4D97-AF65-F5344CB8AC3E}">
        <p14:creationId xmlns:p14="http://schemas.microsoft.com/office/powerpoint/2010/main" val="1187423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 to interpret both qualitative and quantitative results, recognise validation failures, and decide when to pivot or persevere.</a:t>
            </a:r>
          </a:p>
        </p:txBody>
      </p:sp>
      <p:sp>
        <p:nvSpPr>
          <p:cNvPr id="4" name="Slide Number Placeholder 3"/>
          <p:cNvSpPr>
            <a:spLocks noGrp="1"/>
          </p:cNvSpPr>
          <p:nvPr>
            <p:ph type="sldNum" sz="quarter" idx="5"/>
          </p:nvPr>
        </p:nvSpPr>
        <p:spPr/>
        <p:txBody>
          <a:bodyPr/>
          <a:lstStyle/>
          <a:p>
            <a:fld id="{1EAFFF3A-E6CD-4EA7-B7E6-672930ECBD5C}" type="slidenum">
              <a:t>31</a:t>
            </a:fld>
            <a:endParaRPr lang="en-GB"/>
          </a:p>
        </p:txBody>
      </p:sp>
    </p:spTree>
    <p:extLst>
      <p:ext uri="{BB962C8B-B14F-4D97-AF65-F5344CB8AC3E}">
        <p14:creationId xmlns:p14="http://schemas.microsoft.com/office/powerpoint/2010/main" val="68923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Combine insights from customer stories and data to form a comprehensive view of market fit and product viability.
Image source: AI-generated
</a:t>
            </a:r>
          </a:p>
        </p:txBody>
      </p:sp>
      <p:sp>
        <p:nvSpPr>
          <p:cNvPr id="4" name="Slide Number Placeholder 3"/>
          <p:cNvSpPr>
            <a:spLocks noGrp="1"/>
          </p:cNvSpPr>
          <p:nvPr>
            <p:ph type="sldNum" sz="quarter" idx="5"/>
          </p:nvPr>
        </p:nvSpPr>
        <p:spPr/>
        <p:txBody>
          <a:bodyPr/>
          <a:lstStyle/>
          <a:p>
            <a:fld id="{1EAFFF3A-E6CD-4EA7-B7E6-672930ECBD5C}" type="slidenum">
              <a:t>32</a:t>
            </a:fld>
            <a:endParaRPr lang="en-GB"/>
          </a:p>
        </p:txBody>
      </p:sp>
    </p:spTree>
    <p:extLst>
      <p:ext uri="{BB962C8B-B14F-4D97-AF65-F5344CB8AC3E}">
        <p14:creationId xmlns:p14="http://schemas.microsoft.com/office/powerpoint/2010/main" val="197742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Identifying signals like poor engagement or negative feedback early helps avoid costly mistakes and informs necessary changes.
Image source: AI-generated
</a:t>
            </a:r>
          </a:p>
        </p:txBody>
      </p:sp>
      <p:sp>
        <p:nvSpPr>
          <p:cNvPr id="4" name="Slide Number Placeholder 3"/>
          <p:cNvSpPr>
            <a:spLocks noGrp="1"/>
          </p:cNvSpPr>
          <p:nvPr>
            <p:ph type="sldNum" sz="quarter" idx="5"/>
          </p:nvPr>
        </p:nvSpPr>
        <p:spPr/>
        <p:txBody>
          <a:bodyPr/>
          <a:lstStyle/>
          <a:p>
            <a:fld id="{1EAFFF3A-E6CD-4EA7-B7E6-672930ECBD5C}" type="slidenum">
              <a:t>33</a:t>
            </a:fld>
            <a:endParaRPr lang="en-GB"/>
          </a:p>
        </p:txBody>
      </p:sp>
    </p:spTree>
    <p:extLst>
      <p:ext uri="{BB962C8B-B14F-4D97-AF65-F5344CB8AC3E}">
        <p14:creationId xmlns:p14="http://schemas.microsoft.com/office/powerpoint/2010/main" val="3007025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validation results to make informed decisions on whether to adjust your business model, product, or market approach.
Image source: AI-generated
</a:t>
            </a:r>
          </a:p>
        </p:txBody>
      </p:sp>
      <p:sp>
        <p:nvSpPr>
          <p:cNvPr id="4" name="Slide Number Placeholder 3"/>
          <p:cNvSpPr>
            <a:spLocks noGrp="1"/>
          </p:cNvSpPr>
          <p:nvPr>
            <p:ph type="sldNum" sz="quarter" idx="5"/>
          </p:nvPr>
        </p:nvSpPr>
        <p:spPr/>
        <p:txBody>
          <a:bodyPr/>
          <a:lstStyle/>
          <a:p>
            <a:fld id="{1EAFFF3A-E6CD-4EA7-B7E6-672930ECBD5C}" type="slidenum">
              <a:t>34</a:t>
            </a:fld>
            <a:endParaRPr lang="en-GB"/>
          </a:p>
        </p:txBody>
      </p:sp>
    </p:spTree>
    <p:extLst>
      <p:ext uri="{BB962C8B-B14F-4D97-AF65-F5344CB8AC3E}">
        <p14:creationId xmlns:p14="http://schemas.microsoft.com/office/powerpoint/2010/main" val="3106193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Avoid frequent validation mistakes by learning from real startup successes and failures, highlighting key takeaways.</a:t>
            </a:r>
          </a:p>
        </p:txBody>
      </p:sp>
      <p:sp>
        <p:nvSpPr>
          <p:cNvPr id="4" name="Slide Number Placeholder 3"/>
          <p:cNvSpPr>
            <a:spLocks noGrp="1"/>
          </p:cNvSpPr>
          <p:nvPr>
            <p:ph type="sldNum" sz="quarter" idx="5"/>
          </p:nvPr>
        </p:nvSpPr>
        <p:spPr/>
        <p:txBody>
          <a:bodyPr/>
          <a:lstStyle/>
          <a:p>
            <a:fld id="{1EAFFF3A-E6CD-4EA7-B7E6-672930ECBD5C}" type="slidenum">
              <a:t>35</a:t>
            </a:fld>
            <a:endParaRPr lang="en-GB"/>
          </a:p>
        </p:txBody>
      </p:sp>
    </p:spTree>
    <p:extLst>
      <p:ext uri="{BB962C8B-B14F-4D97-AF65-F5344CB8AC3E}">
        <p14:creationId xmlns:p14="http://schemas.microsoft.com/office/powerpoint/2010/main" val="113948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Beware of confirmation bias, overreliance on limited data, and ignoring negative feedback which can mislead validation efforts.
Image source: AI-generated
</a:t>
            </a:r>
          </a:p>
        </p:txBody>
      </p:sp>
      <p:sp>
        <p:nvSpPr>
          <p:cNvPr id="4" name="Slide Number Placeholder 3"/>
          <p:cNvSpPr>
            <a:spLocks noGrp="1"/>
          </p:cNvSpPr>
          <p:nvPr>
            <p:ph type="sldNum" sz="quarter" idx="5"/>
          </p:nvPr>
        </p:nvSpPr>
        <p:spPr/>
        <p:txBody>
          <a:bodyPr/>
          <a:lstStyle/>
          <a:p>
            <a:fld id="{1EAFFF3A-E6CD-4EA7-B7E6-672930ECBD5C}" type="slidenum">
              <a:t>36</a:t>
            </a:fld>
            <a:endParaRPr lang="en-GB"/>
          </a:p>
        </p:txBody>
      </p:sp>
    </p:spTree>
    <p:extLst>
      <p:ext uri="{BB962C8B-B14F-4D97-AF65-F5344CB8AC3E}">
        <p14:creationId xmlns:p14="http://schemas.microsoft.com/office/powerpoint/2010/main" val="3881299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Review examples of startups that either benefited greatly or suffered setbacks through their validation approaches to gain practical insights.
Image source: AI-generated
</a:t>
            </a:r>
          </a:p>
        </p:txBody>
      </p:sp>
      <p:sp>
        <p:nvSpPr>
          <p:cNvPr id="4" name="Slide Number Placeholder 3"/>
          <p:cNvSpPr>
            <a:spLocks noGrp="1"/>
          </p:cNvSpPr>
          <p:nvPr>
            <p:ph type="sldNum" sz="quarter" idx="5"/>
          </p:nvPr>
        </p:nvSpPr>
        <p:spPr/>
        <p:txBody>
          <a:bodyPr/>
          <a:lstStyle/>
          <a:p>
            <a:fld id="{1EAFFF3A-E6CD-4EA7-B7E6-672930ECBD5C}" type="slidenum">
              <a:t>37</a:t>
            </a:fld>
            <a:endParaRPr lang="en-GB"/>
          </a:p>
        </p:txBody>
      </p:sp>
    </p:spTree>
    <p:extLst>
      <p:ext uri="{BB962C8B-B14F-4D97-AF65-F5344CB8AC3E}">
        <p14:creationId xmlns:p14="http://schemas.microsoft.com/office/powerpoint/2010/main" val="646731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Summarise the lessons learned about flexibility, evidence diversity, and customer focus critical to validation success.
Image source: AI-generated
</a:t>
            </a:r>
          </a:p>
        </p:txBody>
      </p:sp>
      <p:sp>
        <p:nvSpPr>
          <p:cNvPr id="4" name="Slide Number Placeholder 3"/>
          <p:cNvSpPr>
            <a:spLocks noGrp="1"/>
          </p:cNvSpPr>
          <p:nvPr>
            <p:ph type="sldNum" sz="quarter" idx="5"/>
          </p:nvPr>
        </p:nvSpPr>
        <p:spPr/>
        <p:txBody>
          <a:bodyPr/>
          <a:lstStyle/>
          <a:p>
            <a:fld id="{1EAFFF3A-E6CD-4EA7-B7E6-672930ECBD5C}" type="slidenum">
              <a:t>38</a:t>
            </a:fld>
            <a:endParaRPr lang="en-GB"/>
          </a:p>
        </p:txBody>
      </p:sp>
    </p:spTree>
    <p:extLst>
      <p:ext uri="{BB962C8B-B14F-4D97-AF65-F5344CB8AC3E}">
        <p14:creationId xmlns:p14="http://schemas.microsoft.com/office/powerpoint/2010/main" val="3610968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Practical exercises, checklists, and documentation strategies help founders apply validation concepts and communicate results effectively.</a:t>
            </a:r>
          </a:p>
        </p:txBody>
      </p:sp>
      <p:sp>
        <p:nvSpPr>
          <p:cNvPr id="4" name="Slide Number Placeholder 3"/>
          <p:cNvSpPr>
            <a:spLocks noGrp="1"/>
          </p:cNvSpPr>
          <p:nvPr>
            <p:ph type="sldNum" sz="quarter" idx="5"/>
          </p:nvPr>
        </p:nvSpPr>
        <p:spPr/>
        <p:txBody>
          <a:bodyPr/>
          <a:lstStyle/>
          <a:p>
            <a:fld id="{1EAFFF3A-E6CD-4EA7-B7E6-672930ECBD5C}" type="slidenum">
              <a:t>39</a:t>
            </a:fld>
            <a:endParaRPr lang="en-GB"/>
          </a:p>
        </p:txBody>
      </p:sp>
    </p:spTree>
    <p:extLst>
      <p:ext uri="{BB962C8B-B14F-4D97-AF65-F5344CB8AC3E}">
        <p14:creationId xmlns:p14="http://schemas.microsoft.com/office/powerpoint/2010/main" val="266120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Validation is the process of confirming that your product or service meets a real market need and that customers are willing to pay or engage. It reduces uncertainty and guides product development effectively.
Image source: AI-generated
</a:t>
            </a:r>
          </a:p>
        </p:txBody>
      </p:sp>
      <p:sp>
        <p:nvSpPr>
          <p:cNvPr id="4" name="Slide Number Placeholder 3"/>
          <p:cNvSpPr>
            <a:spLocks noGrp="1"/>
          </p:cNvSpPr>
          <p:nvPr>
            <p:ph type="sldNum" sz="quarter" idx="5"/>
          </p:nvPr>
        </p:nvSpPr>
        <p:spPr/>
        <p:txBody>
          <a:bodyPr/>
          <a:lstStyle/>
          <a:p>
            <a:fld id="{1EAFFF3A-E6CD-4EA7-B7E6-672930ECBD5C}" type="slidenum">
              <a:t>4</a:t>
            </a:fld>
            <a:endParaRPr lang="en-GB"/>
          </a:p>
        </p:txBody>
      </p:sp>
    </p:spTree>
    <p:extLst>
      <p:ext uri="{BB962C8B-B14F-4D97-AF65-F5344CB8AC3E}">
        <p14:creationId xmlns:p14="http://schemas.microsoft.com/office/powerpoint/2010/main" val="4032876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Engage in hands-on activities such as customer interviews and metric tracking to deepen your understanding and skills.
Image source: AI-generated
</a:t>
            </a:r>
          </a:p>
        </p:txBody>
      </p:sp>
      <p:sp>
        <p:nvSpPr>
          <p:cNvPr id="4" name="Slide Number Placeholder 3"/>
          <p:cNvSpPr>
            <a:spLocks noGrp="1"/>
          </p:cNvSpPr>
          <p:nvPr>
            <p:ph type="sldNum" sz="quarter" idx="5"/>
          </p:nvPr>
        </p:nvSpPr>
        <p:spPr/>
        <p:txBody>
          <a:bodyPr/>
          <a:lstStyle/>
          <a:p>
            <a:fld id="{1EAFFF3A-E6CD-4EA7-B7E6-672930ECBD5C}" type="slidenum">
              <a:t>40</a:t>
            </a:fld>
            <a:endParaRPr lang="en-GB"/>
          </a:p>
        </p:txBody>
      </p:sp>
    </p:spTree>
    <p:extLst>
      <p:ext uri="{BB962C8B-B14F-4D97-AF65-F5344CB8AC3E}">
        <p14:creationId xmlns:p14="http://schemas.microsoft.com/office/powerpoint/2010/main" val="371390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a structured checklist to maintain focus and momentum in validation efforts, ensuring consistent progress.
Image source: AI-generated
</a:t>
            </a:r>
          </a:p>
        </p:txBody>
      </p:sp>
      <p:sp>
        <p:nvSpPr>
          <p:cNvPr id="4" name="Slide Number Placeholder 3"/>
          <p:cNvSpPr>
            <a:spLocks noGrp="1"/>
          </p:cNvSpPr>
          <p:nvPr>
            <p:ph type="sldNum" sz="quarter" idx="5"/>
          </p:nvPr>
        </p:nvSpPr>
        <p:spPr/>
        <p:txBody>
          <a:bodyPr/>
          <a:lstStyle/>
          <a:p>
            <a:fld id="{1EAFFF3A-E6CD-4EA7-B7E6-672930ECBD5C}" type="slidenum">
              <a:t>41</a:t>
            </a:fld>
            <a:endParaRPr lang="en-GB"/>
          </a:p>
        </p:txBody>
      </p:sp>
    </p:spTree>
    <p:extLst>
      <p:ext uri="{BB962C8B-B14F-4D97-AF65-F5344CB8AC3E}">
        <p14:creationId xmlns:p14="http://schemas.microsoft.com/office/powerpoint/2010/main" val="787372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Learn to compile validation evidence clearly and persuasively to build investor confidence and support funding efforts.
Image source: AI-generated
</a:t>
            </a:r>
          </a:p>
        </p:txBody>
      </p:sp>
      <p:sp>
        <p:nvSpPr>
          <p:cNvPr id="4" name="Slide Number Placeholder 3"/>
          <p:cNvSpPr>
            <a:spLocks noGrp="1"/>
          </p:cNvSpPr>
          <p:nvPr>
            <p:ph type="sldNum" sz="quarter" idx="5"/>
          </p:nvPr>
        </p:nvSpPr>
        <p:spPr/>
        <p:txBody>
          <a:bodyPr/>
          <a:lstStyle/>
          <a:p>
            <a:fld id="{1EAFFF3A-E6CD-4EA7-B7E6-672930ECBD5C}" type="slidenum">
              <a:t>42</a:t>
            </a:fld>
            <a:endParaRPr lang="en-GB"/>
          </a:p>
        </p:txBody>
      </p:sp>
    </p:spTree>
    <p:extLst>
      <p:ext uri="{BB962C8B-B14F-4D97-AF65-F5344CB8AC3E}">
        <p14:creationId xmlns:p14="http://schemas.microsoft.com/office/powerpoint/2010/main" val="4263057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Startup validation is a continuous, multi-faceted process critical to reducing risk and achieving product-market fit. By applying methods, tracking metrics, and learning from evidence, founders can navigate uncertainty and build successful ventures.</a:t>
            </a:r>
          </a:p>
        </p:txBody>
      </p:sp>
      <p:sp>
        <p:nvSpPr>
          <p:cNvPr id="4" name="Slide Number Placeholder 3"/>
          <p:cNvSpPr>
            <a:spLocks noGrp="1"/>
          </p:cNvSpPr>
          <p:nvPr>
            <p:ph type="sldNum" sz="quarter" idx="5"/>
          </p:nvPr>
        </p:nvSpPr>
        <p:spPr/>
        <p:txBody>
          <a:bodyPr/>
          <a:lstStyle/>
          <a:p>
            <a:fld id="{1EAFFF3A-E6CD-4EA7-B7E6-672930ECBD5C}" type="slidenum">
              <a:t>43</a:t>
            </a:fld>
            <a:endParaRPr lang="en-GB"/>
          </a:p>
        </p:txBody>
      </p:sp>
    </p:spTree>
    <p:extLst>
      <p:ext uri="{BB962C8B-B14F-4D97-AF65-F5344CB8AC3E}">
        <p14:creationId xmlns:p14="http://schemas.microsoft.com/office/powerpoint/2010/main" val="423940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Early validation helps avoid wasted effort by ensuring your idea resonates with customers before scaling. It provides critical feedback to refine your minimum viable product and strategy.
Image source: AI-generated
</a:t>
            </a:r>
          </a:p>
        </p:txBody>
      </p:sp>
      <p:sp>
        <p:nvSpPr>
          <p:cNvPr id="4" name="Slide Number Placeholder 3"/>
          <p:cNvSpPr>
            <a:spLocks noGrp="1"/>
          </p:cNvSpPr>
          <p:nvPr>
            <p:ph type="sldNum" sz="quarter" idx="5"/>
          </p:nvPr>
        </p:nvSpPr>
        <p:spPr/>
        <p:txBody>
          <a:bodyPr/>
          <a:lstStyle/>
          <a:p>
            <a:fld id="{1EAFFF3A-E6CD-4EA7-B7E6-672930ECBD5C}" type="slidenum">
              <a:t>5</a:t>
            </a:fld>
            <a:endParaRPr lang="en-GB"/>
          </a:p>
        </p:txBody>
      </p:sp>
    </p:spTree>
    <p:extLst>
      <p:ext uri="{BB962C8B-B14F-4D97-AF65-F5344CB8AC3E}">
        <p14:creationId xmlns:p14="http://schemas.microsoft.com/office/powerpoint/2010/main" val="308647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Many believe validation means having perfect product-market fit immediately or that surveys alone suffice. We will explore and correct these misunderstandings to promote a realistic approach.
Image source: AI-generated
</a:t>
            </a:r>
          </a:p>
        </p:txBody>
      </p:sp>
      <p:sp>
        <p:nvSpPr>
          <p:cNvPr id="4" name="Slide Number Placeholder 3"/>
          <p:cNvSpPr>
            <a:spLocks noGrp="1"/>
          </p:cNvSpPr>
          <p:nvPr>
            <p:ph type="sldNum" sz="quarter" idx="5"/>
          </p:nvPr>
        </p:nvSpPr>
        <p:spPr/>
        <p:txBody>
          <a:bodyPr/>
          <a:lstStyle/>
          <a:p>
            <a:fld id="{1EAFFF3A-E6CD-4EA7-B7E6-672930ECBD5C}" type="slidenum">
              <a:t>6</a:t>
            </a:fld>
            <a:endParaRPr lang="en-GB"/>
          </a:p>
        </p:txBody>
      </p:sp>
    </p:spTree>
    <p:extLst>
      <p:ext uri="{BB962C8B-B14F-4D97-AF65-F5344CB8AC3E}">
        <p14:creationId xmlns:p14="http://schemas.microsoft.com/office/powerpoint/2010/main" val="238368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Investors look for tangible proof that a startup’s idea has market potential and reduced risk. This section explores why evidence matters, the types that build confidence, and how validation helps de-risk investment.</a:t>
            </a:r>
          </a:p>
        </p:txBody>
      </p:sp>
      <p:sp>
        <p:nvSpPr>
          <p:cNvPr id="4" name="Slide Number Placeholder 3"/>
          <p:cNvSpPr>
            <a:spLocks noGrp="1"/>
          </p:cNvSpPr>
          <p:nvPr>
            <p:ph type="sldNum" sz="quarter" idx="5"/>
          </p:nvPr>
        </p:nvSpPr>
        <p:spPr/>
        <p:txBody>
          <a:bodyPr/>
          <a:lstStyle/>
          <a:p>
            <a:fld id="{1EAFFF3A-E6CD-4EA7-B7E6-672930ECBD5C}" type="slidenum">
              <a:t>7</a:t>
            </a:fld>
            <a:endParaRPr lang="en-GB"/>
          </a:p>
        </p:txBody>
      </p:sp>
    </p:spTree>
    <p:extLst>
      <p:ext uri="{BB962C8B-B14F-4D97-AF65-F5344CB8AC3E}">
        <p14:creationId xmlns:p14="http://schemas.microsoft.com/office/powerpoint/2010/main" val="324824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Investors seek reassurance that their capital is well-placed. Evidence of validation demonstrates market demand, product feasibility, and the team’s ability to execute.
Image source: AI-generated
</a:t>
            </a:r>
          </a:p>
        </p:txBody>
      </p:sp>
      <p:sp>
        <p:nvSpPr>
          <p:cNvPr id="4" name="Slide Number Placeholder 3"/>
          <p:cNvSpPr>
            <a:spLocks noGrp="1"/>
          </p:cNvSpPr>
          <p:nvPr>
            <p:ph type="sldNum" sz="quarter" idx="5"/>
          </p:nvPr>
        </p:nvSpPr>
        <p:spPr/>
        <p:txBody>
          <a:bodyPr/>
          <a:lstStyle/>
          <a:p>
            <a:fld id="{1EAFFF3A-E6CD-4EA7-B7E6-672930ECBD5C}" type="slidenum">
              <a:t>8</a:t>
            </a:fld>
            <a:endParaRPr lang="en-GB"/>
          </a:p>
        </p:txBody>
      </p:sp>
    </p:spTree>
    <p:extLst>
      <p:ext uri="{BB962C8B-B14F-4D97-AF65-F5344CB8AC3E}">
        <p14:creationId xmlns:p14="http://schemas.microsoft.com/office/powerpoint/2010/main" val="345896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Evidence ranges from customer testimonials and pilot results to early user metrics and revenue. Diverse evidence strengthens credibility and shows progress.
Image source: AI-generated
</a:t>
            </a:r>
          </a:p>
        </p:txBody>
      </p:sp>
      <p:sp>
        <p:nvSpPr>
          <p:cNvPr id="4" name="Slide Number Placeholder 3"/>
          <p:cNvSpPr>
            <a:spLocks noGrp="1"/>
          </p:cNvSpPr>
          <p:nvPr>
            <p:ph type="sldNum" sz="quarter" idx="5"/>
          </p:nvPr>
        </p:nvSpPr>
        <p:spPr/>
        <p:txBody>
          <a:bodyPr/>
          <a:lstStyle/>
          <a:p>
            <a:fld id="{1EAFFF3A-E6CD-4EA7-B7E6-672930ECBD5C}" type="slidenum">
              <a:t>9</a:t>
            </a:fld>
            <a:endParaRPr lang="en-GB"/>
          </a:p>
        </p:txBody>
      </p:sp>
    </p:spTree>
    <p:extLst>
      <p:ext uri="{BB962C8B-B14F-4D97-AF65-F5344CB8AC3E}">
        <p14:creationId xmlns:p14="http://schemas.microsoft.com/office/powerpoint/2010/main" val="402798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434196782"/>
      </p:ext>
    </p:extLst>
  </p:cSld>
  <p:clrMapOvr>
    <a:masterClrMapping/>
  </p:clrMapOvr>
  <p:hf hd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35498512"/>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0296909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5011977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3002246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5467954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9155844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17419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5173246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2939245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1628823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72676203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4281261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3950892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6190198"/>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3996605"/>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844121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3164066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51220127"/>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8173798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8553481"/>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5672893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28352581"/>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78204212"/>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6064990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2124220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535394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810265"/>
      </p:ext>
    </p:extLst>
  </p:cSld>
  <p:clrMapOvr>
    <a:overrideClrMapping bg1="lt1" tx1="dk1" bg2="lt2" tx2="dk2" accent1="accent1" accent2="accent2" accent3="accent3" accent4="accent4" accent5="accent5" accent6="accent6" hlink="hlink" folHlink="folHlink"/>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603056"/>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412671"/>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188661"/>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9665117"/>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5631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43216464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130900"/>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350941"/>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41465053"/>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37335118"/>
      </p:ext>
    </p:extLst>
  </p:cSld>
  <p:clrMapOvr>
    <a:overrideClrMapping bg1="lt1" tx1="dk1" bg2="lt2" tx2="dk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31808480"/>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Dr. Zornitsa Yordanova</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54358259"/>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3666534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1584555"/>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72951157"/>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37571808"/>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10599353"/>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40035376"/>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3448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6020-1560-B301-CDA3-852C0ACAAB08}"/>
              </a:ext>
            </a:extLst>
          </p:cNvPr>
          <p:cNvSpPr>
            <a:spLocks noGrp="1"/>
          </p:cNvSpPr>
          <p:nvPr>
            <p:ph type="ctrTitle"/>
          </p:nvPr>
        </p:nvSpPr>
        <p:spPr>
          <a:xfrm>
            <a:off x="431172" y="3425399"/>
            <a:ext cx="7685140" cy="2621154"/>
          </a:xfrm>
        </p:spPr>
        <p:txBody>
          <a:bodyPr anchor="b">
            <a:normAutofit/>
          </a:bodyPr>
          <a:lstStyle/>
          <a:p>
            <a:r>
              <a:rPr lang="en-GB" sz="5000"/>
              <a:t>Startup Validation: Methods, Metrics, and Evidence</a:t>
            </a:r>
          </a:p>
        </p:txBody>
      </p:sp>
      <p:sp>
        <p:nvSpPr>
          <p:cNvPr id="3" name="Subtitle 2">
            <a:extLst>
              <a:ext uri="{FF2B5EF4-FFF2-40B4-BE49-F238E27FC236}">
                <a16:creationId xmlns:a16="http://schemas.microsoft.com/office/drawing/2014/main" id="{4457052C-D40F-6C13-0BD3-10D3080F61E5}"/>
              </a:ext>
            </a:extLst>
          </p:cNvPr>
          <p:cNvSpPr>
            <a:spLocks noGrp="1"/>
          </p:cNvSpPr>
          <p:nvPr>
            <p:ph type="subTitle" idx="1"/>
          </p:nvPr>
        </p:nvSpPr>
        <p:spPr>
          <a:xfrm>
            <a:off x="431172" y="415057"/>
            <a:ext cx="7685139" cy="1414091"/>
          </a:xfrm>
        </p:spPr>
        <p:txBody>
          <a:bodyPr>
            <a:normAutofit/>
          </a:bodyPr>
          <a:lstStyle/>
          <a:p>
            <a:r>
              <a:rPr lang="en-GB"/>
              <a:t>Essential strategies to ensure startup success</a:t>
            </a:r>
          </a:p>
        </p:txBody>
      </p:sp>
      <p:sp>
        <p:nvSpPr>
          <p:cNvPr id="4" name="Date Placeholder 3">
            <a:extLst>
              <a:ext uri="{FF2B5EF4-FFF2-40B4-BE49-F238E27FC236}">
                <a16:creationId xmlns:a16="http://schemas.microsoft.com/office/drawing/2014/main" id="{88951D40-6FA8-102B-E6F0-DFB0DD1CF49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D271FC1-490A-D2E1-4E92-493FED98D611}"/>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p>
        </p:txBody>
      </p:sp>
      <p:sp>
        <p:nvSpPr>
          <p:cNvPr id="6" name="Slide Number Placeholder 5">
            <a:extLst>
              <a:ext uri="{FF2B5EF4-FFF2-40B4-BE49-F238E27FC236}">
                <a16:creationId xmlns:a16="http://schemas.microsoft.com/office/drawing/2014/main" id="{33BD1ED2-5499-8D09-783E-E67015081E9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
        <p:nvSpPr>
          <p:cNvPr id="8" name="Subtitle 2">
            <a:extLst>
              <a:ext uri="{FF2B5EF4-FFF2-40B4-BE49-F238E27FC236}">
                <a16:creationId xmlns:a16="http://schemas.microsoft.com/office/drawing/2014/main" id="{8F95BAE8-014B-8A13-433A-AF08A90EEF3D}"/>
              </a:ext>
            </a:extLst>
          </p:cNvPr>
          <p:cNvSpPr txBox="1">
            <a:spLocks/>
          </p:cNvSpPr>
          <p:nvPr/>
        </p:nvSpPr>
        <p:spPr>
          <a:xfrm>
            <a:off x="431172" y="2012209"/>
            <a:ext cx="7685139" cy="141409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Zornitsa Yordanova</a:t>
            </a:r>
            <a:endParaRPr lang="en-US" dirty="0"/>
          </a:p>
        </p:txBody>
      </p:sp>
    </p:spTree>
    <p:extLst>
      <p:ext uri="{BB962C8B-B14F-4D97-AF65-F5344CB8AC3E}">
        <p14:creationId xmlns:p14="http://schemas.microsoft.com/office/powerpoint/2010/main" val="35353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iterate type="wd">
                                    <p:tmPct val="15000"/>
                                  </p:iterate>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childTnLst>
                                </p:cTn>
                              </p:par>
                              <p:par>
                                <p:cTn id="19" presetID="42" presetClass="entr" presetSubtype="0" fill="hold" grpId="1" nodeType="withEffect">
                                  <p:stCondLst>
                                    <p:cond delay="250"/>
                                  </p:stCondLst>
                                  <p:iterate type="wd">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8" grpId="0" build="p"/>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A9B9-6A60-481D-F7D1-FD028D0433CA}"/>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How Validation De-risks Startup Investment</a:t>
            </a:r>
          </a:p>
        </p:txBody>
      </p:sp>
      <p:pic>
        <p:nvPicPr>
          <p:cNvPr id="7" name="Content Placeholder 6" descr="Startup team validating product-market fit and investor reviewing business metrics">
            <a:extLst>
              <a:ext uri="{FF2B5EF4-FFF2-40B4-BE49-F238E27FC236}">
                <a16:creationId xmlns:a16="http://schemas.microsoft.com/office/drawing/2014/main" id="{C0BD2E85-F8D9-4819-BCFC-84DC8F5DB1B2}"/>
              </a:ext>
            </a:extLst>
          </p:cNvPr>
          <p:cNvPicPr>
            <a:picLocks noGrp="1" noChangeAspect="1"/>
          </p:cNvPicPr>
          <p:nvPr>
            <p:ph type="pic" sz="quarter" idx="15"/>
          </p:nvPr>
        </p:nvPicPr>
        <p:blipFill>
          <a:blip r:embed="rId3"/>
          <a:srcRect l="17117" r="14250" b="2"/>
          <a:stretch>
            <a:fillRect/>
          </a:stretch>
        </p:blipFill>
        <p:spPr>
          <a:xfrm>
            <a:off x="20" y="1"/>
            <a:ext cx="6591280" cy="6410303"/>
          </a:xfrm>
        </p:spPr>
      </p:pic>
      <p:sp>
        <p:nvSpPr>
          <p:cNvPr id="8" name="TextBox 7">
            <a:extLst>
              <a:ext uri="{FF2B5EF4-FFF2-40B4-BE49-F238E27FC236}">
                <a16:creationId xmlns:a16="http://schemas.microsoft.com/office/drawing/2014/main" id="{D38CE06A-1773-4C74-8D53-AA4FCEAAEFF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Confirming Market Need</a:t>
            </a:r>
          </a:p>
          <a:p>
            <a:pPr marL="0" lvl="1" indent="0">
              <a:spcBef>
                <a:spcPts val="1000"/>
              </a:spcBef>
              <a:spcAft>
                <a:spcPts val="600"/>
              </a:spcAft>
              <a:buFont typeface="Arial" panose="020B0604020202020204" pitchFamily="34" charset="0"/>
              <a:buNone/>
            </a:pPr>
            <a:r>
              <a:rPr lang="en-GB" sz="1400"/>
              <a:t>Validation helps verify that the startup’s product addresses a real market need, reducing investor doubts.</a:t>
            </a:r>
          </a:p>
          <a:p>
            <a:pPr marL="0" indent="0">
              <a:spcBef>
                <a:spcPts val="2500"/>
              </a:spcBef>
              <a:spcAft>
                <a:spcPts val="600"/>
              </a:spcAft>
              <a:buFont typeface="Arial" panose="020B0604020202020204" pitchFamily="34" charset="0"/>
              <a:buNone/>
            </a:pPr>
            <a:r>
              <a:rPr lang="en-GB" sz="1400" b="1"/>
              <a:t>Demonstrating Early Traction</a:t>
            </a:r>
          </a:p>
          <a:p>
            <a:pPr marL="0" lvl="1" indent="0">
              <a:spcBef>
                <a:spcPts val="1000"/>
              </a:spcBef>
              <a:spcAft>
                <a:spcPts val="600"/>
              </a:spcAft>
              <a:buFont typeface="Arial" panose="020B0604020202020204" pitchFamily="34" charset="0"/>
              <a:buNone/>
            </a:pPr>
            <a:r>
              <a:rPr lang="en-GB" sz="1400"/>
              <a:t>Showing early customer adoption builds confidence and lowers perceived investment risk.</a:t>
            </a:r>
          </a:p>
          <a:p>
            <a:pPr marL="0" indent="0">
              <a:spcBef>
                <a:spcPts val="2500"/>
              </a:spcBef>
              <a:spcAft>
                <a:spcPts val="600"/>
              </a:spcAft>
              <a:buFont typeface="Arial" panose="020B0604020202020204" pitchFamily="34" charset="0"/>
              <a:buNone/>
            </a:pPr>
            <a:r>
              <a:rPr lang="en-GB" sz="1400" b="1"/>
              <a:t>Reducing Investment Uncertainty</a:t>
            </a:r>
          </a:p>
          <a:p>
            <a:pPr marL="0" lvl="1" indent="0">
              <a:spcBef>
                <a:spcPts val="1000"/>
              </a:spcBef>
              <a:spcAft>
                <a:spcPts val="600"/>
              </a:spcAft>
              <a:buFont typeface="Arial" panose="020B0604020202020204" pitchFamily="34" charset="0"/>
              <a:buNone/>
            </a:pPr>
            <a:r>
              <a:rPr lang="en-GB" sz="1400"/>
              <a:t>Validation decreases uncertainty, making startups more appealing to potential investors.</a:t>
            </a:r>
          </a:p>
        </p:txBody>
      </p:sp>
      <p:sp>
        <p:nvSpPr>
          <p:cNvPr id="4" name="Date Placeholder 3">
            <a:extLst>
              <a:ext uri="{FF2B5EF4-FFF2-40B4-BE49-F238E27FC236}">
                <a16:creationId xmlns:a16="http://schemas.microsoft.com/office/drawing/2014/main" id="{D2636A4D-F854-ED7E-94EB-DA9C1F63D49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5F3B4BA-12B1-EE40-EB98-9A8E2672F7E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EF2E467-F553-82CB-9FE3-5F952ACECEC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2472853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2140-A738-2F33-B22A-B818B6480DA0}"/>
              </a:ext>
            </a:extLst>
          </p:cNvPr>
          <p:cNvSpPr>
            <a:spLocks noGrp="1"/>
          </p:cNvSpPr>
          <p:nvPr>
            <p:ph type="title"/>
          </p:nvPr>
        </p:nvSpPr>
        <p:spPr>
          <a:xfrm>
            <a:off x="431172" y="553616"/>
            <a:ext cx="7914087" cy="4008859"/>
          </a:xfrm>
        </p:spPr>
        <p:txBody>
          <a:bodyPr anchor="t">
            <a:normAutofit/>
          </a:bodyPr>
          <a:lstStyle/>
          <a:p>
            <a:r>
              <a:rPr lang="en-GB"/>
              <a:t>Key Types of Validation</a:t>
            </a:r>
          </a:p>
        </p:txBody>
      </p:sp>
      <p:sp>
        <p:nvSpPr>
          <p:cNvPr id="11" name="Text Placeholder 2">
            <a:extLst>
              <a:ext uri="{FF2B5EF4-FFF2-40B4-BE49-F238E27FC236}">
                <a16:creationId xmlns:a16="http://schemas.microsoft.com/office/drawing/2014/main" id="{9D24BFF7-BC35-79F2-E647-BF2C7E3E4822}"/>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0E112C73-6993-AF31-38F2-CDD0D4B550C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0C4A2E6-48C7-0F7D-6CB8-CD2D751F8561}"/>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69C37C8E-239A-3D35-8A37-3D2C35BABE3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2154413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AF95-CBE0-603A-3BDE-194836E1A7DC}"/>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sz="2700" b="0" kern="1200" cap="all" baseline="0">
                <a:latin typeface="+mj-lt"/>
                <a:ea typeface="+mj-ea"/>
                <a:cs typeface="+mj-cs"/>
              </a:rPr>
              <a:t>Problem Validation: Confirming a Real Pain Point</a:t>
            </a:r>
          </a:p>
        </p:txBody>
      </p:sp>
      <p:pic>
        <p:nvPicPr>
          <p:cNvPr id="7" name="Content Placeholder 6" descr="person analysing data charts verifying problem existence and impact">
            <a:extLst>
              <a:ext uri="{FF2B5EF4-FFF2-40B4-BE49-F238E27FC236}">
                <a16:creationId xmlns:a16="http://schemas.microsoft.com/office/drawing/2014/main" id="{813DA8AB-B5E1-4C10-B9FB-4DE7C6684F94}"/>
              </a:ext>
            </a:extLst>
          </p:cNvPr>
          <p:cNvPicPr>
            <a:picLocks noGrp="1" noChangeAspect="1"/>
          </p:cNvPicPr>
          <p:nvPr>
            <p:ph type="pic" sz="quarter" idx="15"/>
          </p:nvPr>
        </p:nvPicPr>
        <p:blipFill>
          <a:blip r:embed="rId3"/>
          <a:srcRect l="23307" r="8059" b="2"/>
          <a:stretch>
            <a:fillRect/>
          </a:stretch>
        </p:blipFill>
        <p:spPr>
          <a:xfrm>
            <a:off x="20" y="1"/>
            <a:ext cx="6591280" cy="6410303"/>
          </a:xfrm>
        </p:spPr>
      </p:pic>
      <p:sp>
        <p:nvSpPr>
          <p:cNvPr id="8" name="TextBox 7">
            <a:extLst>
              <a:ext uri="{FF2B5EF4-FFF2-40B4-BE49-F238E27FC236}">
                <a16:creationId xmlns:a16="http://schemas.microsoft.com/office/drawing/2014/main" id="{37B0CDF8-4F19-4670-BD11-80B10EC0AEB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Purpose of Problem Validation</a:t>
            </a:r>
          </a:p>
          <a:p>
            <a:pPr marL="0" lvl="1" indent="0">
              <a:spcBef>
                <a:spcPts val="1000"/>
              </a:spcBef>
              <a:spcAft>
                <a:spcPts val="600"/>
              </a:spcAft>
              <a:buFont typeface="Arial" panose="020B0604020202020204" pitchFamily="34" charset="0"/>
              <a:buNone/>
            </a:pPr>
            <a:r>
              <a:rPr lang="en-GB" sz="1400"/>
              <a:t>Ensures the identified issue truly exists and is significant enough to require a solution.</a:t>
            </a:r>
          </a:p>
          <a:p>
            <a:pPr marL="0" indent="0">
              <a:spcBef>
                <a:spcPts val="2500"/>
              </a:spcBef>
              <a:spcAft>
                <a:spcPts val="600"/>
              </a:spcAft>
              <a:buFont typeface="Arial" panose="020B0604020202020204" pitchFamily="34" charset="0"/>
              <a:buNone/>
            </a:pPr>
            <a:r>
              <a:rPr lang="en-GB" sz="1400" b="1"/>
              <a:t>Impact Assessment</a:t>
            </a:r>
          </a:p>
          <a:p>
            <a:pPr marL="0" lvl="1" indent="0">
              <a:spcBef>
                <a:spcPts val="1000"/>
              </a:spcBef>
              <a:spcAft>
                <a:spcPts val="600"/>
              </a:spcAft>
              <a:buFont typeface="Arial" panose="020B0604020202020204" pitchFamily="34" charset="0"/>
              <a:buNone/>
            </a:pPr>
            <a:r>
              <a:rPr lang="en-GB" sz="1400"/>
              <a:t>Confirms the problem affects a sufficient number of people to justify developing a solution.</a:t>
            </a:r>
          </a:p>
        </p:txBody>
      </p:sp>
      <p:sp>
        <p:nvSpPr>
          <p:cNvPr id="4" name="Date Placeholder 3">
            <a:extLst>
              <a:ext uri="{FF2B5EF4-FFF2-40B4-BE49-F238E27FC236}">
                <a16:creationId xmlns:a16="http://schemas.microsoft.com/office/drawing/2014/main" id="{D046F6C4-DE63-0D20-FCA9-39D7D1EC22D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3F6992F-4131-FC50-8EEB-34BDB7EC1C4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EDA59A3-C43B-462B-8C5F-8E9B8C4C392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544233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3BD3-AFF3-3D5C-F4AB-F4871BB6ED49}"/>
              </a:ext>
            </a:extLst>
          </p:cNvPr>
          <p:cNvSpPr>
            <a:spLocks noGrp="1"/>
          </p:cNvSpPr>
          <p:nvPr>
            <p:ph type="title"/>
          </p:nvPr>
        </p:nvSpPr>
        <p:spPr>
          <a:xfrm>
            <a:off x="321733" y="5111854"/>
            <a:ext cx="3945468" cy="1389888"/>
          </a:xfrm>
        </p:spPr>
        <p:txBody>
          <a:bodyPr vert="horz" lIns="91440" tIns="45720" rIns="91440" bIns="45720" rtlCol="0" anchor="t">
            <a:normAutofit/>
          </a:bodyPr>
          <a:lstStyle/>
          <a:p>
            <a:r>
              <a:rPr lang="en-US" sz="2200" b="0" kern="1200" cap="all" baseline="0">
                <a:latin typeface="+mj-lt"/>
                <a:ea typeface="+mj-ea"/>
                <a:cs typeface="+mj-cs"/>
              </a:rPr>
              <a:t>Solution Validation: Testing Desirability of Your Idea</a:t>
            </a:r>
          </a:p>
        </p:txBody>
      </p:sp>
      <p:sp>
        <p:nvSpPr>
          <p:cNvPr id="8" name="TextBox 7">
            <a:extLst>
              <a:ext uri="{FF2B5EF4-FFF2-40B4-BE49-F238E27FC236}">
                <a16:creationId xmlns:a16="http://schemas.microsoft.com/office/drawing/2014/main" id="{00062DFE-A181-460F-918A-92772CBF4B3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84372" y="5111854"/>
            <a:ext cx="6168356" cy="1389888"/>
          </a:xfrm>
          <a:prstGeom prst="rect">
            <a:avLst/>
          </a:prstGeom>
        </p:spPr>
        <p:txBody>
          <a:bodyPr>
            <a:normAutofit/>
          </a:bodyPr>
          <a:lstStyle/>
          <a:p>
            <a:pPr marL="0" indent="0">
              <a:lnSpc>
                <a:spcPct val="90000"/>
              </a:lnSpc>
              <a:spcBef>
                <a:spcPts val="2500"/>
              </a:spcBef>
              <a:spcAft>
                <a:spcPts val="600"/>
              </a:spcAft>
              <a:buNone/>
            </a:pPr>
            <a:r>
              <a:rPr lang="en-GB" sz="900" b="1"/>
              <a:t>Customer Appeal Testing</a:t>
            </a:r>
          </a:p>
          <a:p>
            <a:pPr marL="0" lvl="1" indent="0">
              <a:lnSpc>
                <a:spcPct val="90000"/>
              </a:lnSpc>
              <a:spcBef>
                <a:spcPts val="1000"/>
              </a:spcBef>
              <a:spcAft>
                <a:spcPts val="600"/>
              </a:spcAft>
              <a:buNone/>
            </a:pPr>
            <a:r>
              <a:rPr lang="en-GB" sz="900"/>
              <a:t>Assess if the solution resonates with the target audience by gathering direct customer feedback.</a:t>
            </a:r>
          </a:p>
          <a:p>
            <a:pPr marL="0" indent="0">
              <a:lnSpc>
                <a:spcPct val="90000"/>
              </a:lnSpc>
              <a:spcBef>
                <a:spcPts val="2500"/>
              </a:spcBef>
              <a:spcAft>
                <a:spcPts val="600"/>
              </a:spcAft>
              <a:buNone/>
            </a:pPr>
            <a:r>
              <a:rPr lang="en-GB" sz="900" b="1"/>
              <a:t>Addressing Pain Points</a:t>
            </a:r>
          </a:p>
          <a:p>
            <a:pPr marL="0" lvl="1" indent="0">
              <a:lnSpc>
                <a:spcPct val="90000"/>
              </a:lnSpc>
              <a:spcBef>
                <a:spcPts val="1000"/>
              </a:spcBef>
              <a:spcAft>
                <a:spcPts val="600"/>
              </a:spcAft>
              <a:buNone/>
            </a:pPr>
            <a:r>
              <a:rPr lang="en-GB" sz="900"/>
              <a:t>Ensure the solution effectively solves the customer's key problems and meets their needs.</a:t>
            </a:r>
          </a:p>
        </p:txBody>
      </p:sp>
      <p:pic>
        <p:nvPicPr>
          <p:cNvPr id="7" name="Content Placeholder 6" descr="Customer feedback session with product prototype and user testing environment">
            <a:extLst>
              <a:ext uri="{FF2B5EF4-FFF2-40B4-BE49-F238E27FC236}">
                <a16:creationId xmlns:a16="http://schemas.microsoft.com/office/drawing/2014/main" id="{6A07775B-74D9-4681-B4D2-1EBD6B193D54}"/>
              </a:ext>
            </a:extLst>
          </p:cNvPr>
          <p:cNvPicPr>
            <a:picLocks noGrp="1" noChangeAspect="1"/>
          </p:cNvPicPr>
          <p:nvPr>
            <p:ph type="pic" sz="quarter" idx="15"/>
          </p:nvPr>
        </p:nvPicPr>
        <p:blipFill>
          <a:blip r:embed="rId3"/>
          <a:srcRect t="7427" b="32331"/>
          <a:stretch>
            <a:fillRect/>
          </a:stretch>
        </p:blipFill>
        <p:spPr>
          <a:xfrm>
            <a:off x="20" y="10"/>
            <a:ext cx="11750020" cy="4724858"/>
          </a:xfrm>
        </p:spPr>
      </p:pic>
      <p:sp>
        <p:nvSpPr>
          <p:cNvPr id="4" name="Date Placeholder 3">
            <a:extLst>
              <a:ext uri="{FF2B5EF4-FFF2-40B4-BE49-F238E27FC236}">
                <a16:creationId xmlns:a16="http://schemas.microsoft.com/office/drawing/2014/main" id="{EB9F5E7B-D374-2CAB-ED1F-698D2FAAD5A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465937E-2E05-1020-E447-AD6008C63FB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C66BD20-0A96-E26B-4519-CC19103D2C5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2127312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2AB5-D544-DFCF-92A5-6C1019E03BB5}"/>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200" b="0" kern="1200" cap="all" baseline="0">
                <a:latin typeface="+mj-lt"/>
                <a:ea typeface="+mj-ea"/>
                <a:cs typeface="+mj-cs"/>
              </a:rPr>
              <a:t>Market and Traction Validation: Gauging Demand and Early Adoption</a:t>
            </a:r>
          </a:p>
        </p:txBody>
      </p:sp>
      <p:pic>
        <p:nvPicPr>
          <p:cNvPr id="7" name="Content Placeholder 6" descr="business team analysing market data graphs showing user interest and sales growth">
            <a:extLst>
              <a:ext uri="{FF2B5EF4-FFF2-40B4-BE49-F238E27FC236}">
                <a16:creationId xmlns:a16="http://schemas.microsoft.com/office/drawing/2014/main" id="{03F89063-8AFF-43DF-B1FE-2359F5379DE1}"/>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E01DCED0-62C4-4679-AC9A-0689F4EBE0C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Market Validation Importance</a:t>
            </a:r>
          </a:p>
          <a:p>
            <a:pPr marL="0" lvl="1" indent="0">
              <a:lnSpc>
                <a:spcPct val="90000"/>
              </a:lnSpc>
              <a:spcBef>
                <a:spcPts val="1000"/>
              </a:spcBef>
              <a:spcAft>
                <a:spcPts val="600"/>
              </a:spcAft>
              <a:buFont typeface="Arial" panose="020B0604020202020204" pitchFamily="34" charset="0"/>
              <a:buNone/>
            </a:pPr>
            <a:r>
              <a:rPr lang="en-GB" sz="900"/>
              <a:t>Market validation assesses genuine user interest and helps confirm product demand before full launch.</a:t>
            </a:r>
          </a:p>
          <a:p>
            <a:pPr marL="0" indent="0">
              <a:lnSpc>
                <a:spcPct val="90000"/>
              </a:lnSpc>
              <a:spcBef>
                <a:spcPts val="2500"/>
              </a:spcBef>
              <a:spcAft>
                <a:spcPts val="600"/>
              </a:spcAft>
              <a:buFont typeface="Arial" panose="020B0604020202020204" pitchFamily="34" charset="0"/>
              <a:buNone/>
            </a:pPr>
            <a:r>
              <a:rPr lang="en-GB" sz="900" b="1"/>
              <a:t>Early Sales and Sign-ups</a:t>
            </a:r>
          </a:p>
          <a:p>
            <a:pPr marL="0" lvl="1" indent="0">
              <a:lnSpc>
                <a:spcPct val="90000"/>
              </a:lnSpc>
              <a:spcBef>
                <a:spcPts val="1000"/>
              </a:spcBef>
              <a:spcAft>
                <a:spcPts val="600"/>
              </a:spcAft>
              <a:buFont typeface="Arial" panose="020B0604020202020204" pitchFamily="34" charset="0"/>
              <a:buNone/>
            </a:pPr>
            <a:r>
              <a:rPr lang="en-GB" sz="900"/>
              <a:t>Tracking early sales and sign-ups provides key insights into product traction and market acceptance.</a:t>
            </a:r>
          </a:p>
          <a:p>
            <a:pPr marL="0" indent="0">
              <a:lnSpc>
                <a:spcPct val="90000"/>
              </a:lnSpc>
              <a:spcBef>
                <a:spcPts val="2500"/>
              </a:spcBef>
              <a:spcAft>
                <a:spcPts val="600"/>
              </a:spcAft>
              <a:buFont typeface="Arial" panose="020B0604020202020204" pitchFamily="34" charset="0"/>
              <a:buNone/>
            </a:pPr>
            <a:r>
              <a:rPr lang="en-GB" sz="900" b="1"/>
              <a:t>Sustainable Traction</a:t>
            </a:r>
          </a:p>
          <a:p>
            <a:pPr marL="0" lvl="1" indent="0">
              <a:lnSpc>
                <a:spcPct val="90000"/>
              </a:lnSpc>
              <a:spcBef>
                <a:spcPts val="1000"/>
              </a:spcBef>
              <a:spcAft>
                <a:spcPts val="600"/>
              </a:spcAft>
              <a:buFont typeface="Arial" panose="020B0604020202020204" pitchFamily="34" charset="0"/>
              <a:buNone/>
            </a:pPr>
            <a:r>
              <a:rPr lang="en-GB" sz="900"/>
              <a:t>Sustainable traction indicates long-term product viability through consistent user adoption and growth.</a:t>
            </a:r>
          </a:p>
        </p:txBody>
      </p:sp>
      <p:sp>
        <p:nvSpPr>
          <p:cNvPr id="4" name="Date Placeholder 3">
            <a:extLst>
              <a:ext uri="{FF2B5EF4-FFF2-40B4-BE49-F238E27FC236}">
                <a16:creationId xmlns:a16="http://schemas.microsoft.com/office/drawing/2014/main" id="{B660D19C-549D-890D-44F6-DD1A638BCAD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AEFC741-A8A9-A2CF-0C78-CB162DD959C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9BCC053-6035-2DD9-9D76-3D08B630A81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2500724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2CE6-9D33-6844-394F-51D507CC4109}"/>
              </a:ext>
            </a:extLst>
          </p:cNvPr>
          <p:cNvSpPr>
            <a:spLocks noGrp="1"/>
          </p:cNvSpPr>
          <p:nvPr>
            <p:ph type="title"/>
          </p:nvPr>
        </p:nvSpPr>
        <p:spPr>
          <a:xfrm>
            <a:off x="431172" y="553616"/>
            <a:ext cx="7914087" cy="4008859"/>
          </a:xfrm>
        </p:spPr>
        <p:txBody>
          <a:bodyPr anchor="t">
            <a:normAutofit/>
          </a:bodyPr>
          <a:lstStyle/>
          <a:p>
            <a:r>
              <a:rPr lang="en-GB" sz="5600"/>
              <a:t>Qualitative Versus Quantitative Validation Approaches</a:t>
            </a:r>
          </a:p>
        </p:txBody>
      </p:sp>
      <p:sp>
        <p:nvSpPr>
          <p:cNvPr id="11" name="Text Placeholder 2">
            <a:extLst>
              <a:ext uri="{FF2B5EF4-FFF2-40B4-BE49-F238E27FC236}">
                <a16:creationId xmlns:a16="http://schemas.microsoft.com/office/drawing/2014/main" id="{31A767FD-53FC-38D4-F112-542BA964E361}"/>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708B2A1-4D1F-6780-750D-250E0810004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800434B-8F75-FC15-E170-38A3B7C4040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B3324BB4-D712-681D-8821-8D52B9AEE88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2325133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871F-0F91-DDAE-0C75-222F7BD6176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Qualitative Methods: Interviews, Observations, and Feedback</a:t>
            </a:r>
          </a:p>
        </p:txBody>
      </p:sp>
      <p:pic>
        <p:nvPicPr>
          <p:cNvPr id="7" name="Content Placeholder 6" descr="People conducting interviews, observing behaviour, and discussing feedback in an informal setting">
            <a:extLst>
              <a:ext uri="{FF2B5EF4-FFF2-40B4-BE49-F238E27FC236}">
                <a16:creationId xmlns:a16="http://schemas.microsoft.com/office/drawing/2014/main" id="{6EC2E1AA-0F94-448F-9CF6-4AD8A34F13CC}"/>
              </a:ext>
            </a:extLst>
          </p:cNvPr>
          <p:cNvPicPr>
            <a:picLocks noGrp="1" noChangeAspect="1"/>
          </p:cNvPicPr>
          <p:nvPr>
            <p:ph type="pic" sz="quarter" idx="15"/>
          </p:nvPr>
        </p:nvPicPr>
        <p:blipFill>
          <a:blip r:embed="rId3"/>
          <a:srcRect l="5343" r="13981" b="1"/>
          <a:stretch>
            <a:fillRect/>
          </a:stretch>
        </p:blipFill>
        <p:spPr>
          <a:xfrm>
            <a:off x="20" y="10"/>
            <a:ext cx="7734280" cy="6399142"/>
          </a:xfrm>
        </p:spPr>
      </p:pic>
      <p:sp>
        <p:nvSpPr>
          <p:cNvPr id="8" name="TextBox 7">
            <a:extLst>
              <a:ext uri="{FF2B5EF4-FFF2-40B4-BE49-F238E27FC236}">
                <a16:creationId xmlns:a16="http://schemas.microsoft.com/office/drawing/2014/main" id="{2A6619DA-6172-4AB2-8CC6-206E3B0925B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Interviews for Insights</a:t>
            </a:r>
          </a:p>
          <a:p>
            <a:pPr marL="0" lvl="1" indent="0">
              <a:lnSpc>
                <a:spcPct val="90000"/>
              </a:lnSpc>
              <a:spcBef>
                <a:spcPts val="1000"/>
              </a:spcBef>
              <a:spcAft>
                <a:spcPts val="600"/>
              </a:spcAft>
              <a:buFont typeface="Arial" panose="020B0604020202020204" pitchFamily="34" charset="0"/>
              <a:buNone/>
            </a:pPr>
            <a:r>
              <a:rPr lang="en-GB" sz="900"/>
              <a:t>Interviews enable understanding of customer motivations through direct, personal conversations and open-ended questions.</a:t>
            </a:r>
          </a:p>
          <a:p>
            <a:pPr marL="0" indent="0">
              <a:lnSpc>
                <a:spcPct val="90000"/>
              </a:lnSpc>
              <a:spcBef>
                <a:spcPts val="2500"/>
              </a:spcBef>
              <a:spcAft>
                <a:spcPts val="600"/>
              </a:spcAft>
              <a:buFont typeface="Arial" panose="020B0604020202020204" pitchFamily="34" charset="0"/>
              <a:buNone/>
            </a:pPr>
            <a:r>
              <a:rPr lang="en-GB" sz="900" b="1"/>
              <a:t>Observations in Context</a:t>
            </a:r>
          </a:p>
          <a:p>
            <a:pPr marL="0" lvl="1" indent="0">
              <a:lnSpc>
                <a:spcPct val="90000"/>
              </a:lnSpc>
              <a:spcBef>
                <a:spcPts val="1000"/>
              </a:spcBef>
              <a:spcAft>
                <a:spcPts val="600"/>
              </a:spcAft>
              <a:buFont typeface="Arial" panose="020B0604020202020204" pitchFamily="34" charset="0"/>
              <a:buNone/>
            </a:pPr>
            <a:r>
              <a:rPr lang="en-GB" sz="900"/>
              <a:t>Observing customers in real environments reveals authentic behaviours and decision-making patterns.</a:t>
            </a:r>
          </a:p>
          <a:p>
            <a:pPr marL="0" indent="0">
              <a:lnSpc>
                <a:spcPct val="90000"/>
              </a:lnSpc>
              <a:spcBef>
                <a:spcPts val="2500"/>
              </a:spcBef>
              <a:spcAft>
                <a:spcPts val="600"/>
              </a:spcAft>
              <a:buFont typeface="Arial" panose="020B0604020202020204" pitchFamily="34" charset="0"/>
              <a:buNone/>
            </a:pPr>
            <a:r>
              <a:rPr lang="en-GB" sz="900" b="1"/>
              <a:t>Gathering Feedback</a:t>
            </a:r>
          </a:p>
          <a:p>
            <a:pPr marL="0" lvl="1" indent="0">
              <a:lnSpc>
                <a:spcPct val="90000"/>
              </a:lnSpc>
              <a:spcBef>
                <a:spcPts val="1000"/>
              </a:spcBef>
              <a:spcAft>
                <a:spcPts val="600"/>
              </a:spcAft>
              <a:buFont typeface="Arial" panose="020B0604020202020204" pitchFamily="34" charset="0"/>
              <a:buNone/>
            </a:pPr>
            <a:r>
              <a:rPr lang="en-GB" sz="900"/>
              <a:t>Collecting feedback helps identify user experiences and areas for improvement through direct communication.</a:t>
            </a:r>
          </a:p>
        </p:txBody>
      </p:sp>
      <p:sp>
        <p:nvSpPr>
          <p:cNvPr id="4" name="Date Placeholder 3">
            <a:extLst>
              <a:ext uri="{FF2B5EF4-FFF2-40B4-BE49-F238E27FC236}">
                <a16:creationId xmlns:a16="http://schemas.microsoft.com/office/drawing/2014/main" id="{476D3EF7-06D4-E595-C912-88E024D4A4E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B9C176A-3E97-8798-97BE-6EEFED70F93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CB5D685-75D8-9AF4-2BC7-41D0B0CB0F3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3099953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AB9A-3722-7749-5E14-E6C6EF89DF5A}"/>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sz="2500" b="0" kern="1200" cap="all" baseline="0">
                <a:latin typeface="+mj-lt"/>
                <a:ea typeface="+mj-ea"/>
                <a:cs typeface="+mj-cs"/>
              </a:rPr>
              <a:t>Quantitative Methods: Surveys, Analytics, and Experiments</a:t>
            </a:r>
          </a:p>
        </p:txBody>
      </p:sp>
      <p:pic>
        <p:nvPicPr>
          <p:cNvPr id="7" name="Content Placeholder 6" descr="Data charts and graphs representing surveys, web analytics, and controlled experiments in a professional setting">
            <a:extLst>
              <a:ext uri="{FF2B5EF4-FFF2-40B4-BE49-F238E27FC236}">
                <a16:creationId xmlns:a16="http://schemas.microsoft.com/office/drawing/2014/main" id="{DC82108A-6277-473B-A799-D115AC553266}"/>
              </a:ext>
            </a:extLst>
          </p:cNvPr>
          <p:cNvPicPr>
            <a:picLocks noGrp="1" noChangeAspect="1"/>
          </p:cNvPicPr>
          <p:nvPr>
            <p:ph type="pic" sz="quarter" idx="15"/>
          </p:nvPr>
        </p:nvPicPr>
        <p:blipFill>
          <a:blip r:embed="rId3"/>
          <a:srcRect r="31367" b="2"/>
          <a:stretch>
            <a:fillRect/>
          </a:stretch>
        </p:blipFill>
        <p:spPr>
          <a:xfrm>
            <a:off x="20" y="1"/>
            <a:ext cx="6591280" cy="6410303"/>
          </a:xfrm>
        </p:spPr>
      </p:pic>
      <p:sp>
        <p:nvSpPr>
          <p:cNvPr id="8" name="TextBox 7">
            <a:extLst>
              <a:ext uri="{FF2B5EF4-FFF2-40B4-BE49-F238E27FC236}">
                <a16:creationId xmlns:a16="http://schemas.microsoft.com/office/drawing/2014/main" id="{8DD35E05-136A-44D6-B2AC-25654CC62C9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Survey Data Collection</a:t>
            </a:r>
          </a:p>
          <a:p>
            <a:pPr marL="0" lvl="1" indent="0">
              <a:spcBef>
                <a:spcPts val="1000"/>
              </a:spcBef>
              <a:spcAft>
                <a:spcPts val="600"/>
              </a:spcAft>
              <a:buFont typeface="Arial" panose="020B0604020202020204" pitchFamily="34" charset="0"/>
              <a:buNone/>
            </a:pPr>
            <a:r>
              <a:rPr lang="en-GB" sz="1400"/>
              <a:t>Surveys gather quantifiable data by asking structured questions to large groups for pattern analysis.</a:t>
            </a:r>
          </a:p>
          <a:p>
            <a:pPr marL="0" indent="0">
              <a:spcBef>
                <a:spcPts val="2500"/>
              </a:spcBef>
              <a:spcAft>
                <a:spcPts val="600"/>
              </a:spcAft>
              <a:buFont typeface="Arial" panose="020B0604020202020204" pitchFamily="34" charset="0"/>
              <a:buNone/>
            </a:pPr>
            <a:r>
              <a:rPr lang="en-GB" sz="1400" b="1"/>
              <a:t>Web Analytics Insights</a:t>
            </a:r>
          </a:p>
          <a:p>
            <a:pPr marL="0" lvl="1" indent="0">
              <a:spcBef>
                <a:spcPts val="1000"/>
              </a:spcBef>
              <a:spcAft>
                <a:spcPts val="600"/>
              </a:spcAft>
              <a:buFont typeface="Arial" panose="020B0604020202020204" pitchFamily="34" charset="0"/>
              <a:buNone/>
            </a:pPr>
            <a:r>
              <a:rPr lang="en-GB" sz="1400"/>
              <a:t>Web analytics track and quantify user behaviour to improve digital strategies and validate hypotheses.</a:t>
            </a:r>
          </a:p>
          <a:p>
            <a:pPr marL="0" indent="0">
              <a:spcBef>
                <a:spcPts val="2500"/>
              </a:spcBef>
              <a:spcAft>
                <a:spcPts val="600"/>
              </a:spcAft>
              <a:buFont typeface="Arial" panose="020B0604020202020204" pitchFamily="34" charset="0"/>
              <a:buNone/>
            </a:pPr>
            <a:r>
              <a:rPr lang="en-GB" sz="1400" b="1"/>
              <a:t>Controlled Experiments</a:t>
            </a:r>
          </a:p>
          <a:p>
            <a:pPr marL="0" lvl="1" indent="0">
              <a:spcBef>
                <a:spcPts val="1000"/>
              </a:spcBef>
              <a:spcAft>
                <a:spcPts val="600"/>
              </a:spcAft>
              <a:buFont typeface="Arial" panose="020B0604020202020204" pitchFamily="34" charset="0"/>
              <a:buNone/>
            </a:pPr>
            <a:r>
              <a:rPr lang="en-GB" sz="1400"/>
              <a:t>Experiments use controlled conditions to test hypotheses and measure effect sizes with quantitative data.</a:t>
            </a:r>
          </a:p>
        </p:txBody>
      </p:sp>
      <p:sp>
        <p:nvSpPr>
          <p:cNvPr id="4" name="Date Placeholder 3">
            <a:extLst>
              <a:ext uri="{FF2B5EF4-FFF2-40B4-BE49-F238E27FC236}">
                <a16:creationId xmlns:a16="http://schemas.microsoft.com/office/drawing/2014/main" id="{3DADFD1E-7F5F-A29F-37FD-4D2581BE84C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4AE6380-85B5-1D9F-4312-E0CDE791193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530A2B3-2E3D-728D-6605-E31A00A10B0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2771107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792C-2C81-801F-1592-00F91696595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Choosing the Right Approach for Your Stage</a:t>
            </a:r>
          </a:p>
        </p:txBody>
      </p:sp>
      <p:pic>
        <p:nvPicPr>
          <p:cNvPr id="7" name="Content Placeholder 6" descr="Illustration contrasting qualitative and quantitative data approaches in business stages">
            <a:extLst>
              <a:ext uri="{FF2B5EF4-FFF2-40B4-BE49-F238E27FC236}">
                <a16:creationId xmlns:a16="http://schemas.microsoft.com/office/drawing/2014/main" id="{62A52892-C6F7-47FF-8238-F431E1A34D69}"/>
              </a:ext>
            </a:extLst>
          </p:cNvPr>
          <p:cNvPicPr>
            <a:picLocks noGrp="1" noChangeAspect="1"/>
          </p:cNvPicPr>
          <p:nvPr>
            <p:ph type="pic" sz="quarter" idx="15"/>
          </p:nvPr>
        </p:nvPicPr>
        <p:blipFill>
          <a:blip r:embed="rId3"/>
          <a:srcRect l="1896" r="17427" b="1"/>
          <a:stretch>
            <a:fillRect/>
          </a:stretch>
        </p:blipFill>
        <p:spPr>
          <a:xfrm>
            <a:off x="20" y="10"/>
            <a:ext cx="7734280" cy="6399142"/>
          </a:xfrm>
        </p:spPr>
      </p:pic>
      <p:sp>
        <p:nvSpPr>
          <p:cNvPr id="8" name="TextBox 7">
            <a:extLst>
              <a:ext uri="{FF2B5EF4-FFF2-40B4-BE49-F238E27FC236}">
                <a16:creationId xmlns:a16="http://schemas.microsoft.com/office/drawing/2014/main" id="{18F4A7EA-1641-497C-9FA2-26F8D40EA4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Early Stage Focus</a:t>
            </a:r>
          </a:p>
          <a:p>
            <a:pPr marL="0" lvl="1" indent="0">
              <a:lnSpc>
                <a:spcPct val="90000"/>
              </a:lnSpc>
              <a:spcBef>
                <a:spcPts val="1000"/>
              </a:spcBef>
              <a:spcAft>
                <a:spcPts val="600"/>
              </a:spcAft>
              <a:buFont typeface="Arial" panose="020B0604020202020204" pitchFamily="34" charset="0"/>
              <a:buNone/>
            </a:pPr>
            <a:r>
              <a:rPr lang="en-GB" sz="900"/>
              <a:t>Qualitative insights provide depth and understanding during early stages of development and decision-making.</a:t>
            </a:r>
          </a:p>
          <a:p>
            <a:pPr marL="0" indent="0">
              <a:lnSpc>
                <a:spcPct val="90000"/>
              </a:lnSpc>
              <a:spcBef>
                <a:spcPts val="2500"/>
              </a:spcBef>
              <a:spcAft>
                <a:spcPts val="600"/>
              </a:spcAft>
              <a:buFont typeface="Arial" panose="020B0604020202020204" pitchFamily="34" charset="0"/>
              <a:buNone/>
            </a:pPr>
            <a:r>
              <a:rPr lang="en-GB" sz="900" b="1"/>
              <a:t>Later Stage Focus</a:t>
            </a:r>
          </a:p>
          <a:p>
            <a:pPr marL="0" lvl="1" indent="0">
              <a:lnSpc>
                <a:spcPct val="90000"/>
              </a:lnSpc>
              <a:spcBef>
                <a:spcPts val="1000"/>
              </a:spcBef>
              <a:spcAft>
                <a:spcPts val="600"/>
              </a:spcAft>
              <a:buFont typeface="Arial" panose="020B0604020202020204" pitchFamily="34" charset="0"/>
              <a:buNone/>
            </a:pPr>
            <a:r>
              <a:rPr lang="en-GB" sz="900"/>
              <a:t>Quantitative data drives scaling and optimisation in later stages through measurable results.</a:t>
            </a:r>
          </a:p>
          <a:p>
            <a:pPr marL="0" indent="0">
              <a:lnSpc>
                <a:spcPct val="90000"/>
              </a:lnSpc>
              <a:spcBef>
                <a:spcPts val="2500"/>
              </a:spcBef>
              <a:spcAft>
                <a:spcPts val="600"/>
              </a:spcAft>
              <a:buFont typeface="Arial" panose="020B0604020202020204" pitchFamily="34" charset="0"/>
              <a:buNone/>
            </a:pPr>
            <a:r>
              <a:rPr lang="en-GB" sz="900" b="1"/>
              <a:t>Strategic Timing</a:t>
            </a:r>
          </a:p>
          <a:p>
            <a:pPr marL="0" lvl="1" indent="0">
              <a:lnSpc>
                <a:spcPct val="90000"/>
              </a:lnSpc>
              <a:spcBef>
                <a:spcPts val="1000"/>
              </a:spcBef>
              <a:spcAft>
                <a:spcPts val="600"/>
              </a:spcAft>
              <a:buFont typeface="Arial" panose="020B0604020202020204" pitchFamily="34" charset="0"/>
              <a:buNone/>
            </a:pPr>
            <a:r>
              <a:rPr lang="en-GB" sz="900"/>
              <a:t>Knowing when to apply qualitative or quantitative methods is essential for successful growth and optimisation.</a:t>
            </a:r>
          </a:p>
        </p:txBody>
      </p:sp>
      <p:sp>
        <p:nvSpPr>
          <p:cNvPr id="4" name="Date Placeholder 3">
            <a:extLst>
              <a:ext uri="{FF2B5EF4-FFF2-40B4-BE49-F238E27FC236}">
                <a16:creationId xmlns:a16="http://schemas.microsoft.com/office/drawing/2014/main" id="{9DD8A098-076D-5A19-5DD8-DAABFF77A78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CE9B475-A8D6-6EAA-C0E5-7780E0E58F2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1381314-BCAF-0619-B06E-CF395A11ADF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128945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BD58-CB12-E494-CB29-053E74B8708B}"/>
              </a:ext>
            </a:extLst>
          </p:cNvPr>
          <p:cNvSpPr>
            <a:spLocks noGrp="1"/>
          </p:cNvSpPr>
          <p:nvPr>
            <p:ph type="title"/>
          </p:nvPr>
        </p:nvSpPr>
        <p:spPr>
          <a:xfrm>
            <a:off x="431172" y="553616"/>
            <a:ext cx="7914087" cy="4008859"/>
          </a:xfrm>
        </p:spPr>
        <p:txBody>
          <a:bodyPr anchor="t">
            <a:normAutofit/>
          </a:bodyPr>
          <a:lstStyle/>
          <a:p>
            <a:r>
              <a:rPr lang="en-GB"/>
              <a:t>Practical Validation Tools and Experiments</a:t>
            </a:r>
          </a:p>
        </p:txBody>
      </p:sp>
      <p:sp>
        <p:nvSpPr>
          <p:cNvPr id="11" name="Text Placeholder 2">
            <a:extLst>
              <a:ext uri="{FF2B5EF4-FFF2-40B4-BE49-F238E27FC236}">
                <a16:creationId xmlns:a16="http://schemas.microsoft.com/office/drawing/2014/main" id="{5042ED87-F96C-6747-EB0E-F0196F8705A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598D55A-405F-A729-701C-E8787EDCC69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6157561-FD23-F9AB-2EF2-AE7D70AFE373}"/>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DFE0B4CF-9CA0-BD49-4D16-70DB2C97AB4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3487933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9A17-32BF-0252-6041-12D289954C13}"/>
              </a:ext>
            </a:extLst>
          </p:cNvPr>
          <p:cNvSpPr>
            <a:spLocks noGrp="1"/>
          </p:cNvSpPr>
          <p:nvPr>
            <p:ph type="title"/>
          </p:nvPr>
        </p:nvSpPr>
        <p:spPr>
          <a:xfrm>
            <a:off x="429768" y="411480"/>
            <a:ext cx="11045952" cy="1828800"/>
          </a:xfrm>
        </p:spPr>
        <p:txBody>
          <a:bodyPr anchor="t">
            <a:normAutofit/>
          </a:bodyPr>
          <a:lstStyle/>
          <a:p>
            <a:r>
              <a:rPr lang="en-GB" sz="5000"/>
              <a:t>Today's Agenda: Mastering Startup Validation</a:t>
            </a:r>
          </a:p>
        </p:txBody>
      </p:sp>
      <p:sp>
        <p:nvSpPr>
          <p:cNvPr id="3" name="Content Placeholder 2">
            <a:extLst>
              <a:ext uri="{FF2B5EF4-FFF2-40B4-BE49-F238E27FC236}">
                <a16:creationId xmlns:a16="http://schemas.microsoft.com/office/drawing/2014/main" id="{4A3162F9-9855-098C-177E-FCBF65AE64ED}"/>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lnSpc>
                <a:spcPct val="110000"/>
              </a:lnSpc>
              <a:buFont typeface="Arial" panose="020B0604020202020204" pitchFamily="34" charset="0"/>
              <a:buChar char="•"/>
            </a:pPr>
            <a:r>
              <a:rPr lang="en-GB" sz="1300"/>
              <a:t>Understanding Validation in the Startup Context</a:t>
            </a:r>
          </a:p>
          <a:p>
            <a:pPr>
              <a:lnSpc>
                <a:spcPct val="110000"/>
              </a:lnSpc>
              <a:buFont typeface="Arial" panose="020B0604020202020204" pitchFamily="34" charset="0"/>
              <a:buChar char="•"/>
            </a:pPr>
            <a:r>
              <a:rPr lang="en-GB" sz="1300"/>
              <a:t>The Importance of Evidence for Investors</a:t>
            </a:r>
          </a:p>
          <a:p>
            <a:pPr>
              <a:lnSpc>
                <a:spcPct val="110000"/>
              </a:lnSpc>
              <a:buFont typeface="Arial" panose="020B0604020202020204" pitchFamily="34" charset="0"/>
              <a:buChar char="•"/>
            </a:pPr>
            <a:r>
              <a:rPr lang="en-GB" sz="1300"/>
              <a:t>Key Types of Validation</a:t>
            </a:r>
          </a:p>
          <a:p>
            <a:pPr>
              <a:lnSpc>
                <a:spcPct val="110000"/>
              </a:lnSpc>
              <a:buFont typeface="Arial" panose="020B0604020202020204" pitchFamily="34" charset="0"/>
              <a:buChar char="•"/>
            </a:pPr>
            <a:r>
              <a:rPr lang="en-GB" sz="1300"/>
              <a:t>Qualitative Versus Quantitative Validation Approaches</a:t>
            </a:r>
          </a:p>
          <a:p>
            <a:pPr>
              <a:lnSpc>
                <a:spcPct val="110000"/>
              </a:lnSpc>
              <a:buFont typeface="Arial" panose="020B0604020202020204" pitchFamily="34" charset="0"/>
              <a:buChar char="•"/>
            </a:pPr>
            <a:r>
              <a:rPr lang="en-GB" sz="1300"/>
              <a:t>Practical Validation Tools and Experiments</a:t>
            </a:r>
          </a:p>
          <a:p>
            <a:pPr>
              <a:lnSpc>
                <a:spcPct val="110000"/>
              </a:lnSpc>
              <a:buFont typeface="Arial" panose="020B0604020202020204" pitchFamily="34" charset="0"/>
              <a:buChar char="•"/>
            </a:pPr>
            <a:r>
              <a:rPr lang="en-GB" sz="1300"/>
              <a:t>Prototypes, Demos, and Rapid Experimentation</a:t>
            </a:r>
          </a:p>
          <a:p>
            <a:pPr>
              <a:lnSpc>
                <a:spcPct val="110000"/>
              </a:lnSpc>
              <a:buFont typeface="Arial" panose="020B0604020202020204" pitchFamily="34" charset="0"/>
              <a:buChar char="•"/>
            </a:pPr>
            <a:r>
              <a:rPr lang="en-GB" sz="1300"/>
              <a:t>Metrics for Early-Stage Validation</a:t>
            </a:r>
          </a:p>
          <a:p>
            <a:pPr>
              <a:lnSpc>
                <a:spcPct val="110000"/>
              </a:lnSpc>
              <a:buFont typeface="Arial" panose="020B0604020202020204" pitchFamily="34" charset="0"/>
              <a:buChar char="•"/>
            </a:pPr>
            <a:r>
              <a:rPr lang="en-GB" sz="1300"/>
              <a:t>Making Sense of Validation Results</a:t>
            </a:r>
          </a:p>
          <a:p>
            <a:pPr>
              <a:lnSpc>
                <a:spcPct val="110000"/>
              </a:lnSpc>
              <a:buFont typeface="Arial" panose="020B0604020202020204" pitchFamily="34" charset="0"/>
              <a:buChar char="•"/>
            </a:pPr>
            <a:r>
              <a:rPr lang="en-GB" sz="1300"/>
              <a:t>Common Validation Pitfalls and Lessons from Real Startups</a:t>
            </a:r>
          </a:p>
          <a:p>
            <a:pPr>
              <a:lnSpc>
                <a:spcPct val="110000"/>
              </a:lnSpc>
              <a:buFont typeface="Arial" panose="020B0604020202020204" pitchFamily="34" charset="0"/>
              <a:buChar char="•"/>
            </a:pPr>
            <a:r>
              <a:rPr lang="en-GB" sz="1300"/>
              <a:t>Validation in Practice: Student Exercises and Documentation</a:t>
            </a:r>
          </a:p>
        </p:txBody>
      </p:sp>
      <p:sp>
        <p:nvSpPr>
          <p:cNvPr id="4" name="Date Placeholder 3">
            <a:extLst>
              <a:ext uri="{FF2B5EF4-FFF2-40B4-BE49-F238E27FC236}">
                <a16:creationId xmlns:a16="http://schemas.microsoft.com/office/drawing/2014/main" id="{FC3582BD-143A-6B32-189E-E7A732F4F74C}"/>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EF3B100-1CDE-F298-9250-E4B78070F99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C37EADE6-FD7B-B83C-EC1C-C44D6DB1143C}"/>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1423758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CEF-E5A5-CE21-BCA4-878FBD385280}"/>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Conducting Effective Customer Interviews</a:t>
            </a:r>
          </a:p>
        </p:txBody>
      </p:sp>
      <p:pic>
        <p:nvPicPr>
          <p:cNvPr id="7" name="Content Placeholder 6" descr="Professional setting showing customer interview process with attentive listening and note-taking">
            <a:extLst>
              <a:ext uri="{FF2B5EF4-FFF2-40B4-BE49-F238E27FC236}">
                <a16:creationId xmlns:a16="http://schemas.microsoft.com/office/drawing/2014/main" id="{9565DC3A-534F-4B27-9C85-B3E1479B8D90}"/>
              </a:ext>
            </a:extLst>
          </p:cNvPr>
          <p:cNvPicPr>
            <a:picLocks noGrp="1" noChangeAspect="1"/>
          </p:cNvPicPr>
          <p:nvPr>
            <p:ph type="pic" sz="quarter" idx="15"/>
          </p:nvPr>
        </p:nvPicPr>
        <p:blipFill>
          <a:blip r:embed="rId3"/>
          <a:srcRect l="7532" r="11791" b="1"/>
          <a:stretch>
            <a:fillRect/>
          </a:stretch>
        </p:blipFill>
        <p:spPr>
          <a:xfrm>
            <a:off x="20" y="10"/>
            <a:ext cx="7734280" cy="6399142"/>
          </a:xfrm>
        </p:spPr>
      </p:pic>
      <p:sp>
        <p:nvSpPr>
          <p:cNvPr id="8" name="TextBox 7">
            <a:extLst>
              <a:ext uri="{FF2B5EF4-FFF2-40B4-BE49-F238E27FC236}">
                <a16:creationId xmlns:a16="http://schemas.microsoft.com/office/drawing/2014/main" id="{2840F144-AE76-468D-9F18-9D2B9E9CDDD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Designing Interviews</a:t>
            </a:r>
          </a:p>
          <a:p>
            <a:pPr marL="0" lvl="1" indent="0">
              <a:lnSpc>
                <a:spcPct val="90000"/>
              </a:lnSpc>
              <a:spcBef>
                <a:spcPts val="1000"/>
              </a:spcBef>
              <a:spcAft>
                <a:spcPts val="600"/>
              </a:spcAft>
              <a:buFont typeface="Arial" panose="020B0604020202020204" pitchFamily="34" charset="0"/>
              <a:buNone/>
            </a:pPr>
            <a:r>
              <a:rPr lang="en-GB" sz="900"/>
              <a:t>Create interview questions that encourage honest feedback and reveal true customer needs without leading them.</a:t>
            </a:r>
          </a:p>
          <a:p>
            <a:pPr marL="0" indent="0">
              <a:lnSpc>
                <a:spcPct val="90000"/>
              </a:lnSpc>
              <a:spcBef>
                <a:spcPts val="2500"/>
              </a:spcBef>
              <a:spcAft>
                <a:spcPts val="600"/>
              </a:spcAft>
              <a:buFont typeface="Arial" panose="020B0604020202020204" pitchFamily="34" charset="0"/>
              <a:buNone/>
            </a:pPr>
            <a:r>
              <a:rPr lang="en-GB" sz="900" b="1"/>
              <a:t>Unbiased Questioning</a:t>
            </a:r>
          </a:p>
          <a:p>
            <a:pPr marL="0" lvl="1" indent="0">
              <a:lnSpc>
                <a:spcPct val="90000"/>
              </a:lnSpc>
              <a:spcBef>
                <a:spcPts val="1000"/>
              </a:spcBef>
              <a:spcAft>
                <a:spcPts val="600"/>
              </a:spcAft>
              <a:buFont typeface="Arial" panose="020B0604020202020204" pitchFamily="34" charset="0"/>
              <a:buNone/>
            </a:pPr>
            <a:r>
              <a:rPr lang="en-GB" sz="900"/>
              <a:t>Use neutral language and avoid assumptions to prevent biasing customer responses during interviews.</a:t>
            </a:r>
          </a:p>
          <a:p>
            <a:pPr marL="0" indent="0">
              <a:lnSpc>
                <a:spcPct val="90000"/>
              </a:lnSpc>
              <a:spcBef>
                <a:spcPts val="2500"/>
              </a:spcBef>
              <a:spcAft>
                <a:spcPts val="600"/>
              </a:spcAft>
              <a:buFont typeface="Arial" panose="020B0604020202020204" pitchFamily="34" charset="0"/>
              <a:buNone/>
            </a:pPr>
            <a:r>
              <a:rPr lang="en-GB" sz="900" b="1"/>
              <a:t>Active Listening</a:t>
            </a:r>
          </a:p>
          <a:p>
            <a:pPr marL="0" lvl="1" indent="0">
              <a:lnSpc>
                <a:spcPct val="90000"/>
              </a:lnSpc>
              <a:spcBef>
                <a:spcPts val="1000"/>
              </a:spcBef>
              <a:spcAft>
                <a:spcPts val="600"/>
              </a:spcAft>
              <a:buFont typeface="Arial" panose="020B0604020202020204" pitchFamily="34" charset="0"/>
              <a:buNone/>
            </a:pPr>
            <a:r>
              <a:rPr lang="en-GB" sz="900"/>
              <a:t>Focus on attentive listening and note-taking to accurately capture customer reactions and needs.</a:t>
            </a:r>
          </a:p>
        </p:txBody>
      </p:sp>
      <p:sp>
        <p:nvSpPr>
          <p:cNvPr id="4" name="Date Placeholder 3">
            <a:extLst>
              <a:ext uri="{FF2B5EF4-FFF2-40B4-BE49-F238E27FC236}">
                <a16:creationId xmlns:a16="http://schemas.microsoft.com/office/drawing/2014/main" id="{31C80FC7-9541-778C-21D9-7C567130BF9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15A2BD1-DBBC-4CAA-C9CF-428002E69AA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74C32C2-EF95-9C7A-DA36-27A01DC4048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400224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F834-BC49-1805-9558-338840965F47}"/>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3000" b="0" kern="1200" cap="all" baseline="0">
                <a:latin typeface="+mj-lt"/>
                <a:ea typeface="+mj-ea"/>
                <a:cs typeface="+mj-cs"/>
              </a:rPr>
              <a:t>Using Smoke Tests and Landing Pages</a:t>
            </a:r>
          </a:p>
        </p:txBody>
      </p:sp>
      <p:sp>
        <p:nvSpPr>
          <p:cNvPr id="8" name="TextBox 7">
            <a:extLst>
              <a:ext uri="{FF2B5EF4-FFF2-40B4-BE49-F238E27FC236}">
                <a16:creationId xmlns:a16="http://schemas.microsoft.com/office/drawing/2014/main" id="{7C3AC474-985A-4280-A9FF-D3FDF3F8A3F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Purpose of Smoke Tests</a:t>
            </a:r>
          </a:p>
          <a:p>
            <a:pPr marL="0" lvl="1" indent="0">
              <a:spcBef>
                <a:spcPts val="1000"/>
              </a:spcBef>
              <a:spcAft>
                <a:spcPts val="600"/>
              </a:spcAft>
              <a:buFont typeface="Arial" panose="020B0604020202020204" pitchFamily="34" charset="0"/>
              <a:buNone/>
            </a:pPr>
            <a:r>
              <a:rPr lang="en-GB" sz="1400"/>
              <a:t>Smoke tests help assess customer interest early by tracking engagement before product development.</a:t>
            </a:r>
          </a:p>
          <a:p>
            <a:pPr marL="0" indent="0">
              <a:spcBef>
                <a:spcPts val="2500"/>
              </a:spcBef>
              <a:spcAft>
                <a:spcPts val="600"/>
              </a:spcAft>
              <a:buFont typeface="Arial" panose="020B0604020202020204" pitchFamily="34" charset="0"/>
              <a:buNone/>
            </a:pPr>
            <a:r>
              <a:rPr lang="en-GB" sz="1400" b="1"/>
              <a:t>Role of Landing Pages</a:t>
            </a:r>
          </a:p>
          <a:p>
            <a:pPr marL="0" lvl="1" indent="0">
              <a:spcBef>
                <a:spcPts val="1000"/>
              </a:spcBef>
              <a:spcAft>
                <a:spcPts val="600"/>
              </a:spcAft>
              <a:buFont typeface="Arial" panose="020B0604020202020204" pitchFamily="34" charset="0"/>
              <a:buNone/>
            </a:pPr>
            <a:r>
              <a:rPr lang="en-GB" sz="1400"/>
              <a:t>Landing pages capture clicks and sign-ups to validate demand prior to building the complete product.</a:t>
            </a:r>
          </a:p>
        </p:txBody>
      </p:sp>
      <p:pic>
        <p:nvPicPr>
          <p:cNvPr id="7" name="Content Placeholder 6" descr="digital marketing concept with landing page, clicks, sign-ups and product development">
            <a:extLst>
              <a:ext uri="{FF2B5EF4-FFF2-40B4-BE49-F238E27FC236}">
                <a16:creationId xmlns:a16="http://schemas.microsoft.com/office/drawing/2014/main" id="{4602C72B-ADCE-429C-BD42-C6E892B2D4D5}"/>
              </a:ext>
            </a:extLst>
          </p:cNvPr>
          <p:cNvPicPr>
            <a:picLocks noGrp="1" noChangeAspect="1"/>
          </p:cNvPicPr>
          <p:nvPr>
            <p:ph type="pic" sz="quarter" idx="15"/>
          </p:nvPr>
        </p:nvPicPr>
        <p:blipFill>
          <a:blip r:embed="rId3"/>
          <a:srcRect l="13151" r="6644" b="1"/>
          <a:stretch>
            <a:fillRect/>
          </a:stretch>
        </p:blipFill>
        <p:spPr>
          <a:xfrm>
            <a:off x="4502843" y="2"/>
            <a:ext cx="7689157" cy="6399151"/>
          </a:xfrm>
        </p:spPr>
      </p:pic>
      <p:sp>
        <p:nvSpPr>
          <p:cNvPr id="4" name="Date Placeholder 3">
            <a:extLst>
              <a:ext uri="{FF2B5EF4-FFF2-40B4-BE49-F238E27FC236}">
                <a16:creationId xmlns:a16="http://schemas.microsoft.com/office/drawing/2014/main" id="{1980E30E-32BE-6841-8019-BA102A7DC79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1240A4C-5624-72DF-4191-F365D1B229E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B6E62B0-F0E4-45F3-77BD-23D11967387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1663014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7CD5-7C68-910A-D8BA-47195EC985AF}"/>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Running Fake-Door Tests and Building Waitlists</a:t>
            </a:r>
          </a:p>
        </p:txBody>
      </p:sp>
      <p:pic>
        <p:nvPicPr>
          <p:cNvPr id="7" name="Content Placeholder 6" descr="Digital interface showing product test with sign-up waitlist and user engagement concept">
            <a:extLst>
              <a:ext uri="{FF2B5EF4-FFF2-40B4-BE49-F238E27FC236}">
                <a16:creationId xmlns:a16="http://schemas.microsoft.com/office/drawing/2014/main" id="{EDEC442C-5250-4E8C-ADA2-E9D75D7FE8BE}"/>
              </a:ext>
            </a:extLst>
          </p:cNvPr>
          <p:cNvPicPr>
            <a:picLocks noGrp="1" noChangeAspect="1"/>
          </p:cNvPicPr>
          <p:nvPr>
            <p:ph type="pic" sz="quarter" idx="15"/>
          </p:nvPr>
        </p:nvPicPr>
        <p:blipFill>
          <a:blip r:embed="rId3"/>
          <a:srcRect l="7939" r="11385" b="1"/>
          <a:stretch>
            <a:fillRect/>
          </a:stretch>
        </p:blipFill>
        <p:spPr>
          <a:xfrm>
            <a:off x="20" y="10"/>
            <a:ext cx="7734280" cy="6399142"/>
          </a:xfrm>
        </p:spPr>
      </p:pic>
      <p:sp>
        <p:nvSpPr>
          <p:cNvPr id="8" name="TextBox 7">
            <a:extLst>
              <a:ext uri="{FF2B5EF4-FFF2-40B4-BE49-F238E27FC236}">
                <a16:creationId xmlns:a16="http://schemas.microsoft.com/office/drawing/2014/main" id="{26D5C3BF-0E39-4C43-B8E5-439E87094D4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Purpose of Fake-Door Tests</a:t>
            </a:r>
          </a:p>
          <a:p>
            <a:pPr marL="0" lvl="1" indent="0">
              <a:spcBef>
                <a:spcPts val="1000"/>
              </a:spcBef>
              <a:spcAft>
                <a:spcPts val="600"/>
              </a:spcAft>
              <a:buFont typeface="Arial" panose="020B0604020202020204" pitchFamily="34" charset="0"/>
              <a:buNone/>
            </a:pPr>
            <a:r>
              <a:rPr lang="en-GB" sz="1400"/>
              <a:t>Fake-door tests help measure user interest before product development begins by simulating availability.</a:t>
            </a:r>
          </a:p>
          <a:p>
            <a:pPr marL="0" indent="0">
              <a:spcBef>
                <a:spcPts val="2500"/>
              </a:spcBef>
              <a:spcAft>
                <a:spcPts val="600"/>
              </a:spcAft>
              <a:buFont typeface="Arial" panose="020B0604020202020204" pitchFamily="34" charset="0"/>
              <a:buNone/>
            </a:pPr>
            <a:r>
              <a:rPr lang="en-GB" sz="1400" b="1"/>
              <a:t>Building a Waitlist</a:t>
            </a:r>
          </a:p>
          <a:p>
            <a:pPr marL="0" lvl="1" indent="0">
              <a:spcBef>
                <a:spcPts val="1000"/>
              </a:spcBef>
              <a:spcAft>
                <a:spcPts val="600"/>
              </a:spcAft>
              <a:buFont typeface="Arial" panose="020B0604020202020204" pitchFamily="34" charset="0"/>
              <a:buNone/>
            </a:pPr>
            <a:r>
              <a:rPr lang="en-GB" sz="1400"/>
              <a:t>Waitlists gather potential users who express interest, enabling prioritized product rollout and feedback.</a:t>
            </a:r>
          </a:p>
        </p:txBody>
      </p:sp>
      <p:sp>
        <p:nvSpPr>
          <p:cNvPr id="4" name="Date Placeholder 3">
            <a:extLst>
              <a:ext uri="{FF2B5EF4-FFF2-40B4-BE49-F238E27FC236}">
                <a16:creationId xmlns:a16="http://schemas.microsoft.com/office/drawing/2014/main" id="{DDDF4535-5FB1-A947-C4CE-F53CF2572AE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3425E7C-4039-8045-7E80-EF55E7AACEF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C6B506B-2D4B-2D00-7692-212E429EC95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3281566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6813-7439-7EC0-037D-B55FC84DEA17}"/>
              </a:ext>
            </a:extLst>
          </p:cNvPr>
          <p:cNvSpPr>
            <a:spLocks noGrp="1"/>
          </p:cNvSpPr>
          <p:nvPr>
            <p:ph type="title"/>
          </p:nvPr>
        </p:nvSpPr>
        <p:spPr>
          <a:xfrm>
            <a:off x="431172" y="553616"/>
            <a:ext cx="7914087" cy="4008859"/>
          </a:xfrm>
        </p:spPr>
        <p:txBody>
          <a:bodyPr anchor="t">
            <a:normAutofit/>
          </a:bodyPr>
          <a:lstStyle/>
          <a:p>
            <a:r>
              <a:rPr lang="en-GB"/>
              <a:t>Prototypes, Demos, and Rapid Experimentation</a:t>
            </a:r>
          </a:p>
        </p:txBody>
      </p:sp>
      <p:sp>
        <p:nvSpPr>
          <p:cNvPr id="11" name="Text Placeholder 2">
            <a:extLst>
              <a:ext uri="{FF2B5EF4-FFF2-40B4-BE49-F238E27FC236}">
                <a16:creationId xmlns:a16="http://schemas.microsoft.com/office/drawing/2014/main" id="{2A27761D-73AD-EE92-73C6-786212BBBD4C}"/>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B5D5B595-9528-7BA9-F5D3-875566A6B721}"/>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A94F930-D371-E50E-017A-58E4B58E6B0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A7052BD1-5CE3-36E8-49E6-3BED1BCC9F8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617003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81DE-2FB0-F523-3A3F-7C25F2ABFAC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Building Minimum Viable Prototypes</a:t>
            </a:r>
          </a:p>
        </p:txBody>
      </p:sp>
      <p:pic>
        <p:nvPicPr>
          <p:cNvPr id="7" name="Content Placeholder 6" descr="Simple product prototypes illustrating core functionalities and user testing">
            <a:extLst>
              <a:ext uri="{FF2B5EF4-FFF2-40B4-BE49-F238E27FC236}">
                <a16:creationId xmlns:a16="http://schemas.microsoft.com/office/drawing/2014/main" id="{9BA35474-E834-4B0E-A037-BA8BACE1F523}"/>
              </a:ext>
            </a:extLst>
          </p:cNvPr>
          <p:cNvPicPr>
            <a:picLocks noGrp="1" noChangeAspect="1"/>
          </p:cNvPicPr>
          <p:nvPr>
            <p:ph type="pic" sz="quarter" idx="15"/>
          </p:nvPr>
        </p:nvPicPr>
        <p:blipFill>
          <a:blip r:embed="rId3"/>
          <a:srcRect l="19081" r="242" b="1"/>
          <a:stretch>
            <a:fillRect/>
          </a:stretch>
        </p:blipFill>
        <p:spPr>
          <a:xfrm>
            <a:off x="20" y="10"/>
            <a:ext cx="7734280" cy="6399142"/>
          </a:xfrm>
        </p:spPr>
      </p:pic>
      <p:sp>
        <p:nvSpPr>
          <p:cNvPr id="8" name="TextBox 7">
            <a:extLst>
              <a:ext uri="{FF2B5EF4-FFF2-40B4-BE49-F238E27FC236}">
                <a16:creationId xmlns:a16="http://schemas.microsoft.com/office/drawing/2014/main" id="{02E996E3-6AC4-4E05-A893-908059BEB0F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100" b="1"/>
              <a:t>Simple Prototype Models</a:t>
            </a:r>
          </a:p>
          <a:p>
            <a:pPr marL="0" lvl="1" indent="0">
              <a:lnSpc>
                <a:spcPct val="90000"/>
              </a:lnSpc>
              <a:spcBef>
                <a:spcPts val="1000"/>
              </a:spcBef>
              <a:spcAft>
                <a:spcPts val="600"/>
              </a:spcAft>
              <a:buFont typeface="Arial" panose="020B0604020202020204" pitchFamily="34" charset="0"/>
              <a:buNone/>
            </a:pPr>
            <a:r>
              <a:rPr lang="en-GB" sz="1100"/>
              <a:t>Design basic, cost-effective versions of your product to focus on essential features.</a:t>
            </a:r>
          </a:p>
          <a:p>
            <a:pPr marL="0" indent="0">
              <a:lnSpc>
                <a:spcPct val="90000"/>
              </a:lnSpc>
              <a:spcBef>
                <a:spcPts val="2500"/>
              </a:spcBef>
              <a:spcAft>
                <a:spcPts val="600"/>
              </a:spcAft>
              <a:buFont typeface="Arial" panose="020B0604020202020204" pitchFamily="34" charset="0"/>
              <a:buNone/>
            </a:pPr>
            <a:r>
              <a:rPr lang="en-GB" sz="1100" b="1"/>
              <a:t>Core Functionality Testing</a:t>
            </a:r>
          </a:p>
          <a:p>
            <a:pPr marL="0" lvl="1" indent="0">
              <a:lnSpc>
                <a:spcPct val="90000"/>
              </a:lnSpc>
              <a:spcBef>
                <a:spcPts val="1000"/>
              </a:spcBef>
              <a:spcAft>
                <a:spcPts val="600"/>
              </a:spcAft>
              <a:buFont typeface="Arial" panose="020B0604020202020204" pitchFamily="34" charset="0"/>
              <a:buNone/>
            </a:pPr>
            <a:r>
              <a:rPr lang="en-GB" sz="1100"/>
              <a:t>Use prototypes to quickly test and validate key product functionalities with users.</a:t>
            </a:r>
          </a:p>
          <a:p>
            <a:pPr marL="0" indent="0">
              <a:lnSpc>
                <a:spcPct val="90000"/>
              </a:lnSpc>
              <a:spcBef>
                <a:spcPts val="2500"/>
              </a:spcBef>
              <a:spcAft>
                <a:spcPts val="600"/>
              </a:spcAft>
              <a:buFont typeface="Arial" panose="020B0604020202020204" pitchFamily="34" charset="0"/>
              <a:buNone/>
            </a:pPr>
            <a:r>
              <a:rPr lang="en-GB" sz="1100" b="1"/>
              <a:t>Rapid Feedback Cycle</a:t>
            </a:r>
          </a:p>
          <a:p>
            <a:pPr marL="0" lvl="1" indent="0">
              <a:lnSpc>
                <a:spcPct val="90000"/>
              </a:lnSpc>
              <a:spcBef>
                <a:spcPts val="1000"/>
              </a:spcBef>
              <a:spcAft>
                <a:spcPts val="600"/>
              </a:spcAft>
              <a:buFont typeface="Arial" panose="020B0604020202020204" pitchFamily="34" charset="0"/>
              <a:buNone/>
            </a:pPr>
            <a:r>
              <a:rPr lang="en-GB" sz="1100"/>
              <a:t>Gather fast user feedback to iterate and improve the product efficiently.</a:t>
            </a:r>
          </a:p>
        </p:txBody>
      </p:sp>
      <p:sp>
        <p:nvSpPr>
          <p:cNvPr id="4" name="Date Placeholder 3">
            <a:extLst>
              <a:ext uri="{FF2B5EF4-FFF2-40B4-BE49-F238E27FC236}">
                <a16:creationId xmlns:a16="http://schemas.microsoft.com/office/drawing/2014/main" id="{F3F17160-9318-58E8-1755-609D78A7E75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48DAD35-3FC1-8544-A4B9-CCF2F855B83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F9EE7FE-9A5B-E9AD-19EB-8B831CF154C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Tree>
    <p:extLst>
      <p:ext uri="{BB962C8B-B14F-4D97-AF65-F5344CB8AC3E}">
        <p14:creationId xmlns:p14="http://schemas.microsoft.com/office/powerpoint/2010/main" val="4009326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6E1C-8423-F3A3-F4CD-46090755407E}"/>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700" b="0" kern="1200" cap="all" baseline="0">
                <a:latin typeface="+mj-lt"/>
                <a:ea typeface="+mj-ea"/>
                <a:cs typeface="+mj-cs"/>
              </a:rPr>
              <a:t>Gathering Real Feedback with Demos</a:t>
            </a:r>
          </a:p>
        </p:txBody>
      </p:sp>
      <p:sp>
        <p:nvSpPr>
          <p:cNvPr id="8" name="TextBox 7">
            <a:extLst>
              <a:ext uri="{FF2B5EF4-FFF2-40B4-BE49-F238E27FC236}">
                <a16:creationId xmlns:a16="http://schemas.microsoft.com/office/drawing/2014/main" id="{A86021BE-ACA3-4C55-B82B-07BF4998B24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Showcase Prototype</a:t>
            </a:r>
          </a:p>
          <a:p>
            <a:pPr marL="0" lvl="1" indent="0">
              <a:spcBef>
                <a:spcPts val="1000"/>
              </a:spcBef>
              <a:spcAft>
                <a:spcPts val="600"/>
              </a:spcAft>
              <a:buFont typeface="Arial" panose="020B0604020202020204" pitchFamily="34" charset="0"/>
              <a:buNone/>
            </a:pPr>
            <a:r>
              <a:rPr lang="en-GB" sz="1400"/>
              <a:t>Demos provide a practical way to present your prototype directly to potential customers and stakeholders.</a:t>
            </a:r>
          </a:p>
          <a:p>
            <a:pPr marL="0" indent="0">
              <a:spcBef>
                <a:spcPts val="2500"/>
              </a:spcBef>
              <a:spcAft>
                <a:spcPts val="600"/>
              </a:spcAft>
              <a:buFont typeface="Arial" panose="020B0604020202020204" pitchFamily="34" charset="0"/>
              <a:buNone/>
            </a:pPr>
            <a:r>
              <a:rPr lang="en-GB" sz="1400" b="1"/>
              <a:t>Collect Valuable Feedback</a:t>
            </a:r>
          </a:p>
          <a:p>
            <a:pPr marL="0" lvl="1" indent="0">
              <a:spcBef>
                <a:spcPts val="1000"/>
              </a:spcBef>
              <a:spcAft>
                <a:spcPts val="600"/>
              </a:spcAft>
              <a:buFont typeface="Arial" panose="020B0604020202020204" pitchFamily="34" charset="0"/>
              <a:buNone/>
            </a:pPr>
            <a:r>
              <a:rPr lang="en-GB" sz="1400"/>
              <a:t>Gathering feedback through demos helps identify areas for improvement and enhances product refinement.</a:t>
            </a:r>
          </a:p>
        </p:txBody>
      </p:sp>
      <p:pic>
        <p:nvPicPr>
          <p:cNvPr id="7" name="Content Placeholder 6" descr="Business team demonstrating a prototype to diverse group of stakeholders for feedback">
            <a:extLst>
              <a:ext uri="{FF2B5EF4-FFF2-40B4-BE49-F238E27FC236}">
                <a16:creationId xmlns:a16="http://schemas.microsoft.com/office/drawing/2014/main" id="{9720537D-411B-4331-BE81-BC1AE1C27B1B}"/>
              </a:ext>
            </a:extLst>
          </p:cNvPr>
          <p:cNvPicPr>
            <a:picLocks noGrp="1" noChangeAspect="1"/>
          </p:cNvPicPr>
          <p:nvPr>
            <p:ph type="pic" sz="quarter" idx="15"/>
          </p:nvPr>
        </p:nvPicPr>
        <p:blipFill>
          <a:blip r:embed="rId3"/>
          <a:srcRect l="11446" r="8348" b="1"/>
          <a:stretch>
            <a:fillRect/>
          </a:stretch>
        </p:blipFill>
        <p:spPr>
          <a:xfrm>
            <a:off x="4502843" y="2"/>
            <a:ext cx="7689157" cy="6399151"/>
          </a:xfrm>
        </p:spPr>
      </p:pic>
      <p:sp>
        <p:nvSpPr>
          <p:cNvPr id="4" name="Date Placeholder 3">
            <a:extLst>
              <a:ext uri="{FF2B5EF4-FFF2-40B4-BE49-F238E27FC236}">
                <a16:creationId xmlns:a16="http://schemas.microsoft.com/office/drawing/2014/main" id="{E320C796-E32C-65A2-7AEC-047F9455DF6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B1FF2BF-B648-8F30-35AA-E551DFF7667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1CDC13D-80B6-76D4-BA53-E58C900F13F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25</a:t>
            </a:fld>
            <a:endParaRPr lang="en-US"/>
          </a:p>
        </p:txBody>
      </p:sp>
    </p:spTree>
    <p:extLst>
      <p:ext uri="{BB962C8B-B14F-4D97-AF65-F5344CB8AC3E}">
        <p14:creationId xmlns:p14="http://schemas.microsoft.com/office/powerpoint/2010/main" val="277048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D557-404E-2406-ABEF-8CDE823757EE}"/>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700" b="0" kern="1200" cap="all" baseline="0">
                <a:latin typeface="+mj-lt"/>
                <a:ea typeface="+mj-ea"/>
                <a:cs typeface="+mj-cs"/>
              </a:rPr>
              <a:t>Structuring Surveys and Experiments for Validation</a:t>
            </a:r>
          </a:p>
        </p:txBody>
      </p:sp>
      <p:sp>
        <p:nvSpPr>
          <p:cNvPr id="8" name="TextBox 7">
            <a:extLst>
              <a:ext uri="{FF2B5EF4-FFF2-40B4-BE49-F238E27FC236}">
                <a16:creationId xmlns:a16="http://schemas.microsoft.com/office/drawing/2014/main" id="{7BBA756C-C3F6-4447-AE7F-5FDF50178C1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Define Clear Objectives</a:t>
            </a:r>
          </a:p>
          <a:p>
            <a:pPr marL="0" lvl="1" indent="0">
              <a:spcBef>
                <a:spcPts val="1000"/>
              </a:spcBef>
              <a:spcAft>
                <a:spcPts val="600"/>
              </a:spcAft>
              <a:buFont typeface="Arial" panose="020B0604020202020204" pitchFamily="34" charset="0"/>
              <a:buNone/>
            </a:pPr>
            <a:r>
              <a:rPr lang="en-GB" sz="1400"/>
              <a:t>Establish specific goals for surveys and experiments to ensure focused and relevant validation.</a:t>
            </a:r>
          </a:p>
          <a:p>
            <a:pPr marL="0" indent="0">
              <a:spcBef>
                <a:spcPts val="2500"/>
              </a:spcBef>
              <a:spcAft>
                <a:spcPts val="600"/>
              </a:spcAft>
              <a:buFont typeface="Arial" panose="020B0604020202020204" pitchFamily="34" charset="0"/>
              <a:buNone/>
            </a:pPr>
            <a:r>
              <a:rPr lang="en-GB" sz="1400" b="1"/>
              <a:t>Ensure Measurable Outcomes</a:t>
            </a:r>
          </a:p>
          <a:p>
            <a:pPr marL="0" lvl="1" indent="0">
              <a:spcBef>
                <a:spcPts val="1000"/>
              </a:spcBef>
              <a:spcAft>
                <a:spcPts val="600"/>
              </a:spcAft>
              <a:buFont typeface="Arial" panose="020B0604020202020204" pitchFamily="34" charset="0"/>
              <a:buNone/>
            </a:pPr>
            <a:r>
              <a:rPr lang="en-GB" sz="1400"/>
              <a:t>Design experiments with quantifiable results to facilitate accurate and reliable validation.</a:t>
            </a:r>
          </a:p>
          <a:p>
            <a:pPr marL="0" indent="0">
              <a:spcBef>
                <a:spcPts val="2500"/>
              </a:spcBef>
              <a:spcAft>
                <a:spcPts val="600"/>
              </a:spcAft>
              <a:buFont typeface="Arial" panose="020B0604020202020204" pitchFamily="34" charset="0"/>
              <a:buNone/>
            </a:pPr>
            <a:r>
              <a:rPr lang="en-GB" sz="1400" b="1"/>
              <a:t>Obtain Reliable Data</a:t>
            </a:r>
          </a:p>
          <a:p>
            <a:pPr marL="0" lvl="1" indent="0">
              <a:spcBef>
                <a:spcPts val="1000"/>
              </a:spcBef>
              <a:spcAft>
                <a:spcPts val="600"/>
              </a:spcAft>
              <a:buFont typeface="Arial" panose="020B0604020202020204" pitchFamily="34" charset="0"/>
              <a:buNone/>
            </a:pPr>
            <a:r>
              <a:rPr lang="en-GB" sz="1400"/>
              <a:t>Use structured methods to collect consistent and dependable data for validation purposes.</a:t>
            </a:r>
          </a:p>
        </p:txBody>
      </p:sp>
      <p:pic>
        <p:nvPicPr>
          <p:cNvPr id="7" name="Content Placeholder 6" descr="Illustration of survey design and experimental setup with clear objectives and measurable outcomes">
            <a:extLst>
              <a:ext uri="{FF2B5EF4-FFF2-40B4-BE49-F238E27FC236}">
                <a16:creationId xmlns:a16="http://schemas.microsoft.com/office/drawing/2014/main" id="{1258E3F2-EF38-4781-B85C-172288B1A14A}"/>
              </a:ext>
            </a:extLst>
          </p:cNvPr>
          <p:cNvPicPr>
            <a:picLocks noGrp="1" noChangeAspect="1"/>
          </p:cNvPicPr>
          <p:nvPr>
            <p:ph type="pic" sz="quarter" idx="15"/>
          </p:nvPr>
        </p:nvPicPr>
        <p:blipFill>
          <a:blip r:embed="rId3"/>
          <a:srcRect l="15929" r="16745" b="1"/>
          <a:stretch>
            <a:fillRect/>
          </a:stretch>
        </p:blipFill>
        <p:spPr>
          <a:xfrm>
            <a:off x="5737594" y="10"/>
            <a:ext cx="6454406" cy="6399142"/>
          </a:xfrm>
        </p:spPr>
      </p:pic>
      <p:sp>
        <p:nvSpPr>
          <p:cNvPr id="4" name="Date Placeholder 3">
            <a:extLst>
              <a:ext uri="{FF2B5EF4-FFF2-40B4-BE49-F238E27FC236}">
                <a16:creationId xmlns:a16="http://schemas.microsoft.com/office/drawing/2014/main" id="{4C8FE9E7-4ECC-64F8-AF56-DCD77B4338B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44CE263-3473-F1E1-CF5F-484C97E6083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DAF44906-DA09-B7A8-EB46-A6CAEF29C69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spTree>
    <p:extLst>
      <p:ext uri="{BB962C8B-B14F-4D97-AF65-F5344CB8AC3E}">
        <p14:creationId xmlns:p14="http://schemas.microsoft.com/office/powerpoint/2010/main" val="2654895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7DAD-1E0E-679D-43B5-C13B8A0B7A8C}"/>
              </a:ext>
            </a:extLst>
          </p:cNvPr>
          <p:cNvSpPr>
            <a:spLocks noGrp="1"/>
          </p:cNvSpPr>
          <p:nvPr>
            <p:ph type="title"/>
          </p:nvPr>
        </p:nvSpPr>
        <p:spPr>
          <a:xfrm>
            <a:off x="431172" y="553616"/>
            <a:ext cx="7914087" cy="4008859"/>
          </a:xfrm>
        </p:spPr>
        <p:txBody>
          <a:bodyPr anchor="t">
            <a:normAutofit/>
          </a:bodyPr>
          <a:lstStyle/>
          <a:p>
            <a:r>
              <a:rPr lang="en-GB"/>
              <a:t>Metrics for Early-Stage Validation</a:t>
            </a:r>
          </a:p>
        </p:txBody>
      </p:sp>
      <p:sp>
        <p:nvSpPr>
          <p:cNvPr id="11" name="Text Placeholder 2">
            <a:extLst>
              <a:ext uri="{FF2B5EF4-FFF2-40B4-BE49-F238E27FC236}">
                <a16:creationId xmlns:a16="http://schemas.microsoft.com/office/drawing/2014/main" id="{B4864886-5936-83F9-9F1B-2A34E08A77AC}"/>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27F66BA8-F4A9-CD00-C294-0EA4B16CB63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444057A-6FCE-B49D-1059-905FF5755F4B}"/>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763702C3-941D-9407-3C85-B18C4F5B07E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27</a:t>
            </a:fld>
            <a:endParaRPr lang="en-US"/>
          </a:p>
        </p:txBody>
      </p:sp>
    </p:spTree>
    <p:extLst>
      <p:ext uri="{BB962C8B-B14F-4D97-AF65-F5344CB8AC3E}">
        <p14:creationId xmlns:p14="http://schemas.microsoft.com/office/powerpoint/2010/main" val="785349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713B-DE2A-5045-F40F-610C7057C493}"/>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200" b="0" kern="1200" cap="all" baseline="0">
                <a:latin typeface="+mj-lt"/>
                <a:ea typeface="+mj-ea"/>
                <a:cs typeface="+mj-cs"/>
              </a:rPr>
              <a:t>Key Metrics: Sign-Ups, Conversion Rates, and Engagement</a:t>
            </a:r>
          </a:p>
        </p:txBody>
      </p:sp>
      <p:sp>
        <p:nvSpPr>
          <p:cNvPr id="8" name="TextBox 7">
            <a:extLst>
              <a:ext uri="{FF2B5EF4-FFF2-40B4-BE49-F238E27FC236}">
                <a16:creationId xmlns:a16="http://schemas.microsoft.com/office/drawing/2014/main" id="{D5D740B9-4F76-493C-92C0-22F3B4FE082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Customer Interest Measurement</a:t>
            </a:r>
          </a:p>
          <a:p>
            <a:pPr marL="0" lvl="1" indent="0">
              <a:lnSpc>
                <a:spcPct val="90000"/>
              </a:lnSpc>
              <a:spcBef>
                <a:spcPts val="1000"/>
              </a:spcBef>
              <a:spcAft>
                <a:spcPts val="600"/>
              </a:spcAft>
              <a:buFont typeface="Arial" panose="020B0604020202020204" pitchFamily="34" charset="0"/>
              <a:buNone/>
            </a:pPr>
            <a:r>
              <a:rPr lang="en-GB" sz="1400"/>
              <a:t>Sign-ups indicate the level of customer interest and initial attraction to the product.</a:t>
            </a:r>
          </a:p>
          <a:p>
            <a:pPr marL="0" indent="0">
              <a:lnSpc>
                <a:spcPct val="90000"/>
              </a:lnSpc>
              <a:spcBef>
                <a:spcPts val="2500"/>
              </a:spcBef>
              <a:spcAft>
                <a:spcPts val="600"/>
              </a:spcAft>
              <a:buFont typeface="Arial" panose="020B0604020202020204" pitchFamily="34" charset="0"/>
              <a:buNone/>
            </a:pPr>
            <a:r>
              <a:rPr lang="en-GB" sz="1400" b="1"/>
              <a:t>Funnel Effectiveness</a:t>
            </a:r>
          </a:p>
          <a:p>
            <a:pPr marL="0" lvl="1" indent="0">
              <a:lnSpc>
                <a:spcPct val="90000"/>
              </a:lnSpc>
              <a:spcBef>
                <a:spcPts val="1000"/>
              </a:spcBef>
              <a:spcAft>
                <a:spcPts val="600"/>
              </a:spcAft>
              <a:buFont typeface="Arial" panose="020B0604020202020204" pitchFamily="34" charset="0"/>
              <a:buNone/>
            </a:pPr>
            <a:r>
              <a:rPr lang="en-GB" sz="1400"/>
              <a:t>Conversion rates measure how effectively visitors become active customers within the sales funnel.</a:t>
            </a:r>
          </a:p>
          <a:p>
            <a:pPr marL="0" indent="0">
              <a:lnSpc>
                <a:spcPct val="90000"/>
              </a:lnSpc>
              <a:spcBef>
                <a:spcPts val="2500"/>
              </a:spcBef>
              <a:spcAft>
                <a:spcPts val="600"/>
              </a:spcAft>
              <a:buFont typeface="Arial" panose="020B0604020202020204" pitchFamily="34" charset="0"/>
              <a:buNone/>
            </a:pPr>
            <a:r>
              <a:rPr lang="en-GB" sz="1400" b="1"/>
              <a:t>Usage Patterns</a:t>
            </a:r>
          </a:p>
          <a:p>
            <a:pPr marL="0" lvl="1" indent="0">
              <a:lnSpc>
                <a:spcPct val="90000"/>
              </a:lnSpc>
              <a:spcBef>
                <a:spcPts val="1000"/>
              </a:spcBef>
              <a:spcAft>
                <a:spcPts val="600"/>
              </a:spcAft>
              <a:buFont typeface="Arial" panose="020B0604020202020204" pitchFamily="34" charset="0"/>
              <a:buNone/>
            </a:pPr>
            <a:r>
              <a:rPr lang="en-GB" sz="1400"/>
              <a:t>Engagement metrics reveal how users interact with the product during early adoption phases.</a:t>
            </a:r>
          </a:p>
        </p:txBody>
      </p:sp>
      <p:pic>
        <p:nvPicPr>
          <p:cNvPr id="7" name="Content Placeholder 6" descr="startup analytics dashboard showing sign-ups, conversion rates, and user engagement data visualisations">
            <a:extLst>
              <a:ext uri="{FF2B5EF4-FFF2-40B4-BE49-F238E27FC236}">
                <a16:creationId xmlns:a16="http://schemas.microsoft.com/office/drawing/2014/main" id="{32267661-409D-4146-B42E-688930534190}"/>
              </a:ext>
            </a:extLst>
          </p:cNvPr>
          <p:cNvPicPr>
            <a:picLocks noGrp="1" noChangeAspect="1"/>
          </p:cNvPicPr>
          <p:nvPr>
            <p:ph type="pic" sz="quarter" idx="15"/>
          </p:nvPr>
        </p:nvPicPr>
        <p:blipFill>
          <a:blip r:embed="rId3"/>
          <a:srcRect l="12010" r="7785" b="1"/>
          <a:stretch>
            <a:fillRect/>
          </a:stretch>
        </p:blipFill>
        <p:spPr>
          <a:xfrm>
            <a:off x="4502843" y="2"/>
            <a:ext cx="7689157" cy="6399151"/>
          </a:xfrm>
        </p:spPr>
      </p:pic>
      <p:sp>
        <p:nvSpPr>
          <p:cNvPr id="4" name="Date Placeholder 3">
            <a:extLst>
              <a:ext uri="{FF2B5EF4-FFF2-40B4-BE49-F238E27FC236}">
                <a16:creationId xmlns:a16="http://schemas.microsoft.com/office/drawing/2014/main" id="{8DF323F4-9B6B-16D6-33C8-8A5D6D1AE8B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8F6B7E5-9407-FDB1-B8FC-D53A0F6E68B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E3C1D2A-A576-A010-7F19-FBE6137049F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28</a:t>
            </a:fld>
            <a:endParaRPr lang="en-US"/>
          </a:p>
        </p:txBody>
      </p:sp>
    </p:spTree>
    <p:extLst>
      <p:ext uri="{BB962C8B-B14F-4D97-AF65-F5344CB8AC3E}">
        <p14:creationId xmlns:p14="http://schemas.microsoft.com/office/powerpoint/2010/main" val="2985057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04F2-7877-B3FB-D3F9-BF0E1CB1CCCB}"/>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Designing Metrics That Matter for Your Business Model</a:t>
            </a:r>
          </a:p>
        </p:txBody>
      </p:sp>
      <p:pic>
        <p:nvPicPr>
          <p:cNvPr id="7" name="Content Placeholder 6" descr="business analytics dashboard with charts and key performance indicators">
            <a:extLst>
              <a:ext uri="{FF2B5EF4-FFF2-40B4-BE49-F238E27FC236}">
                <a16:creationId xmlns:a16="http://schemas.microsoft.com/office/drawing/2014/main" id="{785923EA-0D4C-4998-8B15-FCFC77508232}"/>
              </a:ext>
            </a:extLst>
          </p:cNvPr>
          <p:cNvPicPr>
            <a:picLocks noGrp="1" noChangeAspect="1"/>
          </p:cNvPicPr>
          <p:nvPr>
            <p:ph type="pic" sz="quarter" idx="15"/>
          </p:nvPr>
        </p:nvPicPr>
        <p:blipFill>
          <a:blip r:embed="rId3"/>
          <a:srcRect l="12785" r="6539" b="1"/>
          <a:stretch>
            <a:fillRect/>
          </a:stretch>
        </p:blipFill>
        <p:spPr>
          <a:xfrm>
            <a:off x="20" y="10"/>
            <a:ext cx="7734280" cy="6399142"/>
          </a:xfrm>
        </p:spPr>
      </p:pic>
      <p:sp>
        <p:nvSpPr>
          <p:cNvPr id="8" name="TextBox 7">
            <a:extLst>
              <a:ext uri="{FF2B5EF4-FFF2-40B4-BE49-F238E27FC236}">
                <a16:creationId xmlns:a16="http://schemas.microsoft.com/office/drawing/2014/main" id="{CDA4F48F-ABBC-4A2C-A1FE-B5CD3F0A545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Align Metrics with Goals</a:t>
            </a:r>
          </a:p>
          <a:p>
            <a:pPr marL="0" lvl="1" indent="0">
              <a:spcBef>
                <a:spcPts val="1000"/>
              </a:spcBef>
              <a:spcAft>
                <a:spcPts val="600"/>
              </a:spcAft>
              <a:buFont typeface="Arial" panose="020B0604020202020204" pitchFamily="34" charset="0"/>
              <a:buNone/>
            </a:pPr>
            <a:r>
              <a:rPr lang="en-GB" sz="1400"/>
              <a:t>Select metrics that directly support your specific business objectives for relevant performance tracking.</a:t>
            </a:r>
          </a:p>
          <a:p>
            <a:pPr marL="0" indent="0">
              <a:spcBef>
                <a:spcPts val="2500"/>
              </a:spcBef>
              <a:spcAft>
                <a:spcPts val="600"/>
              </a:spcAft>
              <a:buFont typeface="Arial" panose="020B0604020202020204" pitchFamily="34" charset="0"/>
              <a:buNone/>
            </a:pPr>
            <a:r>
              <a:rPr lang="en-GB" sz="1400" b="1"/>
              <a:t>Focus on Actionable Data</a:t>
            </a:r>
          </a:p>
          <a:p>
            <a:pPr marL="0" lvl="1" indent="0">
              <a:spcBef>
                <a:spcPts val="1000"/>
              </a:spcBef>
              <a:spcAft>
                <a:spcPts val="600"/>
              </a:spcAft>
              <a:buFont typeface="Arial" panose="020B0604020202020204" pitchFamily="34" charset="0"/>
              <a:buNone/>
            </a:pPr>
            <a:r>
              <a:rPr lang="en-GB" sz="1400"/>
              <a:t>Use data that provides clear insights to guide business decision-making and improvements.</a:t>
            </a:r>
          </a:p>
        </p:txBody>
      </p:sp>
      <p:sp>
        <p:nvSpPr>
          <p:cNvPr id="4" name="Date Placeholder 3">
            <a:extLst>
              <a:ext uri="{FF2B5EF4-FFF2-40B4-BE49-F238E27FC236}">
                <a16:creationId xmlns:a16="http://schemas.microsoft.com/office/drawing/2014/main" id="{EBEB6831-7A87-71E7-AD3D-26254CDB027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7D25092-750D-F276-AC74-3578EF5EE45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175F3FF-A903-BA52-7B2F-4C4F948166D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29</a:t>
            </a:fld>
            <a:endParaRPr lang="en-US"/>
          </a:p>
        </p:txBody>
      </p:sp>
    </p:spTree>
    <p:extLst>
      <p:ext uri="{BB962C8B-B14F-4D97-AF65-F5344CB8AC3E}">
        <p14:creationId xmlns:p14="http://schemas.microsoft.com/office/powerpoint/2010/main" val="4269421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4B9E-AF99-D441-8F87-AA2F0F0D33BF}"/>
              </a:ext>
            </a:extLst>
          </p:cNvPr>
          <p:cNvSpPr>
            <a:spLocks noGrp="1"/>
          </p:cNvSpPr>
          <p:nvPr>
            <p:ph type="title"/>
          </p:nvPr>
        </p:nvSpPr>
        <p:spPr>
          <a:xfrm>
            <a:off x="431172" y="553616"/>
            <a:ext cx="7914087" cy="4008859"/>
          </a:xfrm>
        </p:spPr>
        <p:txBody>
          <a:bodyPr anchor="t">
            <a:normAutofit/>
          </a:bodyPr>
          <a:lstStyle/>
          <a:p>
            <a:r>
              <a:rPr lang="en-GB"/>
              <a:t>Understanding Validation in the Startup Context</a:t>
            </a:r>
          </a:p>
        </p:txBody>
      </p:sp>
      <p:sp>
        <p:nvSpPr>
          <p:cNvPr id="11" name="Text Placeholder 2">
            <a:extLst>
              <a:ext uri="{FF2B5EF4-FFF2-40B4-BE49-F238E27FC236}">
                <a16:creationId xmlns:a16="http://schemas.microsoft.com/office/drawing/2014/main" id="{3C199EC3-5A1C-8957-971B-6DF32D098B7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B2C232E3-E4C3-FBFD-49D7-FF1ECF978584}"/>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E3A349F-0DFF-7021-961B-5777387C292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1C2B6413-51B1-9103-6A45-FB6656F0F64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4006476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1F1D-0DEF-AD4C-C638-C2E8DCBAA762}"/>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Tracking and Iterating Based on Early Data</a:t>
            </a:r>
          </a:p>
        </p:txBody>
      </p:sp>
      <p:pic>
        <p:nvPicPr>
          <p:cNvPr id="7" name="Content Placeholder 6" descr="Data analysis charts and iterative improvement concept with strategy and marketing visuals">
            <a:extLst>
              <a:ext uri="{FF2B5EF4-FFF2-40B4-BE49-F238E27FC236}">
                <a16:creationId xmlns:a16="http://schemas.microsoft.com/office/drawing/2014/main" id="{22A2007D-D0E9-49C4-8314-2DC7DD7BC403}"/>
              </a:ext>
            </a:extLst>
          </p:cNvPr>
          <p:cNvPicPr>
            <a:picLocks noGrp="1" noChangeAspect="1"/>
          </p:cNvPicPr>
          <p:nvPr>
            <p:ph type="pic" sz="quarter" idx="15"/>
          </p:nvPr>
        </p:nvPicPr>
        <p:blipFill>
          <a:blip r:embed="rId3"/>
          <a:srcRect l="10289" r="684"/>
          <a:stretch>
            <a:fillRect/>
          </a:stretch>
        </p:blipFill>
        <p:spPr>
          <a:xfrm>
            <a:off x="20" y="1828800"/>
            <a:ext cx="6707679" cy="5029200"/>
          </a:xfrm>
        </p:spPr>
      </p:pic>
      <p:sp>
        <p:nvSpPr>
          <p:cNvPr id="8" name="TextBox 7">
            <a:extLst>
              <a:ext uri="{FF2B5EF4-FFF2-40B4-BE49-F238E27FC236}">
                <a16:creationId xmlns:a16="http://schemas.microsoft.com/office/drawing/2014/main" id="{AA063FD0-9E20-4733-B787-9C92FD36F02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Data-Driven Refinement</a:t>
            </a:r>
          </a:p>
          <a:p>
            <a:pPr marL="0" lvl="1" indent="0">
              <a:spcBef>
                <a:spcPts val="1000"/>
              </a:spcBef>
              <a:spcAft>
                <a:spcPts val="600"/>
              </a:spcAft>
              <a:buFont typeface="Arial" panose="020B0604020202020204" pitchFamily="34" charset="0"/>
              <a:buNone/>
            </a:pPr>
            <a:r>
              <a:rPr lang="en-GB" sz="1400"/>
              <a:t>Use early collected data to continuously refine product features and enhance user experience.</a:t>
            </a:r>
          </a:p>
          <a:p>
            <a:pPr marL="0" indent="0">
              <a:spcBef>
                <a:spcPts val="2500"/>
              </a:spcBef>
              <a:spcAft>
                <a:spcPts val="600"/>
              </a:spcAft>
              <a:buFont typeface="Arial" panose="020B0604020202020204" pitchFamily="34" charset="0"/>
              <a:buNone/>
            </a:pPr>
            <a:r>
              <a:rPr lang="en-GB" sz="1400" b="1"/>
              <a:t>Marketing Strategy Optimization</a:t>
            </a:r>
          </a:p>
          <a:p>
            <a:pPr marL="0" lvl="1" indent="0">
              <a:spcBef>
                <a:spcPts val="1000"/>
              </a:spcBef>
              <a:spcAft>
                <a:spcPts val="600"/>
              </a:spcAft>
              <a:buFont typeface="Arial" panose="020B0604020202020204" pitchFamily="34" charset="0"/>
              <a:buNone/>
            </a:pPr>
            <a:r>
              <a:rPr lang="en-GB" sz="1400"/>
              <a:t>Leverage data insights to adjust marketing tactics for better audience targeting and engagement.</a:t>
            </a:r>
          </a:p>
          <a:p>
            <a:pPr marL="0" indent="0">
              <a:spcBef>
                <a:spcPts val="2500"/>
              </a:spcBef>
              <a:spcAft>
                <a:spcPts val="600"/>
              </a:spcAft>
              <a:buFont typeface="Arial" panose="020B0604020202020204" pitchFamily="34" charset="0"/>
              <a:buNone/>
            </a:pPr>
            <a:r>
              <a:rPr lang="en-GB" sz="1400" b="1"/>
              <a:t>Continuous Strategy Improvement</a:t>
            </a:r>
          </a:p>
          <a:p>
            <a:pPr marL="0" lvl="1" indent="0">
              <a:spcBef>
                <a:spcPts val="1000"/>
              </a:spcBef>
              <a:spcAft>
                <a:spcPts val="600"/>
              </a:spcAft>
              <a:buFont typeface="Arial" panose="020B0604020202020204" pitchFamily="34" charset="0"/>
              <a:buNone/>
            </a:pPr>
            <a:r>
              <a:rPr lang="en-GB" sz="1400"/>
              <a:t>Iterate business strategies based on early feedback to increase chances of overall success.</a:t>
            </a:r>
          </a:p>
        </p:txBody>
      </p:sp>
      <p:sp>
        <p:nvSpPr>
          <p:cNvPr id="4" name="Date Placeholder 3">
            <a:extLst>
              <a:ext uri="{FF2B5EF4-FFF2-40B4-BE49-F238E27FC236}">
                <a16:creationId xmlns:a16="http://schemas.microsoft.com/office/drawing/2014/main" id="{6C0385FE-23D6-9308-62F9-D4F4EB935B7B}"/>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FA498C5-5E52-F9FC-8C27-3D5296E35121}"/>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E97448B-E341-2EDA-F151-3C8B108E028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30</a:t>
            </a:fld>
            <a:endParaRPr lang="en-US"/>
          </a:p>
        </p:txBody>
      </p:sp>
    </p:spTree>
    <p:extLst>
      <p:ext uri="{BB962C8B-B14F-4D97-AF65-F5344CB8AC3E}">
        <p14:creationId xmlns:p14="http://schemas.microsoft.com/office/powerpoint/2010/main" val="1159354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E76A-0892-82AE-1669-47AE5A887243}"/>
              </a:ext>
            </a:extLst>
          </p:cNvPr>
          <p:cNvSpPr>
            <a:spLocks noGrp="1"/>
          </p:cNvSpPr>
          <p:nvPr>
            <p:ph type="title"/>
          </p:nvPr>
        </p:nvSpPr>
        <p:spPr>
          <a:xfrm>
            <a:off x="431172" y="553616"/>
            <a:ext cx="7914087" cy="4008859"/>
          </a:xfrm>
        </p:spPr>
        <p:txBody>
          <a:bodyPr anchor="t">
            <a:normAutofit/>
          </a:bodyPr>
          <a:lstStyle/>
          <a:p>
            <a:r>
              <a:rPr lang="en-GB"/>
              <a:t>Making Sense of Validation Results</a:t>
            </a:r>
          </a:p>
        </p:txBody>
      </p:sp>
      <p:sp>
        <p:nvSpPr>
          <p:cNvPr id="11" name="Text Placeholder 2">
            <a:extLst>
              <a:ext uri="{FF2B5EF4-FFF2-40B4-BE49-F238E27FC236}">
                <a16:creationId xmlns:a16="http://schemas.microsoft.com/office/drawing/2014/main" id="{7747BB90-A2B5-2230-ECDD-EA8CDB13022E}"/>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6C5325E9-F20F-FD98-F8D3-9B24BCE189D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3B011D2-6BAD-76FD-76EE-EB30E8A188D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F5DDFC0D-C60A-FD3C-6460-2CB551D786A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31</a:t>
            </a:fld>
            <a:endParaRPr lang="en-US"/>
          </a:p>
        </p:txBody>
      </p:sp>
    </p:spTree>
    <p:extLst>
      <p:ext uri="{BB962C8B-B14F-4D97-AF65-F5344CB8AC3E}">
        <p14:creationId xmlns:p14="http://schemas.microsoft.com/office/powerpoint/2010/main" val="3516509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921C-FCF1-6250-4790-BF9D726E271A}"/>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How to Interpret Qualitative and Quantitative Evidence</a:t>
            </a:r>
          </a:p>
        </p:txBody>
      </p:sp>
      <p:pic>
        <p:nvPicPr>
          <p:cNvPr id="7" name="Content Placeholder 6" descr="collage of customer feedback, data charts, and product evaluation">
            <a:extLst>
              <a:ext uri="{FF2B5EF4-FFF2-40B4-BE49-F238E27FC236}">
                <a16:creationId xmlns:a16="http://schemas.microsoft.com/office/drawing/2014/main" id="{E6A8F30D-4E8B-41EB-8753-6CBD84FE4EB7}"/>
              </a:ext>
            </a:extLst>
          </p:cNvPr>
          <p:cNvPicPr>
            <a:picLocks noGrp="1" noChangeAspect="1"/>
          </p:cNvPicPr>
          <p:nvPr>
            <p:ph type="pic" sz="quarter" idx="15"/>
          </p:nvPr>
        </p:nvPicPr>
        <p:blipFill>
          <a:blip r:embed="rId3"/>
          <a:srcRect r="10973"/>
          <a:stretch>
            <a:fillRect/>
          </a:stretch>
        </p:blipFill>
        <p:spPr>
          <a:xfrm>
            <a:off x="20" y="1828800"/>
            <a:ext cx="6707679" cy="5029200"/>
          </a:xfrm>
        </p:spPr>
      </p:pic>
      <p:sp>
        <p:nvSpPr>
          <p:cNvPr id="8" name="TextBox 7">
            <a:extLst>
              <a:ext uri="{FF2B5EF4-FFF2-40B4-BE49-F238E27FC236}">
                <a16:creationId xmlns:a16="http://schemas.microsoft.com/office/drawing/2014/main" id="{83ED7FC7-969F-46C6-94FA-6C31F9FA4A0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Integrate Customer Stories</a:t>
            </a:r>
          </a:p>
          <a:p>
            <a:pPr marL="0" lvl="1" indent="0">
              <a:spcBef>
                <a:spcPts val="1000"/>
              </a:spcBef>
              <a:spcAft>
                <a:spcPts val="600"/>
              </a:spcAft>
              <a:buFont typeface="Arial" panose="020B0604020202020204" pitchFamily="34" charset="0"/>
              <a:buNone/>
            </a:pPr>
            <a:r>
              <a:rPr lang="en-GB" sz="1400"/>
              <a:t>Use qualitative data from customer experiences to understand needs and preferences deeply.</a:t>
            </a:r>
          </a:p>
          <a:p>
            <a:pPr marL="0" indent="0">
              <a:spcBef>
                <a:spcPts val="2500"/>
              </a:spcBef>
              <a:spcAft>
                <a:spcPts val="600"/>
              </a:spcAft>
              <a:buFont typeface="Arial" panose="020B0604020202020204" pitchFamily="34" charset="0"/>
              <a:buNone/>
            </a:pPr>
            <a:r>
              <a:rPr lang="en-GB" sz="1400" b="1"/>
              <a:t>Analyze Quantitative Data</a:t>
            </a:r>
          </a:p>
          <a:p>
            <a:pPr marL="0" lvl="1" indent="0">
              <a:spcBef>
                <a:spcPts val="1000"/>
              </a:spcBef>
              <a:spcAft>
                <a:spcPts val="600"/>
              </a:spcAft>
              <a:buFont typeface="Arial" panose="020B0604020202020204" pitchFamily="34" charset="0"/>
              <a:buNone/>
            </a:pPr>
            <a:r>
              <a:rPr lang="en-GB" sz="1400"/>
              <a:t>Evaluate numerical data to identify market trends and measure product performance objectively.</a:t>
            </a:r>
          </a:p>
          <a:p>
            <a:pPr marL="0" indent="0">
              <a:spcBef>
                <a:spcPts val="2500"/>
              </a:spcBef>
              <a:spcAft>
                <a:spcPts val="600"/>
              </a:spcAft>
              <a:buFont typeface="Arial" panose="020B0604020202020204" pitchFamily="34" charset="0"/>
              <a:buNone/>
            </a:pPr>
            <a:r>
              <a:rPr lang="en-GB" sz="1400" b="1"/>
              <a:t>Form Comprehensive Insights</a:t>
            </a:r>
          </a:p>
          <a:p>
            <a:pPr marL="0" lvl="1" indent="0">
              <a:spcBef>
                <a:spcPts val="1000"/>
              </a:spcBef>
              <a:spcAft>
                <a:spcPts val="600"/>
              </a:spcAft>
              <a:buFont typeface="Arial" panose="020B0604020202020204" pitchFamily="34" charset="0"/>
              <a:buNone/>
            </a:pPr>
            <a:r>
              <a:rPr lang="en-GB" sz="1400"/>
              <a:t>Combine qualitative and quantitative findings to assess market fit and product viability effectively.</a:t>
            </a:r>
          </a:p>
        </p:txBody>
      </p:sp>
      <p:sp>
        <p:nvSpPr>
          <p:cNvPr id="4" name="Date Placeholder 3">
            <a:extLst>
              <a:ext uri="{FF2B5EF4-FFF2-40B4-BE49-F238E27FC236}">
                <a16:creationId xmlns:a16="http://schemas.microsoft.com/office/drawing/2014/main" id="{FB5D9F4E-4BC3-3EBA-45A1-6E3A0F2CF90A}"/>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1C85980-CD40-CBD6-1F5B-229EEB901DD8}"/>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FF12ABC-E4B8-92F5-8FAD-7B5181AEE7B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32</a:t>
            </a:fld>
            <a:endParaRPr lang="en-US"/>
          </a:p>
        </p:txBody>
      </p:sp>
    </p:spTree>
    <p:extLst>
      <p:ext uri="{BB962C8B-B14F-4D97-AF65-F5344CB8AC3E}">
        <p14:creationId xmlns:p14="http://schemas.microsoft.com/office/powerpoint/2010/main" val="3894816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7E58-2D82-784E-FAD8-CBCFBC7D695B}"/>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700" b="0" kern="1200" cap="all" baseline="0">
                <a:latin typeface="+mj-lt"/>
                <a:ea typeface="+mj-ea"/>
                <a:cs typeface="+mj-cs"/>
              </a:rPr>
              <a:t>Recognising When Validation Fails</a:t>
            </a:r>
          </a:p>
        </p:txBody>
      </p:sp>
      <p:sp>
        <p:nvSpPr>
          <p:cNvPr id="8" name="TextBox 7">
            <a:extLst>
              <a:ext uri="{FF2B5EF4-FFF2-40B4-BE49-F238E27FC236}">
                <a16:creationId xmlns:a16="http://schemas.microsoft.com/office/drawing/2014/main" id="{ED958999-D59B-4160-AC6F-AD2D92CF4EA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Early Signal Identification</a:t>
            </a:r>
          </a:p>
          <a:p>
            <a:pPr marL="0" lvl="1" indent="0">
              <a:lnSpc>
                <a:spcPct val="90000"/>
              </a:lnSpc>
              <a:spcBef>
                <a:spcPts val="1000"/>
              </a:spcBef>
              <a:spcAft>
                <a:spcPts val="600"/>
              </a:spcAft>
              <a:buFont typeface="Arial" panose="020B0604020202020204" pitchFamily="34" charset="0"/>
              <a:buNone/>
            </a:pPr>
            <a:r>
              <a:rPr lang="en-GB" sz="1400"/>
              <a:t>Recognising early signs like poor engagement is crucial to prevent costly errors in projects or products.</a:t>
            </a:r>
          </a:p>
          <a:p>
            <a:pPr marL="0" indent="0">
              <a:lnSpc>
                <a:spcPct val="90000"/>
              </a:lnSpc>
              <a:spcBef>
                <a:spcPts val="2500"/>
              </a:spcBef>
              <a:spcAft>
                <a:spcPts val="600"/>
              </a:spcAft>
              <a:buFont typeface="Arial" panose="020B0604020202020204" pitchFamily="34" charset="0"/>
              <a:buNone/>
            </a:pPr>
            <a:r>
              <a:rPr lang="en-GB" sz="1400" b="1"/>
              <a:t>Negative Feedback Importance</a:t>
            </a:r>
          </a:p>
          <a:p>
            <a:pPr marL="0" lvl="1" indent="0">
              <a:lnSpc>
                <a:spcPct val="90000"/>
              </a:lnSpc>
              <a:spcBef>
                <a:spcPts val="1000"/>
              </a:spcBef>
              <a:spcAft>
                <a:spcPts val="600"/>
              </a:spcAft>
              <a:buFont typeface="Arial" panose="020B0604020202020204" pitchFamily="34" charset="0"/>
              <a:buNone/>
            </a:pPr>
            <a:r>
              <a:rPr lang="en-GB" sz="1400"/>
              <a:t>Negative feedback provides valuable insights that inform necessary adjustments and improvements.</a:t>
            </a:r>
          </a:p>
          <a:p>
            <a:pPr marL="0" indent="0">
              <a:lnSpc>
                <a:spcPct val="90000"/>
              </a:lnSpc>
              <a:spcBef>
                <a:spcPts val="2500"/>
              </a:spcBef>
              <a:spcAft>
                <a:spcPts val="600"/>
              </a:spcAft>
              <a:buFont typeface="Arial" panose="020B0604020202020204" pitchFamily="34" charset="0"/>
              <a:buNone/>
            </a:pPr>
            <a:r>
              <a:rPr lang="en-GB" sz="1400" b="1"/>
              <a:t>Preventing Mistakes</a:t>
            </a:r>
          </a:p>
          <a:p>
            <a:pPr marL="0" lvl="1" indent="0">
              <a:lnSpc>
                <a:spcPct val="90000"/>
              </a:lnSpc>
              <a:spcBef>
                <a:spcPts val="1000"/>
              </a:spcBef>
              <a:spcAft>
                <a:spcPts val="600"/>
              </a:spcAft>
              <a:buFont typeface="Arial" panose="020B0604020202020204" pitchFamily="34" charset="0"/>
              <a:buNone/>
            </a:pPr>
            <a:r>
              <a:rPr lang="en-GB" sz="1400"/>
              <a:t>Timely recognition of validation failure helps avoid expensive mistakes and supports successful outcomes.</a:t>
            </a:r>
          </a:p>
        </p:txBody>
      </p:sp>
      <p:pic>
        <p:nvPicPr>
          <p:cNvPr id="7" name="Content Placeholder 6" descr="Illustration of warning signs, feedback forms, and disengaged users indicating validation failure">
            <a:extLst>
              <a:ext uri="{FF2B5EF4-FFF2-40B4-BE49-F238E27FC236}">
                <a16:creationId xmlns:a16="http://schemas.microsoft.com/office/drawing/2014/main" id="{746A92CB-CD67-431F-91FA-C4482CF88E6A}"/>
              </a:ext>
            </a:extLst>
          </p:cNvPr>
          <p:cNvPicPr>
            <a:picLocks noGrp="1" noChangeAspect="1"/>
          </p:cNvPicPr>
          <p:nvPr>
            <p:ph type="pic" sz="quarter" idx="15"/>
          </p:nvPr>
        </p:nvPicPr>
        <p:blipFill>
          <a:blip r:embed="rId3"/>
          <a:srcRect l="14207" r="5588" b="1"/>
          <a:stretch>
            <a:fillRect/>
          </a:stretch>
        </p:blipFill>
        <p:spPr>
          <a:xfrm>
            <a:off x="4502843" y="2"/>
            <a:ext cx="7689157" cy="6399151"/>
          </a:xfrm>
        </p:spPr>
      </p:pic>
      <p:sp>
        <p:nvSpPr>
          <p:cNvPr id="4" name="Date Placeholder 3">
            <a:extLst>
              <a:ext uri="{FF2B5EF4-FFF2-40B4-BE49-F238E27FC236}">
                <a16:creationId xmlns:a16="http://schemas.microsoft.com/office/drawing/2014/main" id="{671140D6-87BE-BC37-E26C-4D0FC9A74FD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2737FF7-28FA-9484-8CDB-C23D7950032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E58BA60-D708-037C-F539-F14D7312B1E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33</a:t>
            </a:fld>
            <a:endParaRPr lang="en-US"/>
          </a:p>
        </p:txBody>
      </p:sp>
    </p:spTree>
    <p:extLst>
      <p:ext uri="{BB962C8B-B14F-4D97-AF65-F5344CB8AC3E}">
        <p14:creationId xmlns:p14="http://schemas.microsoft.com/office/powerpoint/2010/main" val="1791337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A22A-BAD4-6F39-028A-20F4C93C1020}"/>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3000" b="0" kern="1200" cap="all" baseline="0">
                <a:latin typeface="+mj-lt"/>
                <a:ea typeface="+mj-ea"/>
                <a:cs typeface="+mj-cs"/>
              </a:rPr>
              <a:t>Deciding When to Pivot or Persevere</a:t>
            </a:r>
          </a:p>
        </p:txBody>
      </p:sp>
      <p:sp>
        <p:nvSpPr>
          <p:cNvPr id="8" name="TextBox 7">
            <a:extLst>
              <a:ext uri="{FF2B5EF4-FFF2-40B4-BE49-F238E27FC236}">
                <a16:creationId xmlns:a16="http://schemas.microsoft.com/office/drawing/2014/main" id="{5C1FCB45-F92C-4AF4-81EE-DA11026E4E4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Importance of Validation</a:t>
            </a:r>
          </a:p>
          <a:p>
            <a:pPr marL="0" lvl="1" indent="0">
              <a:lnSpc>
                <a:spcPct val="90000"/>
              </a:lnSpc>
              <a:spcBef>
                <a:spcPts val="1000"/>
              </a:spcBef>
              <a:spcAft>
                <a:spcPts val="600"/>
              </a:spcAft>
              <a:buFont typeface="Arial" panose="020B0604020202020204" pitchFamily="34" charset="0"/>
              <a:buNone/>
            </a:pPr>
            <a:r>
              <a:rPr lang="en-GB" sz="1400"/>
              <a:t>Validation results provide critical insights to guide strategic business decisions effectively.</a:t>
            </a:r>
          </a:p>
          <a:p>
            <a:pPr marL="0" indent="0">
              <a:lnSpc>
                <a:spcPct val="90000"/>
              </a:lnSpc>
              <a:spcBef>
                <a:spcPts val="2500"/>
              </a:spcBef>
              <a:spcAft>
                <a:spcPts val="600"/>
              </a:spcAft>
              <a:buFont typeface="Arial" panose="020B0604020202020204" pitchFamily="34" charset="0"/>
              <a:buNone/>
            </a:pPr>
            <a:r>
              <a:rPr lang="en-GB" sz="1400" b="1"/>
              <a:t>When to Pivot</a:t>
            </a:r>
          </a:p>
          <a:p>
            <a:pPr marL="0" lvl="1" indent="0">
              <a:lnSpc>
                <a:spcPct val="90000"/>
              </a:lnSpc>
              <a:spcBef>
                <a:spcPts val="1000"/>
              </a:spcBef>
              <a:spcAft>
                <a:spcPts val="600"/>
              </a:spcAft>
              <a:buFont typeface="Arial" panose="020B0604020202020204" pitchFamily="34" charset="0"/>
              <a:buNone/>
            </a:pPr>
            <a:r>
              <a:rPr lang="en-GB" sz="1400"/>
              <a:t>Consider pivoting when your current business model or product fails to meet key market needs.</a:t>
            </a:r>
          </a:p>
          <a:p>
            <a:pPr marL="0" indent="0">
              <a:lnSpc>
                <a:spcPct val="90000"/>
              </a:lnSpc>
              <a:spcBef>
                <a:spcPts val="2500"/>
              </a:spcBef>
              <a:spcAft>
                <a:spcPts val="600"/>
              </a:spcAft>
              <a:buFont typeface="Arial" panose="020B0604020202020204" pitchFamily="34" charset="0"/>
              <a:buNone/>
            </a:pPr>
            <a:r>
              <a:rPr lang="en-GB" sz="1400" b="1"/>
              <a:t>When to Persevere</a:t>
            </a:r>
          </a:p>
          <a:p>
            <a:pPr marL="0" lvl="1" indent="0">
              <a:lnSpc>
                <a:spcPct val="90000"/>
              </a:lnSpc>
              <a:spcBef>
                <a:spcPts val="1000"/>
              </a:spcBef>
              <a:spcAft>
                <a:spcPts val="600"/>
              </a:spcAft>
              <a:buFont typeface="Arial" panose="020B0604020202020204" pitchFamily="34" charset="0"/>
              <a:buNone/>
            </a:pPr>
            <a:r>
              <a:rPr lang="en-GB" sz="1400"/>
              <a:t>Persevere when validation confirms your approach is viable and shows potential for growth.</a:t>
            </a:r>
          </a:p>
        </p:txBody>
      </p:sp>
      <p:pic>
        <p:nvPicPr>
          <p:cNvPr id="7" name="Content Placeholder 6" descr="Business decision making concept with crossroads sign showing pivot or persevere options">
            <a:extLst>
              <a:ext uri="{FF2B5EF4-FFF2-40B4-BE49-F238E27FC236}">
                <a16:creationId xmlns:a16="http://schemas.microsoft.com/office/drawing/2014/main" id="{572244E6-2D0A-4C89-9C1B-A0FA6C9C8B29}"/>
              </a:ext>
            </a:extLst>
          </p:cNvPr>
          <p:cNvPicPr>
            <a:picLocks noGrp="1" noChangeAspect="1"/>
          </p:cNvPicPr>
          <p:nvPr>
            <p:ph type="pic" sz="quarter" idx="15"/>
          </p:nvPr>
        </p:nvPicPr>
        <p:blipFill>
          <a:blip r:embed="rId3"/>
          <a:srcRect l="8307" r="11488" b="1"/>
          <a:stretch>
            <a:fillRect/>
          </a:stretch>
        </p:blipFill>
        <p:spPr>
          <a:xfrm>
            <a:off x="4502843" y="2"/>
            <a:ext cx="7689157" cy="6399151"/>
          </a:xfrm>
        </p:spPr>
      </p:pic>
      <p:sp>
        <p:nvSpPr>
          <p:cNvPr id="4" name="Date Placeholder 3">
            <a:extLst>
              <a:ext uri="{FF2B5EF4-FFF2-40B4-BE49-F238E27FC236}">
                <a16:creationId xmlns:a16="http://schemas.microsoft.com/office/drawing/2014/main" id="{B3A85E4B-4B5F-DDF0-9623-0C26A1970B9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CFBB5CE-8363-DBFD-5A89-DE28A3B1D74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1D958F9-E733-432A-1BDF-F8DF456D78F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34</a:t>
            </a:fld>
            <a:endParaRPr lang="en-US"/>
          </a:p>
        </p:txBody>
      </p:sp>
    </p:spTree>
    <p:extLst>
      <p:ext uri="{BB962C8B-B14F-4D97-AF65-F5344CB8AC3E}">
        <p14:creationId xmlns:p14="http://schemas.microsoft.com/office/powerpoint/2010/main" val="3729021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4EA7-8FC3-21CA-4B24-B797BF73725F}"/>
              </a:ext>
            </a:extLst>
          </p:cNvPr>
          <p:cNvSpPr>
            <a:spLocks noGrp="1"/>
          </p:cNvSpPr>
          <p:nvPr>
            <p:ph type="title"/>
          </p:nvPr>
        </p:nvSpPr>
        <p:spPr>
          <a:xfrm>
            <a:off x="431172" y="553616"/>
            <a:ext cx="7914087" cy="4008859"/>
          </a:xfrm>
        </p:spPr>
        <p:txBody>
          <a:bodyPr anchor="t">
            <a:normAutofit/>
          </a:bodyPr>
          <a:lstStyle/>
          <a:p>
            <a:r>
              <a:rPr lang="en-GB" sz="5600"/>
              <a:t>Common Validation Pitfalls and Lessons from Real Startups</a:t>
            </a:r>
          </a:p>
        </p:txBody>
      </p:sp>
      <p:sp>
        <p:nvSpPr>
          <p:cNvPr id="11" name="Text Placeholder 2">
            <a:extLst>
              <a:ext uri="{FF2B5EF4-FFF2-40B4-BE49-F238E27FC236}">
                <a16:creationId xmlns:a16="http://schemas.microsoft.com/office/drawing/2014/main" id="{E9A82E3C-BEBC-DF24-614D-4F808CC3426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1AC41885-F7CC-6047-9D20-990E26AB32D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686FC8F-FE35-969C-45E7-5DBB92FE4C1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2CBC47CA-6088-52FB-8AD9-123E08E13FE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35</a:t>
            </a:fld>
            <a:endParaRPr lang="en-US"/>
          </a:p>
        </p:txBody>
      </p:sp>
    </p:spTree>
    <p:extLst>
      <p:ext uri="{BB962C8B-B14F-4D97-AF65-F5344CB8AC3E}">
        <p14:creationId xmlns:p14="http://schemas.microsoft.com/office/powerpoint/2010/main" val="3847282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6BE-8138-A17A-285E-015FD7C2C1C7}"/>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700" b="0" kern="1200" cap="all" baseline="0">
                <a:latin typeface="+mj-lt"/>
                <a:ea typeface="+mj-ea"/>
                <a:cs typeface="+mj-cs"/>
              </a:rPr>
              <a:t>Validation Traps and How to Avoid Them</a:t>
            </a:r>
          </a:p>
        </p:txBody>
      </p:sp>
      <p:pic>
        <p:nvPicPr>
          <p:cNvPr id="7" name="Content Placeholder 6" descr="Abstract illustration of decision making pitfalls, biases, and data analysis challenges">
            <a:extLst>
              <a:ext uri="{FF2B5EF4-FFF2-40B4-BE49-F238E27FC236}">
                <a16:creationId xmlns:a16="http://schemas.microsoft.com/office/drawing/2014/main" id="{C02D8D32-9298-46AF-B798-6CA715D47E38}"/>
              </a:ext>
            </a:extLst>
          </p:cNvPr>
          <p:cNvPicPr>
            <a:picLocks noGrp="1" noChangeAspect="1"/>
          </p:cNvPicPr>
          <p:nvPr>
            <p:ph type="pic" sz="quarter" idx="15"/>
          </p:nvPr>
        </p:nvPicPr>
        <p:blipFill>
          <a:blip r:embed="rId3"/>
          <a:srcRect l="2518" r="16805" b="1"/>
          <a:stretch>
            <a:fillRect/>
          </a:stretch>
        </p:blipFill>
        <p:spPr>
          <a:xfrm>
            <a:off x="20" y="10"/>
            <a:ext cx="7734280" cy="6399142"/>
          </a:xfrm>
        </p:spPr>
      </p:pic>
      <p:sp>
        <p:nvSpPr>
          <p:cNvPr id="8" name="TextBox 7">
            <a:extLst>
              <a:ext uri="{FF2B5EF4-FFF2-40B4-BE49-F238E27FC236}">
                <a16:creationId xmlns:a16="http://schemas.microsoft.com/office/drawing/2014/main" id="{E6C8EB7B-1693-43D3-BED5-EA2488C6D7B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300" b="1"/>
              <a:t>Confirmation Bias</a:t>
            </a:r>
          </a:p>
          <a:p>
            <a:pPr marL="0" lvl="1" indent="0">
              <a:lnSpc>
                <a:spcPct val="90000"/>
              </a:lnSpc>
              <a:spcBef>
                <a:spcPts val="1000"/>
              </a:spcBef>
              <a:spcAft>
                <a:spcPts val="600"/>
              </a:spcAft>
              <a:buFont typeface="Arial" panose="020B0604020202020204" pitchFamily="34" charset="0"/>
              <a:buNone/>
            </a:pPr>
            <a:r>
              <a:rPr lang="en-GB" sz="1300"/>
              <a:t>Confirmation bias causes selective attention to information that supports existing beliefs, leading to skewed validation results.</a:t>
            </a:r>
          </a:p>
          <a:p>
            <a:pPr marL="0" indent="0">
              <a:lnSpc>
                <a:spcPct val="90000"/>
              </a:lnSpc>
              <a:spcBef>
                <a:spcPts val="2500"/>
              </a:spcBef>
              <a:spcAft>
                <a:spcPts val="600"/>
              </a:spcAft>
              <a:buFont typeface="Arial" panose="020B0604020202020204" pitchFamily="34" charset="0"/>
              <a:buNone/>
            </a:pPr>
            <a:r>
              <a:rPr lang="en-GB" sz="1300" b="1"/>
              <a:t>Limited Data Reliance</a:t>
            </a:r>
          </a:p>
          <a:p>
            <a:pPr marL="0" lvl="1" indent="0">
              <a:lnSpc>
                <a:spcPct val="90000"/>
              </a:lnSpc>
              <a:spcBef>
                <a:spcPts val="1000"/>
              </a:spcBef>
              <a:spcAft>
                <a:spcPts val="600"/>
              </a:spcAft>
              <a:buFont typeface="Arial" panose="020B0604020202020204" pitchFamily="34" charset="0"/>
              <a:buNone/>
            </a:pPr>
            <a:r>
              <a:rPr lang="en-GB" sz="1300"/>
              <a:t>Overreliance on limited or insufficient data can produce inaccurate conclusions and misguide validation efforts.</a:t>
            </a:r>
          </a:p>
          <a:p>
            <a:pPr marL="0" indent="0">
              <a:lnSpc>
                <a:spcPct val="90000"/>
              </a:lnSpc>
              <a:spcBef>
                <a:spcPts val="2500"/>
              </a:spcBef>
              <a:spcAft>
                <a:spcPts val="600"/>
              </a:spcAft>
              <a:buFont typeface="Arial" panose="020B0604020202020204" pitchFamily="34" charset="0"/>
              <a:buNone/>
            </a:pPr>
            <a:r>
              <a:rPr lang="en-GB" sz="1300" b="1"/>
              <a:t>Ignoring Negative Feedback</a:t>
            </a:r>
          </a:p>
          <a:p>
            <a:pPr marL="0" lvl="1" indent="0">
              <a:lnSpc>
                <a:spcPct val="90000"/>
              </a:lnSpc>
              <a:spcBef>
                <a:spcPts val="1000"/>
              </a:spcBef>
              <a:spcAft>
                <a:spcPts val="600"/>
              </a:spcAft>
              <a:buFont typeface="Arial" panose="020B0604020202020204" pitchFamily="34" charset="0"/>
              <a:buNone/>
            </a:pPr>
            <a:r>
              <a:rPr lang="en-GB" sz="1300"/>
              <a:t>Ignoring or dismissing negative feedback prevents identification of flaws and hinders effective validation.</a:t>
            </a:r>
          </a:p>
        </p:txBody>
      </p:sp>
      <p:sp>
        <p:nvSpPr>
          <p:cNvPr id="4" name="Date Placeholder 3">
            <a:extLst>
              <a:ext uri="{FF2B5EF4-FFF2-40B4-BE49-F238E27FC236}">
                <a16:creationId xmlns:a16="http://schemas.microsoft.com/office/drawing/2014/main" id="{E3AAA749-2AB4-4D91-751D-B96E19C98D9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45E17DC-B2D1-852B-91CB-EE6A63376E0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DBC25C5B-6DCF-D7F0-382F-8F64F4A34F3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36</a:t>
            </a:fld>
            <a:endParaRPr lang="en-US"/>
          </a:p>
        </p:txBody>
      </p:sp>
    </p:spTree>
    <p:extLst>
      <p:ext uri="{BB962C8B-B14F-4D97-AF65-F5344CB8AC3E}">
        <p14:creationId xmlns:p14="http://schemas.microsoft.com/office/powerpoint/2010/main" val="2553119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DA9-F395-9C1B-DF0E-70ED282E0EE7}"/>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Case Studies: Successful and Failed Validation</a:t>
            </a:r>
          </a:p>
        </p:txBody>
      </p:sp>
      <p:pic>
        <p:nvPicPr>
          <p:cNvPr id="7" name="Content Placeholder 6" descr="Business startup success and failure scenarios, illustrating validation impact">
            <a:extLst>
              <a:ext uri="{FF2B5EF4-FFF2-40B4-BE49-F238E27FC236}">
                <a16:creationId xmlns:a16="http://schemas.microsoft.com/office/drawing/2014/main" id="{77A38A2A-579F-494E-BA99-4AC42C8D7A00}"/>
              </a:ext>
            </a:extLst>
          </p:cNvPr>
          <p:cNvPicPr>
            <a:picLocks noGrp="1" noChangeAspect="1"/>
          </p:cNvPicPr>
          <p:nvPr>
            <p:ph type="pic" sz="quarter" idx="15"/>
          </p:nvPr>
        </p:nvPicPr>
        <p:blipFill>
          <a:blip r:embed="rId3"/>
          <a:srcRect l="7211" r="3761"/>
          <a:stretch>
            <a:fillRect/>
          </a:stretch>
        </p:blipFill>
        <p:spPr>
          <a:xfrm>
            <a:off x="20" y="1828800"/>
            <a:ext cx="6707679" cy="5029200"/>
          </a:xfrm>
        </p:spPr>
      </p:pic>
      <p:sp>
        <p:nvSpPr>
          <p:cNvPr id="8" name="TextBox 7">
            <a:extLst>
              <a:ext uri="{FF2B5EF4-FFF2-40B4-BE49-F238E27FC236}">
                <a16:creationId xmlns:a16="http://schemas.microsoft.com/office/drawing/2014/main" id="{D40B403E-3CAE-455B-BCA8-7D207A835C0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Successful Validation Examples</a:t>
            </a:r>
          </a:p>
          <a:p>
            <a:pPr marL="0" lvl="1" indent="0">
              <a:spcBef>
                <a:spcPts val="1000"/>
              </a:spcBef>
              <a:spcAft>
                <a:spcPts val="600"/>
              </a:spcAft>
              <a:buFont typeface="Arial" panose="020B0604020202020204" pitchFamily="34" charset="0"/>
              <a:buNone/>
            </a:pPr>
            <a:r>
              <a:rPr lang="en-GB" sz="1400"/>
              <a:t>Some startups achieved remarkable growth by validating ideas early, reducing risks and attracting investors.</a:t>
            </a:r>
          </a:p>
          <a:p>
            <a:pPr marL="0" indent="0">
              <a:spcBef>
                <a:spcPts val="2500"/>
              </a:spcBef>
              <a:spcAft>
                <a:spcPts val="600"/>
              </a:spcAft>
              <a:buFont typeface="Arial" panose="020B0604020202020204" pitchFamily="34" charset="0"/>
              <a:buNone/>
            </a:pPr>
            <a:r>
              <a:rPr lang="en-GB" sz="1400" b="1"/>
              <a:t>Failed Validation Consequences</a:t>
            </a:r>
          </a:p>
          <a:p>
            <a:pPr marL="0" lvl="1" indent="0">
              <a:spcBef>
                <a:spcPts val="1000"/>
              </a:spcBef>
              <a:spcAft>
                <a:spcPts val="600"/>
              </a:spcAft>
              <a:buFont typeface="Arial" panose="020B0604020202020204" pitchFamily="34" charset="0"/>
              <a:buNone/>
            </a:pPr>
            <a:r>
              <a:rPr lang="en-GB" sz="1400"/>
              <a:t>Other startups faced setbacks due to inadequate validation, resulting in lost resources and missed opportunities.</a:t>
            </a:r>
          </a:p>
          <a:p>
            <a:pPr marL="0" indent="0">
              <a:spcBef>
                <a:spcPts val="2500"/>
              </a:spcBef>
              <a:spcAft>
                <a:spcPts val="600"/>
              </a:spcAft>
              <a:buFont typeface="Arial" panose="020B0604020202020204" pitchFamily="34" charset="0"/>
              <a:buNone/>
            </a:pPr>
            <a:r>
              <a:rPr lang="en-GB" sz="1400" b="1"/>
              <a:t>Lessons Learned</a:t>
            </a:r>
          </a:p>
          <a:p>
            <a:pPr marL="0" lvl="1" indent="0">
              <a:spcBef>
                <a:spcPts val="1000"/>
              </a:spcBef>
              <a:spcAft>
                <a:spcPts val="600"/>
              </a:spcAft>
              <a:buFont typeface="Arial" panose="020B0604020202020204" pitchFamily="34" charset="0"/>
              <a:buNone/>
            </a:pPr>
            <a:r>
              <a:rPr lang="en-GB" sz="1400"/>
              <a:t>Analyzing these case studies provides practical insights for improving validation strategies and avoiding common pitfalls.</a:t>
            </a:r>
          </a:p>
        </p:txBody>
      </p:sp>
      <p:sp>
        <p:nvSpPr>
          <p:cNvPr id="4" name="Date Placeholder 3">
            <a:extLst>
              <a:ext uri="{FF2B5EF4-FFF2-40B4-BE49-F238E27FC236}">
                <a16:creationId xmlns:a16="http://schemas.microsoft.com/office/drawing/2014/main" id="{C0CE796E-8568-62C2-F1BB-16BAEC694D0B}"/>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02C5718-6186-42A2-9523-5322336F717D}"/>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B31B1AF-EB04-9DAC-6680-F19349DC5BD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37</a:t>
            </a:fld>
            <a:endParaRPr lang="en-US"/>
          </a:p>
        </p:txBody>
      </p:sp>
    </p:spTree>
    <p:extLst>
      <p:ext uri="{BB962C8B-B14F-4D97-AF65-F5344CB8AC3E}">
        <p14:creationId xmlns:p14="http://schemas.microsoft.com/office/powerpoint/2010/main" val="1755474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9249-35A7-05C0-FFD5-C09E8C137E7B}"/>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Key Takeaways from Real-World Examples</a:t>
            </a:r>
          </a:p>
        </p:txBody>
      </p:sp>
      <p:sp>
        <p:nvSpPr>
          <p:cNvPr id="8" name="TextBox 7">
            <a:extLst>
              <a:ext uri="{FF2B5EF4-FFF2-40B4-BE49-F238E27FC236}">
                <a16:creationId xmlns:a16="http://schemas.microsoft.com/office/drawing/2014/main" id="{3E73A382-6C72-482A-B363-0123C437245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Importance of Flexibility</a:t>
            </a:r>
          </a:p>
          <a:p>
            <a:pPr marL="0" lvl="1" indent="0">
              <a:lnSpc>
                <a:spcPct val="90000"/>
              </a:lnSpc>
              <a:spcBef>
                <a:spcPts val="1000"/>
              </a:spcBef>
              <a:spcAft>
                <a:spcPts val="600"/>
              </a:spcAft>
              <a:buFont typeface="Arial" panose="020B0604020202020204" pitchFamily="34" charset="0"/>
              <a:buNone/>
            </a:pPr>
            <a:r>
              <a:rPr lang="en-GB" sz="1400"/>
              <a:t>Being adaptable and flexible is essential for successful validation in dynamic real-world scenarios.</a:t>
            </a:r>
          </a:p>
          <a:p>
            <a:pPr marL="0" indent="0">
              <a:lnSpc>
                <a:spcPct val="90000"/>
              </a:lnSpc>
              <a:spcBef>
                <a:spcPts val="2500"/>
              </a:spcBef>
              <a:spcAft>
                <a:spcPts val="600"/>
              </a:spcAft>
              <a:buFont typeface="Arial" panose="020B0604020202020204" pitchFamily="34" charset="0"/>
              <a:buNone/>
            </a:pPr>
            <a:r>
              <a:rPr lang="en-GB" sz="1400" b="1"/>
              <a:t>Diversity of Evidence</a:t>
            </a:r>
          </a:p>
          <a:p>
            <a:pPr marL="0" lvl="1" indent="0">
              <a:lnSpc>
                <a:spcPct val="90000"/>
              </a:lnSpc>
              <a:spcBef>
                <a:spcPts val="1000"/>
              </a:spcBef>
              <a:spcAft>
                <a:spcPts val="600"/>
              </a:spcAft>
              <a:buFont typeface="Arial" panose="020B0604020202020204" pitchFamily="34" charset="0"/>
              <a:buNone/>
            </a:pPr>
            <a:r>
              <a:rPr lang="en-GB" sz="1400"/>
              <a:t>Using a wide range of evidence strengthens validation by providing comprehensive insights.</a:t>
            </a:r>
          </a:p>
          <a:p>
            <a:pPr marL="0" indent="0">
              <a:lnSpc>
                <a:spcPct val="90000"/>
              </a:lnSpc>
              <a:spcBef>
                <a:spcPts val="2500"/>
              </a:spcBef>
              <a:spcAft>
                <a:spcPts val="600"/>
              </a:spcAft>
              <a:buFont typeface="Arial" panose="020B0604020202020204" pitchFamily="34" charset="0"/>
              <a:buNone/>
            </a:pPr>
            <a:r>
              <a:rPr lang="en-GB" sz="1400" b="1"/>
              <a:t>Customer Focus</a:t>
            </a:r>
          </a:p>
          <a:p>
            <a:pPr marL="0" lvl="1" indent="0">
              <a:lnSpc>
                <a:spcPct val="90000"/>
              </a:lnSpc>
              <a:spcBef>
                <a:spcPts val="1000"/>
              </a:spcBef>
              <a:spcAft>
                <a:spcPts val="600"/>
              </a:spcAft>
              <a:buFont typeface="Arial" panose="020B0604020202020204" pitchFamily="34" charset="0"/>
              <a:buNone/>
            </a:pPr>
            <a:r>
              <a:rPr lang="en-GB" sz="1400"/>
              <a:t>Prioritising customer needs and feedback drives validation success and product relevance.</a:t>
            </a:r>
          </a:p>
        </p:txBody>
      </p:sp>
      <p:pic>
        <p:nvPicPr>
          <p:cNvPr id="7" name="Content Placeholder 6" descr="Conceptual illustration of flexibility, diverse evidence, and customer focus in business validation">
            <a:extLst>
              <a:ext uri="{FF2B5EF4-FFF2-40B4-BE49-F238E27FC236}">
                <a16:creationId xmlns:a16="http://schemas.microsoft.com/office/drawing/2014/main" id="{03477EDE-F0B6-4F5A-8CC2-B3B5C7811F24}"/>
              </a:ext>
            </a:extLst>
          </p:cNvPr>
          <p:cNvPicPr>
            <a:picLocks noGrp="1" noChangeAspect="1"/>
          </p:cNvPicPr>
          <p:nvPr>
            <p:ph type="pic" sz="quarter" idx="15"/>
          </p:nvPr>
        </p:nvPicPr>
        <p:blipFill>
          <a:blip r:embed="rId3"/>
          <a:srcRect l="11517" r="8277" b="1"/>
          <a:stretch>
            <a:fillRect/>
          </a:stretch>
        </p:blipFill>
        <p:spPr>
          <a:xfrm>
            <a:off x="4502843" y="2"/>
            <a:ext cx="7689157" cy="6399151"/>
          </a:xfrm>
        </p:spPr>
      </p:pic>
      <p:sp>
        <p:nvSpPr>
          <p:cNvPr id="4" name="Date Placeholder 3">
            <a:extLst>
              <a:ext uri="{FF2B5EF4-FFF2-40B4-BE49-F238E27FC236}">
                <a16:creationId xmlns:a16="http://schemas.microsoft.com/office/drawing/2014/main" id="{83ECD99E-BFB9-7162-BE2A-FC16C0354F0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316CE75-25DF-3965-F199-0BAF3749955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0A7C64C-CBBB-203F-5A14-B9282226D06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38</a:t>
            </a:fld>
            <a:endParaRPr lang="en-US"/>
          </a:p>
        </p:txBody>
      </p:sp>
    </p:spTree>
    <p:extLst>
      <p:ext uri="{BB962C8B-B14F-4D97-AF65-F5344CB8AC3E}">
        <p14:creationId xmlns:p14="http://schemas.microsoft.com/office/powerpoint/2010/main" val="1934574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DD9C-41FB-014A-F5AB-2E05ACF96C6F}"/>
              </a:ext>
            </a:extLst>
          </p:cNvPr>
          <p:cNvSpPr>
            <a:spLocks noGrp="1"/>
          </p:cNvSpPr>
          <p:nvPr>
            <p:ph type="title"/>
          </p:nvPr>
        </p:nvSpPr>
        <p:spPr>
          <a:xfrm>
            <a:off x="431172" y="553616"/>
            <a:ext cx="7914087" cy="4008859"/>
          </a:xfrm>
        </p:spPr>
        <p:txBody>
          <a:bodyPr anchor="t">
            <a:normAutofit/>
          </a:bodyPr>
          <a:lstStyle/>
          <a:p>
            <a:r>
              <a:rPr lang="en-GB" sz="5600"/>
              <a:t>Validation in Practice: Student Exercises and Documentation</a:t>
            </a:r>
          </a:p>
        </p:txBody>
      </p:sp>
      <p:sp>
        <p:nvSpPr>
          <p:cNvPr id="11" name="Text Placeholder 2">
            <a:extLst>
              <a:ext uri="{FF2B5EF4-FFF2-40B4-BE49-F238E27FC236}">
                <a16:creationId xmlns:a16="http://schemas.microsoft.com/office/drawing/2014/main" id="{17F64E2C-3E88-4DB8-6D32-14DF33C28582}"/>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8B8A3B6E-79D0-D0EF-6502-287A7CDF0DE4}"/>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5085CA5-222F-5BC2-3BD5-48E6E7F4BB6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DD557E96-D339-2BE4-9970-24E93AFF54F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39</a:t>
            </a:fld>
            <a:endParaRPr lang="en-US"/>
          </a:p>
        </p:txBody>
      </p:sp>
    </p:spTree>
    <p:extLst>
      <p:ext uri="{BB962C8B-B14F-4D97-AF65-F5344CB8AC3E}">
        <p14:creationId xmlns:p14="http://schemas.microsoft.com/office/powerpoint/2010/main" val="93469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26-FC0B-4B19-2AB3-FB27E1B93E3A}"/>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Definition of Validation for Startups</a:t>
            </a:r>
          </a:p>
        </p:txBody>
      </p:sp>
      <p:sp>
        <p:nvSpPr>
          <p:cNvPr id="8" name="TextBox 7">
            <a:extLst>
              <a:ext uri="{FF2B5EF4-FFF2-40B4-BE49-F238E27FC236}">
                <a16:creationId xmlns:a16="http://schemas.microsoft.com/office/drawing/2014/main" id="{C1E95A59-3EFE-42FE-8A08-7C01CD304BE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Market Need Confirmation</a:t>
            </a:r>
          </a:p>
          <a:p>
            <a:pPr marL="0" lvl="1" indent="0">
              <a:spcBef>
                <a:spcPts val="1000"/>
              </a:spcBef>
              <a:spcAft>
                <a:spcPts val="600"/>
              </a:spcAft>
              <a:buFont typeface="Arial" panose="020B0604020202020204" pitchFamily="34" charset="0"/>
              <a:buNone/>
            </a:pPr>
            <a:r>
              <a:rPr lang="en-GB" sz="1400"/>
              <a:t>Validation confirms your product or service addresses a genuine market demand.</a:t>
            </a:r>
          </a:p>
          <a:p>
            <a:pPr marL="0" indent="0">
              <a:spcBef>
                <a:spcPts val="2500"/>
              </a:spcBef>
              <a:spcAft>
                <a:spcPts val="600"/>
              </a:spcAft>
              <a:buFont typeface="Arial" panose="020B0604020202020204" pitchFamily="34" charset="0"/>
              <a:buNone/>
            </a:pPr>
            <a:r>
              <a:rPr lang="en-GB" sz="1400" b="1"/>
              <a:t>Customer Engagement</a:t>
            </a:r>
          </a:p>
          <a:p>
            <a:pPr marL="0" lvl="1" indent="0">
              <a:spcBef>
                <a:spcPts val="1000"/>
              </a:spcBef>
              <a:spcAft>
                <a:spcPts val="600"/>
              </a:spcAft>
              <a:buFont typeface="Arial" panose="020B0604020202020204" pitchFamily="34" charset="0"/>
              <a:buNone/>
            </a:pPr>
            <a:r>
              <a:rPr lang="en-GB" sz="1400"/>
              <a:t>It ensures customers are willing to pay or engage with your offering.</a:t>
            </a:r>
          </a:p>
          <a:p>
            <a:pPr marL="0" indent="0">
              <a:spcBef>
                <a:spcPts val="2500"/>
              </a:spcBef>
              <a:spcAft>
                <a:spcPts val="600"/>
              </a:spcAft>
              <a:buFont typeface="Arial" panose="020B0604020202020204" pitchFamily="34" charset="0"/>
              <a:buNone/>
            </a:pPr>
            <a:r>
              <a:rPr lang="en-GB" sz="1400" b="1"/>
              <a:t>Reducing Uncertainty</a:t>
            </a:r>
          </a:p>
          <a:p>
            <a:pPr marL="0" lvl="1" indent="0">
              <a:spcBef>
                <a:spcPts val="1000"/>
              </a:spcBef>
              <a:spcAft>
                <a:spcPts val="600"/>
              </a:spcAft>
              <a:buFont typeface="Arial" panose="020B0604020202020204" pitchFamily="34" charset="0"/>
              <a:buNone/>
            </a:pPr>
            <a:r>
              <a:rPr lang="en-GB" sz="1400"/>
              <a:t>Validation reduces uncertainty, helping to guide effective product development.</a:t>
            </a:r>
          </a:p>
        </p:txBody>
      </p:sp>
      <p:pic>
        <p:nvPicPr>
          <p:cNvPr id="7" name="Content Placeholder 6" descr="Startup product testing and customer feedback in a business environment">
            <a:extLst>
              <a:ext uri="{FF2B5EF4-FFF2-40B4-BE49-F238E27FC236}">
                <a16:creationId xmlns:a16="http://schemas.microsoft.com/office/drawing/2014/main" id="{BDC83607-94A9-4623-927B-EB5E99C9B1C9}"/>
              </a:ext>
            </a:extLst>
          </p:cNvPr>
          <p:cNvPicPr>
            <a:picLocks noGrp="1" noChangeAspect="1"/>
          </p:cNvPicPr>
          <p:nvPr>
            <p:ph type="pic" sz="quarter" idx="15"/>
          </p:nvPr>
        </p:nvPicPr>
        <p:blipFill>
          <a:blip r:embed="rId3"/>
          <a:srcRect l="19883" r="12791" b="1"/>
          <a:stretch>
            <a:fillRect/>
          </a:stretch>
        </p:blipFill>
        <p:spPr>
          <a:xfrm>
            <a:off x="5737594" y="10"/>
            <a:ext cx="6454406" cy="6399142"/>
          </a:xfrm>
        </p:spPr>
      </p:pic>
      <p:sp>
        <p:nvSpPr>
          <p:cNvPr id="4" name="Date Placeholder 3">
            <a:extLst>
              <a:ext uri="{FF2B5EF4-FFF2-40B4-BE49-F238E27FC236}">
                <a16:creationId xmlns:a16="http://schemas.microsoft.com/office/drawing/2014/main" id="{5D91822A-9FB0-F9DC-37FD-784C0F9C964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BC4A32F-92C6-0D08-5366-D7C7776629E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7D5BDB03-549B-BB1F-EB8B-888729B46E4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1632046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B989-90F2-22D8-EBDC-BCE31D782CC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Practical Exercises and Assignments for Validation</a:t>
            </a:r>
          </a:p>
        </p:txBody>
      </p:sp>
      <p:pic>
        <p:nvPicPr>
          <p:cNvPr id="7" name="Content Placeholder 6" descr="People conducting customer interviews and analysing data charts in a collaborative workspace">
            <a:extLst>
              <a:ext uri="{FF2B5EF4-FFF2-40B4-BE49-F238E27FC236}">
                <a16:creationId xmlns:a16="http://schemas.microsoft.com/office/drawing/2014/main" id="{6A566B9E-9BE1-4ACA-AF28-D107F347AD5A}"/>
              </a:ext>
            </a:extLst>
          </p:cNvPr>
          <p:cNvPicPr>
            <a:picLocks noGrp="1" noChangeAspect="1"/>
          </p:cNvPicPr>
          <p:nvPr>
            <p:ph type="pic" sz="quarter" idx="15"/>
          </p:nvPr>
        </p:nvPicPr>
        <p:blipFill>
          <a:blip r:embed="rId3"/>
          <a:srcRect l="7591" r="11732" b="1"/>
          <a:stretch>
            <a:fillRect/>
          </a:stretch>
        </p:blipFill>
        <p:spPr>
          <a:xfrm>
            <a:off x="20" y="10"/>
            <a:ext cx="7734280" cy="6399142"/>
          </a:xfrm>
        </p:spPr>
      </p:pic>
      <p:sp>
        <p:nvSpPr>
          <p:cNvPr id="8" name="TextBox 7">
            <a:extLst>
              <a:ext uri="{FF2B5EF4-FFF2-40B4-BE49-F238E27FC236}">
                <a16:creationId xmlns:a16="http://schemas.microsoft.com/office/drawing/2014/main" id="{726A14F4-9996-42EE-8F53-E4250842C4A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Customer Interviews</a:t>
            </a:r>
          </a:p>
          <a:p>
            <a:pPr marL="0" lvl="1" indent="0">
              <a:spcBef>
                <a:spcPts val="1000"/>
              </a:spcBef>
              <a:spcAft>
                <a:spcPts val="600"/>
              </a:spcAft>
              <a:buFont typeface="Arial" panose="020B0604020202020204" pitchFamily="34" charset="0"/>
              <a:buNone/>
            </a:pPr>
            <a:r>
              <a:rPr lang="en-GB" sz="1400"/>
              <a:t>Conducting customer interviews provides real insights and helps validate assumptions effectively.</a:t>
            </a:r>
          </a:p>
          <a:p>
            <a:pPr marL="0" indent="0">
              <a:spcBef>
                <a:spcPts val="2500"/>
              </a:spcBef>
              <a:spcAft>
                <a:spcPts val="600"/>
              </a:spcAft>
              <a:buFont typeface="Arial" panose="020B0604020202020204" pitchFamily="34" charset="0"/>
              <a:buNone/>
            </a:pPr>
            <a:r>
              <a:rPr lang="en-GB" sz="1400" b="1"/>
              <a:t>Metric Tracking</a:t>
            </a:r>
          </a:p>
          <a:p>
            <a:pPr marL="0" lvl="1" indent="0">
              <a:spcBef>
                <a:spcPts val="1000"/>
              </a:spcBef>
              <a:spcAft>
                <a:spcPts val="600"/>
              </a:spcAft>
              <a:buFont typeface="Arial" panose="020B0604020202020204" pitchFamily="34" charset="0"/>
              <a:buNone/>
            </a:pPr>
            <a:r>
              <a:rPr lang="en-GB" sz="1400"/>
              <a:t>Tracking metrics allows measurement of progress and assessment of the impact of validation activities.</a:t>
            </a:r>
          </a:p>
        </p:txBody>
      </p:sp>
      <p:sp>
        <p:nvSpPr>
          <p:cNvPr id="4" name="Date Placeholder 3">
            <a:extLst>
              <a:ext uri="{FF2B5EF4-FFF2-40B4-BE49-F238E27FC236}">
                <a16:creationId xmlns:a16="http://schemas.microsoft.com/office/drawing/2014/main" id="{992504D4-1FA0-6163-1BBA-DB73CF1DBE8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864E667-B773-2B5D-D29A-B5311FD976A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277A495-8C04-B169-0CE7-B2E66AD3DF4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40</a:t>
            </a:fld>
            <a:endParaRPr lang="en-US"/>
          </a:p>
        </p:txBody>
      </p:sp>
    </p:spTree>
    <p:extLst>
      <p:ext uri="{BB962C8B-B14F-4D97-AF65-F5344CB8AC3E}">
        <p14:creationId xmlns:p14="http://schemas.microsoft.com/office/powerpoint/2010/main" val="1235849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F13F-AD5A-9FBA-4D6C-F778A64D641B}"/>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sz="2700" b="0" kern="1200" cap="all" baseline="0">
                <a:latin typeface="+mj-lt"/>
                <a:ea typeface="+mj-ea"/>
                <a:cs typeface="+mj-cs"/>
              </a:rPr>
              <a:t>Weekly Validation Checklist for Early-Stage Founders</a:t>
            </a:r>
          </a:p>
        </p:txBody>
      </p:sp>
      <p:pic>
        <p:nvPicPr>
          <p:cNvPr id="7" name="Content Placeholder 6" descr="Checklist on clipboard with business startup icons and progress symbols">
            <a:extLst>
              <a:ext uri="{FF2B5EF4-FFF2-40B4-BE49-F238E27FC236}">
                <a16:creationId xmlns:a16="http://schemas.microsoft.com/office/drawing/2014/main" id="{C1516A91-EBC8-4630-A065-629DD51ABFED}"/>
              </a:ext>
            </a:extLst>
          </p:cNvPr>
          <p:cNvPicPr>
            <a:picLocks noGrp="1" noChangeAspect="1"/>
          </p:cNvPicPr>
          <p:nvPr>
            <p:ph type="pic" sz="quarter" idx="15"/>
          </p:nvPr>
        </p:nvPicPr>
        <p:blipFill>
          <a:blip r:embed="rId3"/>
          <a:srcRect l="12761" r="18605" b="2"/>
          <a:stretch>
            <a:fillRect/>
          </a:stretch>
        </p:blipFill>
        <p:spPr>
          <a:xfrm>
            <a:off x="20" y="1"/>
            <a:ext cx="6591280" cy="6410303"/>
          </a:xfrm>
        </p:spPr>
      </p:pic>
      <p:sp>
        <p:nvSpPr>
          <p:cNvPr id="8" name="TextBox 7">
            <a:extLst>
              <a:ext uri="{FF2B5EF4-FFF2-40B4-BE49-F238E27FC236}">
                <a16:creationId xmlns:a16="http://schemas.microsoft.com/office/drawing/2014/main" id="{4E932A61-B89E-4FFC-B167-D7AC02737CE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Structured Validation Process</a:t>
            </a:r>
          </a:p>
          <a:p>
            <a:pPr marL="0" lvl="1" indent="0">
              <a:lnSpc>
                <a:spcPct val="90000"/>
              </a:lnSpc>
              <a:spcBef>
                <a:spcPts val="1000"/>
              </a:spcBef>
              <a:spcAft>
                <a:spcPts val="600"/>
              </a:spcAft>
              <a:buFont typeface="Arial" panose="020B0604020202020204" pitchFamily="34" charset="0"/>
              <a:buNone/>
            </a:pPr>
            <a:r>
              <a:rPr lang="en-GB" sz="1400"/>
              <a:t>Using a structured checklist helps founders stay organized and focused on key validation tasks each week.</a:t>
            </a:r>
          </a:p>
          <a:p>
            <a:pPr marL="0" indent="0">
              <a:lnSpc>
                <a:spcPct val="90000"/>
              </a:lnSpc>
              <a:spcBef>
                <a:spcPts val="2500"/>
              </a:spcBef>
              <a:spcAft>
                <a:spcPts val="600"/>
              </a:spcAft>
              <a:buFont typeface="Arial" panose="020B0604020202020204" pitchFamily="34" charset="0"/>
              <a:buNone/>
            </a:pPr>
            <a:r>
              <a:rPr lang="en-GB" sz="1400" b="1"/>
              <a:t>Maintain Momentum</a:t>
            </a:r>
          </a:p>
          <a:p>
            <a:pPr marL="0" lvl="1" indent="0">
              <a:lnSpc>
                <a:spcPct val="90000"/>
              </a:lnSpc>
              <a:spcBef>
                <a:spcPts val="1000"/>
              </a:spcBef>
              <a:spcAft>
                <a:spcPts val="600"/>
              </a:spcAft>
              <a:buFont typeface="Arial" panose="020B0604020202020204" pitchFamily="34" charset="0"/>
              <a:buNone/>
            </a:pPr>
            <a:r>
              <a:rPr lang="en-GB" sz="1400"/>
              <a:t>Consistent use of a checklist ensures continuous progress and prevents loss of direction during early validation stages.</a:t>
            </a:r>
          </a:p>
          <a:p>
            <a:pPr marL="0" indent="0">
              <a:lnSpc>
                <a:spcPct val="90000"/>
              </a:lnSpc>
              <a:spcBef>
                <a:spcPts val="2500"/>
              </a:spcBef>
              <a:spcAft>
                <a:spcPts val="600"/>
              </a:spcAft>
              <a:buFont typeface="Arial" panose="020B0604020202020204" pitchFamily="34" charset="0"/>
              <a:buNone/>
            </a:pPr>
            <a:r>
              <a:rPr lang="en-GB" sz="1400" b="1"/>
              <a:t>Focus on Key Efforts</a:t>
            </a:r>
          </a:p>
          <a:p>
            <a:pPr marL="0" lvl="1" indent="0">
              <a:lnSpc>
                <a:spcPct val="90000"/>
              </a:lnSpc>
              <a:spcBef>
                <a:spcPts val="1000"/>
              </a:spcBef>
              <a:spcAft>
                <a:spcPts val="600"/>
              </a:spcAft>
              <a:buFont typeface="Arial" panose="020B0604020202020204" pitchFamily="34" charset="0"/>
              <a:buNone/>
            </a:pPr>
            <a:r>
              <a:rPr lang="en-GB" sz="1400"/>
              <a:t>A checklist helps prioritize critical validation activities, keeping founders focused on impactful actions.</a:t>
            </a:r>
          </a:p>
        </p:txBody>
      </p:sp>
      <p:sp>
        <p:nvSpPr>
          <p:cNvPr id="4" name="Date Placeholder 3">
            <a:extLst>
              <a:ext uri="{FF2B5EF4-FFF2-40B4-BE49-F238E27FC236}">
                <a16:creationId xmlns:a16="http://schemas.microsoft.com/office/drawing/2014/main" id="{EA0900E9-3731-E834-B1F5-33195BC63DA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84DF478-70EA-D49C-8419-0AA56DA7FE8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7F2793E-4ACD-5195-1B52-D9A3A16EB53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41</a:t>
            </a:fld>
            <a:endParaRPr lang="en-US"/>
          </a:p>
        </p:txBody>
      </p:sp>
    </p:spTree>
    <p:extLst>
      <p:ext uri="{BB962C8B-B14F-4D97-AF65-F5344CB8AC3E}">
        <p14:creationId xmlns:p14="http://schemas.microsoft.com/office/powerpoint/2010/main" val="3591190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143B-58F1-19F5-9846-0D5C8D18D01A}"/>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How to Document Validation for Investor Presentations</a:t>
            </a:r>
          </a:p>
        </p:txBody>
      </p:sp>
      <p:pic>
        <p:nvPicPr>
          <p:cNvPr id="7" name="Content Placeholder 6" descr="Professional business documents and charts demonstrating validation for investor presentations">
            <a:extLst>
              <a:ext uri="{FF2B5EF4-FFF2-40B4-BE49-F238E27FC236}">
                <a16:creationId xmlns:a16="http://schemas.microsoft.com/office/drawing/2014/main" id="{2D351701-6463-43FE-8131-D104500F8FA1}"/>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67EDCEDE-FF08-4C8F-8134-8DFCECF9509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Clear Validation Evidence</a:t>
            </a:r>
          </a:p>
          <a:p>
            <a:pPr marL="0" lvl="1" indent="0">
              <a:spcBef>
                <a:spcPts val="1000"/>
              </a:spcBef>
              <a:spcAft>
                <a:spcPts val="600"/>
              </a:spcAft>
              <a:buFont typeface="Arial" panose="020B0604020202020204" pitchFamily="34" charset="0"/>
              <a:buNone/>
            </a:pPr>
            <a:r>
              <a:rPr lang="en-GB" sz="1400"/>
              <a:t>Present validation data transparently to build trust and credibility with investors.</a:t>
            </a:r>
          </a:p>
          <a:p>
            <a:pPr marL="0" indent="0">
              <a:spcBef>
                <a:spcPts val="2500"/>
              </a:spcBef>
              <a:spcAft>
                <a:spcPts val="600"/>
              </a:spcAft>
              <a:buFont typeface="Arial" panose="020B0604020202020204" pitchFamily="34" charset="0"/>
              <a:buNone/>
            </a:pPr>
            <a:r>
              <a:rPr lang="en-GB" sz="1400" b="1"/>
              <a:t>Persuasive Presentation</a:t>
            </a:r>
          </a:p>
          <a:p>
            <a:pPr marL="0" lvl="1" indent="0">
              <a:spcBef>
                <a:spcPts val="1000"/>
              </a:spcBef>
              <a:spcAft>
                <a:spcPts val="600"/>
              </a:spcAft>
              <a:buFont typeface="Arial" panose="020B0604020202020204" pitchFamily="34" charset="0"/>
              <a:buNone/>
            </a:pPr>
            <a:r>
              <a:rPr lang="en-GB" sz="1400"/>
              <a:t>Use compelling storytelling and visuals to engage investors and support funding requests.</a:t>
            </a:r>
          </a:p>
        </p:txBody>
      </p:sp>
      <p:sp>
        <p:nvSpPr>
          <p:cNvPr id="4" name="Date Placeholder 3">
            <a:extLst>
              <a:ext uri="{FF2B5EF4-FFF2-40B4-BE49-F238E27FC236}">
                <a16:creationId xmlns:a16="http://schemas.microsoft.com/office/drawing/2014/main" id="{46A7BE08-503F-424E-6E2A-28F0736B730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318CD9F4-20D4-20D2-6593-66AA88791C9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3DEFDEF-0546-2039-D7E2-C73D57EB7CB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42</a:t>
            </a:fld>
            <a:endParaRPr lang="en-US"/>
          </a:p>
        </p:txBody>
      </p:sp>
    </p:spTree>
    <p:extLst>
      <p:ext uri="{BB962C8B-B14F-4D97-AF65-F5344CB8AC3E}">
        <p14:creationId xmlns:p14="http://schemas.microsoft.com/office/powerpoint/2010/main" val="1862553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8028-0F3A-2189-23C9-14FEA6E1F665}"/>
              </a:ext>
            </a:extLst>
          </p:cNvPr>
          <p:cNvSpPr>
            <a:spLocks noGrp="1"/>
          </p:cNvSpPr>
          <p:nvPr>
            <p:ph type="title"/>
          </p:nvPr>
        </p:nvSpPr>
        <p:spPr>
          <a:xfrm>
            <a:off x="429768" y="429768"/>
            <a:ext cx="10890374" cy="1627632"/>
          </a:xfrm>
        </p:spPr>
        <p:txBody>
          <a:bodyPr anchor="t">
            <a:normAutofit/>
          </a:bodyPr>
          <a:lstStyle/>
          <a:p>
            <a:r>
              <a:rPr lang="en-GB"/>
              <a:t>Conclusion: Validating for Startup Success</a:t>
            </a:r>
          </a:p>
        </p:txBody>
      </p:sp>
      <p:graphicFrame>
        <p:nvGraphicFramePr>
          <p:cNvPr id="10" name="Content Placeholder 2">
            <a:extLst>
              <a:ext uri="{FF2B5EF4-FFF2-40B4-BE49-F238E27FC236}">
                <a16:creationId xmlns:a16="http://schemas.microsoft.com/office/drawing/2014/main" id="{AC76EE47-6045-757D-184A-374BCC9FF5AE}"/>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339E7DB-10F3-E0EA-D476-49A6C5743662}"/>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5A670F6-8B29-A052-C4F9-F8642EB0CD4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273C6213-89FC-5039-A2C8-C58F9F2F46F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43</a:t>
            </a:fld>
            <a:endParaRPr lang="en-US"/>
          </a:p>
        </p:txBody>
      </p:sp>
    </p:spTree>
    <p:extLst>
      <p:ext uri="{BB962C8B-B14F-4D97-AF65-F5344CB8AC3E}">
        <p14:creationId xmlns:p14="http://schemas.microsoft.com/office/powerpoint/2010/main" val="9368512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03ED-0A1C-9171-5E5F-D04FC5CB94B5}"/>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3000" b="0" kern="1200" cap="all" baseline="0">
                <a:latin typeface="+mj-lt"/>
                <a:ea typeface="+mj-ea"/>
                <a:cs typeface="+mj-cs"/>
              </a:rPr>
              <a:t>Why Validation is Essential at the Idea and MVP Stage</a:t>
            </a:r>
          </a:p>
        </p:txBody>
      </p:sp>
      <p:sp>
        <p:nvSpPr>
          <p:cNvPr id="8" name="TextBox 7">
            <a:extLst>
              <a:ext uri="{FF2B5EF4-FFF2-40B4-BE49-F238E27FC236}">
                <a16:creationId xmlns:a16="http://schemas.microsoft.com/office/drawing/2014/main" id="{F1C1D5FC-A468-4ADE-B9C5-84AF78896DD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Avoiding Wasted Effort</a:t>
            </a:r>
          </a:p>
          <a:p>
            <a:pPr marL="0" lvl="1" indent="0">
              <a:spcBef>
                <a:spcPts val="1000"/>
              </a:spcBef>
              <a:spcAft>
                <a:spcPts val="600"/>
              </a:spcAft>
              <a:buFont typeface="Arial" panose="020B0604020202020204" pitchFamily="34" charset="0"/>
              <a:buNone/>
            </a:pPr>
            <a:r>
              <a:rPr lang="en-GB" sz="1400"/>
              <a:t>Validating early prevents investing time and resources into ideas that do not meet customer needs.</a:t>
            </a:r>
          </a:p>
          <a:p>
            <a:pPr marL="0" indent="0">
              <a:spcBef>
                <a:spcPts val="2500"/>
              </a:spcBef>
              <a:spcAft>
                <a:spcPts val="600"/>
              </a:spcAft>
              <a:buFont typeface="Arial" panose="020B0604020202020204" pitchFamily="34" charset="0"/>
              <a:buNone/>
            </a:pPr>
            <a:r>
              <a:rPr lang="en-GB" sz="1400" b="1"/>
              <a:t>Ensuring Customer Resonance</a:t>
            </a:r>
          </a:p>
          <a:p>
            <a:pPr marL="0" lvl="1" indent="0">
              <a:spcBef>
                <a:spcPts val="1000"/>
              </a:spcBef>
              <a:spcAft>
                <a:spcPts val="600"/>
              </a:spcAft>
              <a:buFont typeface="Arial" panose="020B0604020202020204" pitchFamily="34" charset="0"/>
              <a:buNone/>
            </a:pPr>
            <a:r>
              <a:rPr lang="en-GB" sz="1400"/>
              <a:t>Early validation confirms that your idea aligns with customer expectations and market demand.</a:t>
            </a:r>
          </a:p>
          <a:p>
            <a:pPr marL="0" indent="0">
              <a:spcBef>
                <a:spcPts val="2500"/>
              </a:spcBef>
              <a:spcAft>
                <a:spcPts val="600"/>
              </a:spcAft>
              <a:buFont typeface="Arial" panose="020B0604020202020204" pitchFamily="34" charset="0"/>
              <a:buNone/>
            </a:pPr>
            <a:r>
              <a:rPr lang="en-GB" sz="1400" b="1"/>
              <a:t>Refining MVP and Strategy</a:t>
            </a:r>
          </a:p>
          <a:p>
            <a:pPr marL="0" lvl="1" indent="0">
              <a:spcBef>
                <a:spcPts val="1000"/>
              </a:spcBef>
              <a:spcAft>
                <a:spcPts val="600"/>
              </a:spcAft>
              <a:buFont typeface="Arial" panose="020B0604020202020204" pitchFamily="34" charset="0"/>
              <a:buNone/>
            </a:pPr>
            <a:r>
              <a:rPr lang="en-GB" sz="1400"/>
              <a:t>Feedback from validation helps improve the minimum viable product and business strategy effectively.</a:t>
            </a:r>
          </a:p>
        </p:txBody>
      </p:sp>
      <p:pic>
        <p:nvPicPr>
          <p:cNvPr id="7" name="Content Placeholder 6" descr="Young entrepreneurs discussing ideas with feedback charts and prototype models">
            <a:extLst>
              <a:ext uri="{FF2B5EF4-FFF2-40B4-BE49-F238E27FC236}">
                <a16:creationId xmlns:a16="http://schemas.microsoft.com/office/drawing/2014/main" id="{887BC31D-DFE9-4AF2-8202-9A199A664D4F}"/>
              </a:ext>
            </a:extLst>
          </p:cNvPr>
          <p:cNvPicPr>
            <a:picLocks noGrp="1" noChangeAspect="1"/>
          </p:cNvPicPr>
          <p:nvPr>
            <p:ph type="pic" sz="quarter" idx="15"/>
          </p:nvPr>
        </p:nvPicPr>
        <p:blipFill>
          <a:blip r:embed="rId3"/>
          <a:srcRect l="15336" r="17338" b="1"/>
          <a:stretch>
            <a:fillRect/>
          </a:stretch>
        </p:blipFill>
        <p:spPr>
          <a:xfrm>
            <a:off x="5737594" y="10"/>
            <a:ext cx="6454406" cy="6399142"/>
          </a:xfrm>
        </p:spPr>
      </p:pic>
      <p:sp>
        <p:nvSpPr>
          <p:cNvPr id="4" name="Date Placeholder 3">
            <a:extLst>
              <a:ext uri="{FF2B5EF4-FFF2-40B4-BE49-F238E27FC236}">
                <a16:creationId xmlns:a16="http://schemas.microsoft.com/office/drawing/2014/main" id="{2EFF2042-4435-0896-2988-309116C0AF6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D081955-0699-7409-67DB-80C9B1B7DA1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5D71BC53-FB3E-DD4D-18EA-2DA1C36A1AB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3830911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1492-E716-F26C-CE13-BA8C12A4EC12}"/>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3000" b="0" kern="1200" cap="all" baseline="0">
                <a:latin typeface="+mj-lt"/>
                <a:ea typeface="+mj-ea"/>
                <a:cs typeface="+mj-cs"/>
              </a:rPr>
              <a:t>Common Myths and Misconceptions about Validation</a:t>
            </a:r>
          </a:p>
        </p:txBody>
      </p:sp>
      <p:sp>
        <p:nvSpPr>
          <p:cNvPr id="8" name="TextBox 7">
            <a:extLst>
              <a:ext uri="{FF2B5EF4-FFF2-40B4-BE49-F238E27FC236}">
                <a16:creationId xmlns:a16="http://schemas.microsoft.com/office/drawing/2014/main" id="{FFFD81D6-B287-4BAC-945E-7AEE3599849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Myth of Immediate Product-Market Fit</a:t>
            </a:r>
          </a:p>
          <a:p>
            <a:pPr marL="0" lvl="1" indent="0">
              <a:spcBef>
                <a:spcPts val="1000"/>
              </a:spcBef>
              <a:spcAft>
                <a:spcPts val="600"/>
              </a:spcAft>
              <a:buFont typeface="Arial" panose="020B0604020202020204" pitchFamily="34" charset="0"/>
              <a:buNone/>
            </a:pPr>
            <a:r>
              <a:rPr lang="en-GB" sz="1400"/>
              <a:t>Validation does not require instant perfect product-market fit; it is an iterative learning process.</a:t>
            </a:r>
          </a:p>
          <a:p>
            <a:pPr marL="0" indent="0">
              <a:spcBef>
                <a:spcPts val="2500"/>
              </a:spcBef>
              <a:spcAft>
                <a:spcPts val="600"/>
              </a:spcAft>
              <a:buFont typeface="Arial" panose="020B0604020202020204" pitchFamily="34" charset="0"/>
              <a:buNone/>
            </a:pPr>
            <a:r>
              <a:rPr lang="en-GB" sz="1400" b="1"/>
              <a:t>Surveys Alone Are Insufficient</a:t>
            </a:r>
          </a:p>
          <a:p>
            <a:pPr marL="0" lvl="1" indent="0">
              <a:spcBef>
                <a:spcPts val="1000"/>
              </a:spcBef>
              <a:spcAft>
                <a:spcPts val="600"/>
              </a:spcAft>
              <a:buFont typeface="Arial" panose="020B0604020202020204" pitchFamily="34" charset="0"/>
              <a:buNone/>
            </a:pPr>
            <a:r>
              <a:rPr lang="en-GB" sz="1400"/>
              <a:t>Surveys are useful but cannot replace comprehensive validation involving multiple data sources and testing methods.</a:t>
            </a:r>
          </a:p>
          <a:p>
            <a:pPr marL="0" indent="0">
              <a:spcBef>
                <a:spcPts val="2500"/>
              </a:spcBef>
              <a:spcAft>
                <a:spcPts val="600"/>
              </a:spcAft>
              <a:buFont typeface="Arial" panose="020B0604020202020204" pitchFamily="34" charset="0"/>
              <a:buNone/>
            </a:pPr>
            <a:r>
              <a:rPr lang="en-GB" sz="1400" b="1"/>
              <a:t>Promoting Realistic Validation</a:t>
            </a:r>
          </a:p>
          <a:p>
            <a:pPr marL="0" lvl="1" indent="0">
              <a:spcBef>
                <a:spcPts val="1000"/>
              </a:spcBef>
              <a:spcAft>
                <a:spcPts val="600"/>
              </a:spcAft>
              <a:buFont typeface="Arial" panose="020B0604020202020204" pitchFamily="34" charset="0"/>
              <a:buNone/>
            </a:pPr>
            <a:r>
              <a:rPr lang="en-GB" sz="1400"/>
              <a:t>Adopting a realistic view of validation encourages continuous improvement and better product development.</a:t>
            </a:r>
          </a:p>
        </p:txBody>
      </p:sp>
      <p:pic>
        <p:nvPicPr>
          <p:cNvPr id="7" name="Content Placeholder 6" descr="Businesspeople discussing product validation with charts and surveys in modern office">
            <a:extLst>
              <a:ext uri="{FF2B5EF4-FFF2-40B4-BE49-F238E27FC236}">
                <a16:creationId xmlns:a16="http://schemas.microsoft.com/office/drawing/2014/main" id="{2EAAB17C-32B2-4EE7-B857-8772322F2B1A}"/>
              </a:ext>
            </a:extLst>
          </p:cNvPr>
          <p:cNvPicPr>
            <a:picLocks noGrp="1" noChangeAspect="1"/>
          </p:cNvPicPr>
          <p:nvPr>
            <p:ph type="pic" sz="quarter" idx="15"/>
          </p:nvPr>
        </p:nvPicPr>
        <p:blipFill>
          <a:blip r:embed="rId3"/>
          <a:srcRect l="16211" r="16463" b="1"/>
          <a:stretch>
            <a:fillRect/>
          </a:stretch>
        </p:blipFill>
        <p:spPr>
          <a:xfrm>
            <a:off x="5737594" y="10"/>
            <a:ext cx="6454406" cy="6399142"/>
          </a:xfrm>
        </p:spPr>
      </p:pic>
      <p:sp>
        <p:nvSpPr>
          <p:cNvPr id="4" name="Date Placeholder 3">
            <a:extLst>
              <a:ext uri="{FF2B5EF4-FFF2-40B4-BE49-F238E27FC236}">
                <a16:creationId xmlns:a16="http://schemas.microsoft.com/office/drawing/2014/main" id="{EDECE867-04B2-ECAA-3BA7-AEAC4BF13C3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A3EF663-FB37-38BC-AFBC-27533E0C818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7E39ED52-0AF5-52C9-1DCB-42F2798B346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1021203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0636-B1BE-2BC2-2223-A99C81DCF75E}"/>
              </a:ext>
            </a:extLst>
          </p:cNvPr>
          <p:cNvSpPr>
            <a:spLocks noGrp="1"/>
          </p:cNvSpPr>
          <p:nvPr>
            <p:ph type="title"/>
          </p:nvPr>
        </p:nvSpPr>
        <p:spPr>
          <a:xfrm>
            <a:off x="431172" y="553616"/>
            <a:ext cx="7914087" cy="4008859"/>
          </a:xfrm>
        </p:spPr>
        <p:txBody>
          <a:bodyPr anchor="t">
            <a:normAutofit/>
          </a:bodyPr>
          <a:lstStyle/>
          <a:p>
            <a:r>
              <a:rPr lang="en-GB"/>
              <a:t>The Importance of Evidence for Investors</a:t>
            </a:r>
          </a:p>
        </p:txBody>
      </p:sp>
      <p:sp>
        <p:nvSpPr>
          <p:cNvPr id="11" name="Text Placeholder 2">
            <a:extLst>
              <a:ext uri="{FF2B5EF4-FFF2-40B4-BE49-F238E27FC236}">
                <a16:creationId xmlns:a16="http://schemas.microsoft.com/office/drawing/2014/main" id="{45076B3D-9A81-99B9-C54E-0C3E5BC98D3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69D02982-DF93-C95F-DD3F-D8FDA7BE7389}"/>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32288A9-F0CD-749C-EF89-51DF51AA6A7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7A860F9-177F-1FC7-FDA6-9173CCEFAE7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4018926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AA52-DA60-0F6D-D706-3EBB2F775C64}"/>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Why Investors Demand Evidence of Validation</a:t>
            </a:r>
          </a:p>
        </p:txBody>
      </p:sp>
      <p:sp>
        <p:nvSpPr>
          <p:cNvPr id="8" name="TextBox 7">
            <a:extLst>
              <a:ext uri="{FF2B5EF4-FFF2-40B4-BE49-F238E27FC236}">
                <a16:creationId xmlns:a16="http://schemas.microsoft.com/office/drawing/2014/main" id="{FC96A9C5-0C72-42E6-826A-D5ED8E7D3A3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Market Demand Proof</a:t>
            </a:r>
          </a:p>
          <a:p>
            <a:pPr marL="0" lvl="1" indent="0">
              <a:spcBef>
                <a:spcPts val="1000"/>
              </a:spcBef>
              <a:spcAft>
                <a:spcPts val="600"/>
              </a:spcAft>
              <a:buFont typeface="Arial" panose="020B0604020202020204" pitchFamily="34" charset="0"/>
              <a:buNone/>
            </a:pPr>
            <a:r>
              <a:rPr lang="en-GB" sz="1400"/>
              <a:t>Validation shows clear market demand, reassuring investors of product relevance and customer interest.</a:t>
            </a:r>
          </a:p>
          <a:p>
            <a:pPr marL="0" indent="0">
              <a:spcBef>
                <a:spcPts val="2500"/>
              </a:spcBef>
              <a:spcAft>
                <a:spcPts val="600"/>
              </a:spcAft>
              <a:buFont typeface="Arial" panose="020B0604020202020204" pitchFamily="34" charset="0"/>
              <a:buNone/>
            </a:pPr>
            <a:r>
              <a:rPr lang="en-GB" sz="1400" b="1"/>
              <a:t>Product Feasibility</a:t>
            </a:r>
          </a:p>
          <a:p>
            <a:pPr marL="0" lvl="1" indent="0">
              <a:spcBef>
                <a:spcPts val="1000"/>
              </a:spcBef>
              <a:spcAft>
                <a:spcPts val="600"/>
              </a:spcAft>
              <a:buFont typeface="Arial" panose="020B0604020202020204" pitchFamily="34" charset="0"/>
              <a:buNone/>
            </a:pPr>
            <a:r>
              <a:rPr lang="en-GB" sz="1400"/>
              <a:t>Demonstrating product feasibility confirms the solution works effectively and meets technical requirements.</a:t>
            </a:r>
          </a:p>
          <a:p>
            <a:pPr marL="0" indent="0">
              <a:spcBef>
                <a:spcPts val="2500"/>
              </a:spcBef>
              <a:spcAft>
                <a:spcPts val="600"/>
              </a:spcAft>
              <a:buFont typeface="Arial" panose="020B0604020202020204" pitchFamily="34" charset="0"/>
              <a:buNone/>
            </a:pPr>
            <a:r>
              <a:rPr lang="en-GB" sz="1400" b="1"/>
              <a:t>Team Execution Ability</a:t>
            </a:r>
          </a:p>
          <a:p>
            <a:pPr marL="0" lvl="1" indent="0">
              <a:spcBef>
                <a:spcPts val="1000"/>
              </a:spcBef>
              <a:spcAft>
                <a:spcPts val="600"/>
              </a:spcAft>
              <a:buFont typeface="Arial" panose="020B0604020202020204" pitchFamily="34" charset="0"/>
              <a:buNone/>
            </a:pPr>
            <a:r>
              <a:rPr lang="en-GB" sz="1400"/>
              <a:t>Investors look for teams with proven ability to execute plans and drive the project to success.</a:t>
            </a:r>
          </a:p>
        </p:txBody>
      </p:sp>
      <p:pic>
        <p:nvPicPr>
          <p:cNvPr id="7" name="Content Placeholder 6" descr="Business meeting with investors reviewing data and startup validation metrics">
            <a:extLst>
              <a:ext uri="{FF2B5EF4-FFF2-40B4-BE49-F238E27FC236}">
                <a16:creationId xmlns:a16="http://schemas.microsoft.com/office/drawing/2014/main" id="{5B132D4A-CA51-43B6-A1A9-0AEC7757ECD7}"/>
              </a:ext>
            </a:extLst>
          </p:cNvPr>
          <p:cNvPicPr>
            <a:picLocks noGrp="1" noChangeAspect="1"/>
          </p:cNvPicPr>
          <p:nvPr>
            <p:ph type="pic" sz="quarter" idx="15"/>
          </p:nvPr>
        </p:nvPicPr>
        <p:blipFill>
          <a:blip r:embed="rId3"/>
          <a:srcRect l="5679" r="26995" b="1"/>
          <a:stretch>
            <a:fillRect/>
          </a:stretch>
        </p:blipFill>
        <p:spPr>
          <a:xfrm>
            <a:off x="5737594" y="10"/>
            <a:ext cx="6454406" cy="6399142"/>
          </a:xfrm>
        </p:spPr>
      </p:pic>
      <p:sp>
        <p:nvSpPr>
          <p:cNvPr id="4" name="Date Placeholder 3">
            <a:extLst>
              <a:ext uri="{FF2B5EF4-FFF2-40B4-BE49-F238E27FC236}">
                <a16:creationId xmlns:a16="http://schemas.microsoft.com/office/drawing/2014/main" id="{06AE709B-A041-BD68-68A1-BE0DED9D262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3E1806D3-03B3-4C89-6905-2F8681A550D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B7876482-FF31-12D3-732F-5B7284032F0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2975892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7ABB-CBFC-89BA-A6EA-EEE4021D9E52}"/>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sz="3000" b="0" kern="1200" cap="all" baseline="0">
                <a:latin typeface="+mj-lt"/>
                <a:ea typeface="+mj-ea"/>
                <a:cs typeface="+mj-cs"/>
              </a:rPr>
              <a:t>Types of Evidence that Build Investor Confidence</a:t>
            </a:r>
          </a:p>
        </p:txBody>
      </p:sp>
      <p:pic>
        <p:nvPicPr>
          <p:cNvPr id="7" name="Content Placeholder 6" descr="Business meeting with charts, testimonials, metrics, and revenue reports illustrating investor confidence">
            <a:extLst>
              <a:ext uri="{FF2B5EF4-FFF2-40B4-BE49-F238E27FC236}">
                <a16:creationId xmlns:a16="http://schemas.microsoft.com/office/drawing/2014/main" id="{628C3D44-72BB-47C7-990E-CD144927B8F2}"/>
              </a:ext>
            </a:extLst>
          </p:cNvPr>
          <p:cNvPicPr>
            <a:picLocks noGrp="1" noChangeAspect="1"/>
          </p:cNvPicPr>
          <p:nvPr>
            <p:ph type="pic" sz="quarter" idx="15"/>
          </p:nvPr>
        </p:nvPicPr>
        <p:blipFill>
          <a:blip r:embed="rId3"/>
          <a:srcRect l="27491" r="29242" b="1"/>
          <a:stretch>
            <a:fillRect/>
          </a:stretch>
        </p:blipFill>
        <p:spPr>
          <a:xfrm>
            <a:off x="20" y="10"/>
            <a:ext cx="4147906" cy="6399142"/>
          </a:xfrm>
        </p:spPr>
      </p:pic>
      <p:sp>
        <p:nvSpPr>
          <p:cNvPr id="8" name="TextBox 7">
            <a:extLst>
              <a:ext uri="{FF2B5EF4-FFF2-40B4-BE49-F238E27FC236}">
                <a16:creationId xmlns:a16="http://schemas.microsoft.com/office/drawing/2014/main" id="{F826DC6D-59FA-49DA-BAE8-02AA27B53D0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Customer Testimonials</a:t>
            </a:r>
          </a:p>
          <a:p>
            <a:pPr marL="0" lvl="1" indent="0">
              <a:spcBef>
                <a:spcPts val="1000"/>
              </a:spcBef>
              <a:spcAft>
                <a:spcPts val="600"/>
              </a:spcAft>
              <a:buFont typeface="Arial" panose="020B0604020202020204" pitchFamily="34" charset="0"/>
              <a:buNone/>
            </a:pPr>
            <a:r>
              <a:rPr lang="en-GB" sz="1400"/>
              <a:t>Customer testimonials provide direct social proof, enhancing trust in the product or service.</a:t>
            </a:r>
          </a:p>
          <a:p>
            <a:pPr marL="0" indent="0">
              <a:spcBef>
                <a:spcPts val="2500"/>
              </a:spcBef>
              <a:spcAft>
                <a:spcPts val="600"/>
              </a:spcAft>
              <a:buFont typeface="Arial" panose="020B0604020202020204" pitchFamily="34" charset="0"/>
              <a:buNone/>
            </a:pPr>
            <a:r>
              <a:rPr lang="en-GB" sz="1400" b="1"/>
              <a:t>Pilot Results</a:t>
            </a:r>
          </a:p>
          <a:p>
            <a:pPr marL="0" lvl="1" indent="0">
              <a:spcBef>
                <a:spcPts val="1000"/>
              </a:spcBef>
              <a:spcAft>
                <a:spcPts val="600"/>
              </a:spcAft>
              <a:buFont typeface="Arial" panose="020B0604020202020204" pitchFamily="34" charset="0"/>
              <a:buNone/>
            </a:pPr>
            <a:r>
              <a:rPr lang="en-GB" sz="1400"/>
              <a:t>Pilot results demonstrate the practical viability and potential impact of a product or service.</a:t>
            </a:r>
          </a:p>
          <a:p>
            <a:pPr marL="0" indent="0">
              <a:spcBef>
                <a:spcPts val="2500"/>
              </a:spcBef>
              <a:spcAft>
                <a:spcPts val="600"/>
              </a:spcAft>
              <a:buFont typeface="Arial" panose="020B0604020202020204" pitchFamily="34" charset="0"/>
              <a:buNone/>
            </a:pPr>
            <a:r>
              <a:rPr lang="en-GB" sz="1400" b="1"/>
              <a:t>Early User Metrics</a:t>
            </a:r>
          </a:p>
          <a:p>
            <a:pPr marL="0" lvl="1" indent="0">
              <a:spcBef>
                <a:spcPts val="1000"/>
              </a:spcBef>
              <a:spcAft>
                <a:spcPts val="600"/>
              </a:spcAft>
              <a:buFont typeface="Arial" panose="020B0604020202020204" pitchFamily="34" charset="0"/>
              <a:buNone/>
            </a:pPr>
            <a:r>
              <a:rPr lang="en-GB" sz="1400"/>
              <a:t>Early user metrics show engagement and adoption trends essential for forecasting growth.</a:t>
            </a:r>
          </a:p>
          <a:p>
            <a:pPr marL="0" indent="0">
              <a:spcBef>
                <a:spcPts val="2500"/>
              </a:spcBef>
              <a:spcAft>
                <a:spcPts val="600"/>
              </a:spcAft>
              <a:buFont typeface="Arial" panose="020B0604020202020204" pitchFamily="34" charset="0"/>
              <a:buNone/>
            </a:pPr>
            <a:r>
              <a:rPr lang="en-GB" sz="1400" b="1"/>
              <a:t>Revenue Indicators</a:t>
            </a:r>
          </a:p>
          <a:p>
            <a:pPr marL="0" lvl="1" indent="0">
              <a:spcBef>
                <a:spcPts val="1000"/>
              </a:spcBef>
              <a:spcAft>
                <a:spcPts val="600"/>
              </a:spcAft>
              <a:buFont typeface="Arial" panose="020B0604020202020204" pitchFamily="34" charset="0"/>
              <a:buNone/>
            </a:pPr>
            <a:r>
              <a:rPr lang="en-GB" sz="1400"/>
              <a:t>Revenue figures highlight financial progress and market acceptance of the offering.</a:t>
            </a:r>
          </a:p>
        </p:txBody>
      </p:sp>
      <p:sp>
        <p:nvSpPr>
          <p:cNvPr id="4" name="Date Placeholder 3">
            <a:extLst>
              <a:ext uri="{FF2B5EF4-FFF2-40B4-BE49-F238E27FC236}">
                <a16:creationId xmlns:a16="http://schemas.microsoft.com/office/drawing/2014/main" id="{05E134D6-56C3-A0B0-453A-8C37BD28118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B736B10-BC1C-E09A-A7CC-0248E5D2484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FE19973-D2AE-9D4F-0CE4-91C4699C082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482665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OasisVTI</vt:lpstr>
      <vt:lpstr>Startup Validation: Methods, Metrics, and Evidence</vt:lpstr>
      <vt:lpstr>Today's Agenda: Mastering Startup Validation</vt:lpstr>
      <vt:lpstr>Understanding Validation in the Startup Context</vt:lpstr>
      <vt:lpstr>Definition of Validation for Startups</vt:lpstr>
      <vt:lpstr>Why Validation is Essential at the Idea and MVP Stage</vt:lpstr>
      <vt:lpstr>Common Myths and Misconceptions about Validation</vt:lpstr>
      <vt:lpstr>The Importance of Evidence for Investors</vt:lpstr>
      <vt:lpstr>Why Investors Demand Evidence of Validation</vt:lpstr>
      <vt:lpstr>Types of Evidence that Build Investor Confidence</vt:lpstr>
      <vt:lpstr>How Validation De-risks Startup Investment</vt:lpstr>
      <vt:lpstr>Key Types of Validation</vt:lpstr>
      <vt:lpstr>Problem Validation: Confirming a Real Pain Point</vt:lpstr>
      <vt:lpstr>Solution Validation: Testing Desirability of Your Idea</vt:lpstr>
      <vt:lpstr>Market and Traction Validation: Gauging Demand and Early Adoption</vt:lpstr>
      <vt:lpstr>Qualitative Versus Quantitative Validation Approaches</vt:lpstr>
      <vt:lpstr>Qualitative Methods: Interviews, Observations, and Feedback</vt:lpstr>
      <vt:lpstr>Quantitative Methods: Surveys, Analytics, and Experiments</vt:lpstr>
      <vt:lpstr>Choosing the Right Approach for Your Stage</vt:lpstr>
      <vt:lpstr>Practical Validation Tools and Experiments</vt:lpstr>
      <vt:lpstr>Conducting Effective Customer Interviews</vt:lpstr>
      <vt:lpstr>Using Smoke Tests and Landing Pages</vt:lpstr>
      <vt:lpstr>Running Fake-Door Tests and Building Waitlists</vt:lpstr>
      <vt:lpstr>Prototypes, Demos, and Rapid Experimentation</vt:lpstr>
      <vt:lpstr>Building Minimum Viable Prototypes</vt:lpstr>
      <vt:lpstr>Gathering Real Feedback with Demos</vt:lpstr>
      <vt:lpstr>Structuring Surveys and Experiments for Validation</vt:lpstr>
      <vt:lpstr>Metrics for Early-Stage Validation</vt:lpstr>
      <vt:lpstr>Key Metrics: Sign-Ups, Conversion Rates, and Engagement</vt:lpstr>
      <vt:lpstr>Designing Metrics That Matter for Your Business Model</vt:lpstr>
      <vt:lpstr>Tracking and Iterating Based on Early Data</vt:lpstr>
      <vt:lpstr>Making Sense of Validation Results</vt:lpstr>
      <vt:lpstr>How to Interpret Qualitative and Quantitative Evidence</vt:lpstr>
      <vt:lpstr>Recognising When Validation Fails</vt:lpstr>
      <vt:lpstr>Deciding When to Pivot or Persevere</vt:lpstr>
      <vt:lpstr>Common Validation Pitfalls and Lessons from Real Startups</vt:lpstr>
      <vt:lpstr>Validation Traps and How to Avoid Them</vt:lpstr>
      <vt:lpstr>Case Studies: Successful and Failed Validation</vt:lpstr>
      <vt:lpstr>Key Takeaways from Real-World Examples</vt:lpstr>
      <vt:lpstr>Validation in Practice: Student Exercises and Documentation</vt:lpstr>
      <vt:lpstr>Practical Exercises and Assignments for Validation</vt:lpstr>
      <vt:lpstr>Weekly Validation Checklist for Early-Stage Founders</vt:lpstr>
      <vt:lpstr>How to Document Validation for Investor Presentations</vt:lpstr>
      <vt:lpstr>Conclusion: Validating for Startup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cp:revision>
  <dcterms:created xsi:type="dcterms:W3CDTF">2026-02-01T12:31:30Z</dcterms:created>
  <dcterms:modified xsi:type="dcterms:W3CDTF">2026-02-01T12:41:43Z</dcterms:modified>
</cp:coreProperties>
</file>